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56" r:id="rId2"/>
    <p:sldId id="317" r:id="rId3"/>
    <p:sldId id="391" r:id="rId4"/>
    <p:sldId id="392" r:id="rId5"/>
    <p:sldId id="393" r:id="rId6"/>
    <p:sldId id="421" r:id="rId7"/>
    <p:sldId id="422" r:id="rId8"/>
    <p:sldId id="395" r:id="rId9"/>
    <p:sldId id="396" r:id="rId10"/>
    <p:sldId id="397" r:id="rId11"/>
    <p:sldId id="398" r:id="rId12"/>
    <p:sldId id="400" r:id="rId13"/>
    <p:sldId id="399" r:id="rId14"/>
    <p:sldId id="406" r:id="rId15"/>
    <p:sldId id="415" r:id="rId16"/>
    <p:sldId id="403" r:id="rId17"/>
    <p:sldId id="407" r:id="rId18"/>
    <p:sldId id="412" r:id="rId19"/>
    <p:sldId id="413" r:id="rId20"/>
    <p:sldId id="414" r:id="rId21"/>
    <p:sldId id="416" r:id="rId22"/>
    <p:sldId id="417" r:id="rId23"/>
    <p:sldId id="418" r:id="rId24"/>
    <p:sldId id="419" r:id="rId25"/>
    <p:sldId id="409" r:id="rId26"/>
    <p:sldId id="408" r:id="rId27"/>
    <p:sldId id="410" r:id="rId28"/>
    <p:sldId id="411" r:id="rId29"/>
    <p:sldId id="390" r:id="rId30"/>
  </p:sldIdLst>
  <p:sldSz cx="9906000" cy="6858000" type="A4"/>
  <p:notesSz cx="7099300" cy="10234613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CC"/>
    <a:srgbClr val="FFFF00"/>
    <a:srgbClr val="FF3300"/>
    <a:srgbClr val="00CC99"/>
    <a:srgbClr val="FF33CC"/>
    <a:srgbClr val="C0C0C0"/>
    <a:srgbClr val="DDDDDD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vertBarState="minimized">
    <p:restoredLeft sz="9942" autoAdjust="0"/>
    <p:restoredTop sz="93333" autoAdjust="0"/>
  </p:normalViewPr>
  <p:slideViewPr>
    <p:cSldViewPr>
      <p:cViewPr>
        <p:scale>
          <a:sx n="60" d="100"/>
          <a:sy n="60" d="100"/>
        </p:scale>
        <p:origin x="-78" y="-49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726" y="-84"/>
      </p:cViewPr>
      <p:guideLst>
        <p:guide orient="horz" pos="3224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5399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37" tIns="48669" rIns="97337" bIns="48669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294" y="0"/>
            <a:ext cx="3075399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37" tIns="48669" rIns="97337" bIns="48669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785"/>
            <a:ext cx="3075399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37" tIns="48669" rIns="97337" bIns="48669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294" y="9720785"/>
            <a:ext cx="3075399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37" tIns="48669" rIns="97337" bIns="4866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5FAE217-AF69-4A2A-BAC4-5E416639015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7741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5399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37" tIns="48669" rIns="97337" bIns="48669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294" y="0"/>
            <a:ext cx="3075399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37" tIns="48669" rIns="97337" bIns="48669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6763"/>
            <a:ext cx="554355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573" y="4862141"/>
            <a:ext cx="5678154" cy="460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37" tIns="48669" rIns="97337" bIns="486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785"/>
            <a:ext cx="3075399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37" tIns="48669" rIns="97337" bIns="48669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294" y="9720785"/>
            <a:ext cx="3075399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37" tIns="48669" rIns="97337" bIns="4866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F22340DC-B8ED-4227-9D2E-D42438A425B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7431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ilent.com/find/EDK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ilent.com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9B2C7-D38E-42C2-A75C-ECF8872FCEE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 b="1" dirty="0" err="1" smtClean="0">
                <a:solidFill>
                  <a:srgbClr val="000000"/>
                </a:solidFill>
              </a:rPr>
              <a:t>Introdução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ao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osciloscópio</a:t>
            </a:r>
            <a:endParaRPr lang="en-US" b="1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Seja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bem-vindo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esta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apresentação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sobre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princípios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básicos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estudantes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universitários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Engenharia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Elétrica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Física</a:t>
            </a:r>
            <a:r>
              <a:rPr lang="en-US" dirty="0" smtClean="0">
                <a:solidFill>
                  <a:srgbClr val="000000"/>
                </a:solidFill>
              </a:rPr>
              <a:t>. 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é </a:t>
            </a:r>
            <a:r>
              <a:rPr lang="en-US" dirty="0" err="1" smtClean="0">
                <a:solidFill>
                  <a:srgbClr val="000000"/>
                </a:solidFill>
              </a:rPr>
              <a:t>uma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ferramenta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essencial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para</a:t>
            </a:r>
            <a:r>
              <a:rPr lang="en-US" dirty="0" smtClean="0">
                <a:solidFill>
                  <a:srgbClr val="000000"/>
                </a:solidFill>
              </a:rPr>
              <a:t> se </a:t>
            </a:r>
            <a:r>
              <a:rPr lang="en-US" dirty="0" err="1" smtClean="0">
                <a:solidFill>
                  <a:srgbClr val="000000"/>
                </a:solidFill>
              </a:rPr>
              <a:t>tomar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medidas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tensão</a:t>
            </a:r>
            <a:r>
              <a:rPr lang="en-US" dirty="0" smtClean="0">
                <a:solidFill>
                  <a:srgbClr val="000000"/>
                </a:solidFill>
              </a:rPr>
              <a:t> e tempo dos </a:t>
            </a:r>
            <a:r>
              <a:rPr lang="en-US" dirty="0" err="1" smtClean="0">
                <a:solidFill>
                  <a:srgbClr val="000000"/>
                </a:solidFill>
              </a:rPr>
              <a:t>circuitos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elétricos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analógicos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digitais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atualidade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Quando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você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finalmente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concluir</a:t>
            </a:r>
            <a:r>
              <a:rPr lang="en-US" dirty="0" smtClean="0">
                <a:solidFill>
                  <a:srgbClr val="000000"/>
                </a:solidFill>
              </a:rPr>
              <a:t> o </a:t>
            </a:r>
            <a:r>
              <a:rPr lang="en-US" dirty="0" err="1" smtClean="0">
                <a:solidFill>
                  <a:srgbClr val="000000"/>
                </a:solidFill>
              </a:rPr>
              <a:t>seu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programa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Engenharia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Elétrica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Física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ingressar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indústria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eletrônica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provavelmente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descobrirá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é </a:t>
            </a:r>
            <a:r>
              <a:rPr lang="en-US" dirty="0" err="1" smtClean="0">
                <a:solidFill>
                  <a:srgbClr val="000000"/>
                </a:solidFill>
              </a:rPr>
              <a:t>aquela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ferramenta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medição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você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utiliza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mais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qualquer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outro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instrumento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testar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verificar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depurar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seus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projetos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Mesmo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durante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programa</a:t>
            </a:r>
            <a:r>
              <a:rPr lang="en-US" dirty="0" smtClean="0">
                <a:solidFill>
                  <a:srgbClr val="000000"/>
                </a:solidFill>
              </a:rPr>
              <a:t> de EE </a:t>
            </a:r>
            <a:r>
              <a:rPr lang="en-US" dirty="0" err="1" smtClean="0">
                <a:solidFill>
                  <a:srgbClr val="000000"/>
                </a:solidFill>
              </a:rPr>
              <a:t>ou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Física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nesta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universidade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especificamente</a:t>
            </a:r>
            <a:r>
              <a:rPr lang="en-US" dirty="0" smtClean="0">
                <a:solidFill>
                  <a:srgbClr val="000000"/>
                </a:solidFill>
              </a:rPr>
              <a:t>, 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será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ferramenta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medida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você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utilizará</a:t>
            </a:r>
            <a:r>
              <a:rPr lang="en-US" dirty="0" smtClean="0">
                <a:solidFill>
                  <a:srgbClr val="000000"/>
                </a:solidFill>
              </a:rPr>
              <a:t> com </a:t>
            </a:r>
            <a:r>
              <a:rPr lang="en-US" dirty="0" err="1" smtClean="0">
                <a:solidFill>
                  <a:srgbClr val="000000"/>
                </a:solidFill>
              </a:rPr>
              <a:t>mais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frequência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diversos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laboratórios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circuitos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testar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verificar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seus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projetos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trabalhos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Após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assistir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esta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apresentação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sobre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princípios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básicos</a:t>
            </a:r>
            <a:r>
              <a:rPr lang="en-US" dirty="0" smtClean="0">
                <a:solidFill>
                  <a:srgbClr val="000000"/>
                </a:solidFill>
              </a:rPr>
              <a:t> dos </a:t>
            </a:r>
            <a:r>
              <a:rPr lang="en-US" dirty="0" err="1" smtClean="0">
                <a:solidFill>
                  <a:srgbClr val="000000"/>
                </a:solidFill>
              </a:rPr>
              <a:t>osciloscópios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após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concluir</a:t>
            </a:r>
            <a:r>
              <a:rPr lang="en-US" dirty="0" smtClean="0">
                <a:solidFill>
                  <a:srgbClr val="000000"/>
                </a:solidFill>
              </a:rPr>
              <a:t> as </a:t>
            </a:r>
            <a:r>
              <a:rPr lang="en-US" dirty="0" err="1" smtClean="0">
                <a:solidFill>
                  <a:srgbClr val="000000"/>
                </a:solidFill>
              </a:rPr>
              <a:t>aulas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práticas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usando</a:t>
            </a:r>
            <a:r>
              <a:rPr lang="en-US" dirty="0" smtClean="0">
                <a:solidFill>
                  <a:srgbClr val="000000"/>
                </a:solidFill>
              </a:rPr>
              <a:t> o Tutorial e o </a:t>
            </a:r>
            <a:r>
              <a:rPr lang="en-US" dirty="0" err="1" smtClean="0">
                <a:solidFill>
                  <a:srgbClr val="000000"/>
                </a:solidFill>
              </a:rPr>
              <a:t>Guia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laboratório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você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terá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melhor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compreensão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é um "scope" e </a:t>
            </a:r>
            <a:r>
              <a:rPr lang="en-US" dirty="0" err="1" smtClean="0">
                <a:solidFill>
                  <a:srgbClr val="000000"/>
                </a:solidFill>
              </a:rPr>
              <a:t>como</a:t>
            </a:r>
            <a:r>
              <a:rPr lang="en-US" dirty="0" smtClean="0">
                <a:solidFill>
                  <a:srgbClr val="000000"/>
                </a:solidFill>
              </a:rPr>
              <a:t> se </a:t>
            </a:r>
            <a:r>
              <a:rPr lang="en-US" dirty="0" err="1" smtClean="0">
                <a:solidFill>
                  <a:srgbClr val="000000"/>
                </a:solidFill>
              </a:rPr>
              <a:t>deve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utilizá</a:t>
            </a:r>
            <a:r>
              <a:rPr lang="en-US" dirty="0" smtClean="0">
                <a:solidFill>
                  <a:srgbClr val="000000"/>
                </a:solidFill>
              </a:rPr>
              <a:t>-lo de forma </a:t>
            </a:r>
            <a:r>
              <a:rPr lang="en-US" dirty="0" err="1" smtClean="0">
                <a:solidFill>
                  <a:srgbClr val="000000"/>
                </a:solidFill>
              </a:rPr>
              <a:t>eficiente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 b="1" dirty="0" err="1" smtClean="0">
                <a:solidFill>
                  <a:srgbClr val="000000"/>
                </a:solidFill>
              </a:rPr>
              <a:t>Realizar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medições</a:t>
            </a:r>
            <a:r>
              <a:rPr lang="en-US" b="1" dirty="0" smtClean="0">
                <a:solidFill>
                  <a:srgbClr val="000000"/>
                </a:solidFill>
              </a:rPr>
              <a:t> – </a:t>
            </a:r>
            <a:r>
              <a:rPr lang="en-US" b="1" dirty="0" err="1" smtClean="0">
                <a:solidFill>
                  <a:srgbClr val="000000"/>
                </a:solidFill>
              </a:rPr>
              <a:t>usando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cursores</a:t>
            </a:r>
            <a:endParaRPr lang="en-US" b="1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</a:rPr>
              <a:t>Um </a:t>
            </a:r>
            <a:r>
              <a:rPr lang="en-US" dirty="0" err="1" smtClean="0">
                <a:solidFill>
                  <a:srgbClr val="000000"/>
                </a:solidFill>
              </a:rPr>
              <a:t>método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preciso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exato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realizar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medições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tensão</a:t>
            </a:r>
            <a:r>
              <a:rPr lang="en-US" dirty="0" smtClean="0">
                <a:solidFill>
                  <a:srgbClr val="000000"/>
                </a:solidFill>
              </a:rPr>
              <a:t> e tempo é o </a:t>
            </a:r>
            <a:r>
              <a:rPr lang="en-US" dirty="0" err="1" smtClean="0">
                <a:solidFill>
                  <a:srgbClr val="000000"/>
                </a:solidFill>
              </a:rPr>
              <a:t>uso</a:t>
            </a:r>
            <a:r>
              <a:rPr lang="en-US" dirty="0" smtClean="0">
                <a:solidFill>
                  <a:srgbClr val="000000"/>
                </a:solidFill>
              </a:rPr>
              <a:t> dos </a:t>
            </a:r>
            <a:r>
              <a:rPr lang="en-US" dirty="0" err="1" smtClean="0">
                <a:solidFill>
                  <a:srgbClr val="000000"/>
                </a:solidFill>
              </a:rPr>
              <a:t>cursores</a:t>
            </a:r>
            <a:r>
              <a:rPr lang="en-US" dirty="0" smtClean="0">
                <a:solidFill>
                  <a:srgbClr val="000000"/>
                </a:solidFill>
              </a:rPr>
              <a:t> X e Y do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Quando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cursores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ativados</a:t>
            </a:r>
            <a:r>
              <a:rPr lang="en-US" dirty="0" smtClean="0">
                <a:solidFill>
                  <a:srgbClr val="000000"/>
                </a:solidFill>
              </a:rPr>
              <a:t>, é </a:t>
            </a:r>
            <a:r>
              <a:rPr lang="en-US" dirty="0" err="1" smtClean="0">
                <a:solidFill>
                  <a:srgbClr val="000000"/>
                </a:solidFill>
              </a:rPr>
              <a:t>possível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ver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marcadores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r>
              <a:rPr lang="en-US" dirty="0" err="1" smtClean="0">
                <a:solidFill>
                  <a:srgbClr val="000000"/>
                </a:solidFill>
              </a:rPr>
              <a:t>cursores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horizontais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verticais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exibem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automaticamente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tensão</a:t>
            </a:r>
            <a:r>
              <a:rPr lang="en-US" dirty="0" smtClean="0">
                <a:solidFill>
                  <a:srgbClr val="000000"/>
                </a:solidFill>
              </a:rPr>
              <a:t> e o tempo </a:t>
            </a:r>
            <a:r>
              <a:rPr lang="en-US" dirty="0" err="1" smtClean="0">
                <a:solidFill>
                  <a:srgbClr val="000000"/>
                </a:solidFill>
              </a:rPr>
              <a:t>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localização</a:t>
            </a:r>
            <a:r>
              <a:rPr lang="en-US" dirty="0" smtClean="0">
                <a:solidFill>
                  <a:srgbClr val="000000"/>
                </a:solidFill>
              </a:rPr>
              <a:t> dos </a:t>
            </a:r>
            <a:r>
              <a:rPr lang="en-US" dirty="0" err="1" smtClean="0">
                <a:solidFill>
                  <a:srgbClr val="000000"/>
                </a:solidFill>
              </a:rPr>
              <a:t>cursores</a:t>
            </a:r>
            <a:r>
              <a:rPr lang="en-US" dirty="0" smtClean="0">
                <a:solidFill>
                  <a:srgbClr val="000000"/>
                </a:solidFill>
              </a:rPr>
              <a:t>. A </a:t>
            </a:r>
            <a:r>
              <a:rPr lang="en-US" dirty="0" err="1" smtClean="0">
                <a:solidFill>
                  <a:srgbClr val="000000"/>
                </a:solidFill>
              </a:rPr>
              <a:t>tensão</a:t>
            </a:r>
            <a:r>
              <a:rPr lang="en-US" dirty="0" smtClean="0">
                <a:solidFill>
                  <a:srgbClr val="000000"/>
                </a:solidFill>
              </a:rPr>
              <a:t> e o tempo </a:t>
            </a:r>
            <a:r>
              <a:rPr lang="en-US" dirty="0" err="1" smtClean="0">
                <a:solidFill>
                  <a:srgbClr val="000000"/>
                </a:solidFill>
              </a:rPr>
              <a:t>absolutos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cada</a:t>
            </a:r>
            <a:r>
              <a:rPr lang="en-US" dirty="0" smtClean="0">
                <a:solidFill>
                  <a:srgbClr val="000000"/>
                </a:solidFill>
              </a:rPr>
              <a:t> cursor </a:t>
            </a:r>
            <a:r>
              <a:rPr lang="en-US" dirty="0" err="1" smtClean="0">
                <a:solidFill>
                  <a:srgbClr val="000000"/>
                </a:solidFill>
              </a:rPr>
              <a:t>são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exibidos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na</a:t>
            </a:r>
            <a:r>
              <a:rPr lang="en-US" dirty="0" smtClean="0">
                <a:solidFill>
                  <a:srgbClr val="000000"/>
                </a:solidFill>
              </a:rPr>
              <a:t> parte inferior </a:t>
            </a:r>
            <a:r>
              <a:rPr lang="en-US" dirty="0" err="1" smtClean="0">
                <a:solidFill>
                  <a:srgbClr val="000000"/>
                </a:solidFill>
              </a:rPr>
              <a:t>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tela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bem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como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tensão</a:t>
            </a:r>
            <a:r>
              <a:rPr lang="en-US" dirty="0" smtClean="0">
                <a:solidFill>
                  <a:srgbClr val="000000"/>
                </a:solidFill>
              </a:rPr>
              <a:t> delta e o tempo delta entre </a:t>
            </a:r>
            <a:r>
              <a:rPr lang="en-US" dirty="0" err="1" smtClean="0">
                <a:solidFill>
                  <a:srgbClr val="000000"/>
                </a:solidFill>
              </a:rPr>
              <a:t>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cursores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exibidos</a:t>
            </a:r>
            <a:r>
              <a:rPr lang="en-US" dirty="0" smtClean="0">
                <a:solidFill>
                  <a:srgbClr val="000000"/>
                </a:solidFill>
              </a:rPr>
              <a:t> no </a:t>
            </a:r>
            <a:r>
              <a:rPr lang="en-US" dirty="0" err="1" smtClean="0">
                <a:solidFill>
                  <a:srgbClr val="000000"/>
                </a:solidFill>
              </a:rPr>
              <a:t>lado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direito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tela</a:t>
            </a:r>
            <a:r>
              <a:rPr lang="en-US" dirty="0" smtClean="0">
                <a:solidFill>
                  <a:srgbClr val="000000"/>
                </a:solidFill>
              </a:rPr>
              <a:t>. Para </a:t>
            </a:r>
            <a:r>
              <a:rPr lang="en-US" dirty="0" err="1" smtClean="0">
                <a:solidFill>
                  <a:srgbClr val="000000"/>
                </a:solidFill>
              </a:rPr>
              <a:t>medir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tensão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pico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pico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dessa</a:t>
            </a:r>
            <a:r>
              <a:rPr lang="en-US" dirty="0" smtClean="0">
                <a:solidFill>
                  <a:srgbClr val="000000"/>
                </a:solidFill>
              </a:rPr>
              <a:t> forma de </a:t>
            </a:r>
            <a:r>
              <a:rPr lang="en-US" dirty="0" err="1" smtClean="0">
                <a:solidFill>
                  <a:srgbClr val="000000"/>
                </a:solidFill>
              </a:rPr>
              <a:t>onda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simplesmente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ajuste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cursores</a:t>
            </a:r>
            <a:r>
              <a:rPr lang="en-US" dirty="0" smtClean="0">
                <a:solidFill>
                  <a:srgbClr val="000000"/>
                </a:solidFill>
              </a:rPr>
              <a:t> Y1 e Y2 </a:t>
            </a:r>
            <a:r>
              <a:rPr lang="en-US" dirty="0" err="1" smtClean="0">
                <a:solidFill>
                  <a:srgbClr val="000000"/>
                </a:solidFill>
              </a:rPr>
              <a:t>colocando-os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na</a:t>
            </a:r>
            <a:r>
              <a:rPr lang="en-US" dirty="0" smtClean="0">
                <a:solidFill>
                  <a:srgbClr val="000000"/>
                </a:solidFill>
              </a:rPr>
              <a:t> parte superior e </a:t>
            </a:r>
            <a:r>
              <a:rPr lang="en-US" dirty="0" err="1" smtClean="0">
                <a:solidFill>
                  <a:srgbClr val="000000"/>
                </a:solidFill>
              </a:rPr>
              <a:t>na</a:t>
            </a:r>
            <a:r>
              <a:rPr lang="en-US" dirty="0" smtClean="0">
                <a:solidFill>
                  <a:srgbClr val="000000"/>
                </a:solidFill>
              </a:rPr>
              <a:t> parte inferior </a:t>
            </a:r>
            <a:r>
              <a:rPr lang="en-US" dirty="0" err="1" smtClean="0">
                <a:solidFill>
                  <a:srgbClr val="000000"/>
                </a:solidFill>
              </a:rPr>
              <a:t>da</a:t>
            </a:r>
            <a:r>
              <a:rPr lang="en-US" dirty="0" smtClean="0">
                <a:solidFill>
                  <a:srgbClr val="000000"/>
                </a:solidFill>
              </a:rPr>
              <a:t> forma de </a:t>
            </a:r>
            <a:r>
              <a:rPr lang="en-US" dirty="0" err="1" smtClean="0">
                <a:solidFill>
                  <a:srgbClr val="000000"/>
                </a:solidFill>
              </a:rPr>
              <a:t>onda</a:t>
            </a:r>
            <a:r>
              <a:rPr lang="en-US" dirty="0" smtClean="0">
                <a:solidFill>
                  <a:srgbClr val="000000"/>
                </a:solidFill>
              </a:rPr>
              <a:t>. Para </a:t>
            </a:r>
            <a:r>
              <a:rPr lang="en-US" dirty="0" err="1" smtClean="0">
                <a:solidFill>
                  <a:srgbClr val="000000"/>
                </a:solidFill>
              </a:rPr>
              <a:t>medir</a:t>
            </a:r>
            <a:r>
              <a:rPr lang="en-US" dirty="0" smtClean="0">
                <a:solidFill>
                  <a:srgbClr val="000000"/>
                </a:solidFill>
              </a:rPr>
              <a:t> o </a:t>
            </a:r>
            <a:r>
              <a:rPr lang="en-US" dirty="0" err="1" smtClean="0">
                <a:solidFill>
                  <a:srgbClr val="000000"/>
                </a:solidFill>
              </a:rPr>
              <a:t>período</a:t>
            </a:r>
            <a:r>
              <a:rPr lang="en-US" dirty="0" smtClean="0">
                <a:solidFill>
                  <a:srgbClr val="000000"/>
                </a:solidFill>
              </a:rPr>
              <a:t> e a </a:t>
            </a:r>
            <a:r>
              <a:rPr lang="en-US" dirty="0" err="1" smtClean="0">
                <a:solidFill>
                  <a:srgbClr val="000000"/>
                </a:solidFill>
              </a:rPr>
              <a:t>frequência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dessa</a:t>
            </a:r>
            <a:r>
              <a:rPr lang="en-US" dirty="0" smtClean="0">
                <a:solidFill>
                  <a:srgbClr val="000000"/>
                </a:solidFill>
              </a:rPr>
              <a:t> forma de </a:t>
            </a:r>
            <a:r>
              <a:rPr lang="en-US" dirty="0" err="1" smtClean="0">
                <a:solidFill>
                  <a:srgbClr val="000000"/>
                </a:solidFill>
              </a:rPr>
              <a:t>onda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ajuste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cursores</a:t>
            </a:r>
            <a:r>
              <a:rPr lang="en-US" dirty="0" smtClean="0">
                <a:solidFill>
                  <a:srgbClr val="000000"/>
                </a:solidFill>
              </a:rPr>
              <a:t> X1 e X2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dois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locais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consecutivos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</a:t>
            </a:r>
            <a:r>
              <a:rPr lang="en-US" dirty="0" smtClean="0">
                <a:solidFill>
                  <a:srgbClr val="000000"/>
                </a:solidFill>
              </a:rPr>
              <a:t> forma de </a:t>
            </a:r>
            <a:r>
              <a:rPr lang="en-US" dirty="0" err="1" smtClean="0">
                <a:solidFill>
                  <a:srgbClr val="000000"/>
                </a:solidFill>
              </a:rPr>
              <a:t>onda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a forma de </a:t>
            </a:r>
            <a:r>
              <a:rPr lang="en-US" dirty="0" err="1" smtClean="0">
                <a:solidFill>
                  <a:srgbClr val="000000"/>
                </a:solidFill>
              </a:rPr>
              <a:t>onda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cruza</a:t>
            </a:r>
            <a:r>
              <a:rPr lang="en-US" dirty="0" smtClean="0">
                <a:solidFill>
                  <a:srgbClr val="000000"/>
                </a:solidFill>
              </a:rPr>
              <a:t> um </a:t>
            </a:r>
            <a:r>
              <a:rPr lang="en-US" dirty="0" err="1" smtClean="0">
                <a:solidFill>
                  <a:srgbClr val="000000"/>
                </a:solidFill>
              </a:rPr>
              <a:t>nível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específico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tensão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r>
              <a:rPr lang="en-US" dirty="0" err="1" smtClean="0">
                <a:solidFill>
                  <a:srgbClr val="000000"/>
                </a:solidFill>
              </a:rPr>
              <a:t>limite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733875-E0AB-4D0E-9D65-3F6AE28123CB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 b="1" dirty="0" err="1" smtClean="0">
                <a:solidFill>
                  <a:srgbClr val="000000"/>
                </a:solidFill>
              </a:rPr>
              <a:t>Realizar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medições</a:t>
            </a:r>
            <a:r>
              <a:rPr lang="en-US" b="1" dirty="0" smtClean="0">
                <a:solidFill>
                  <a:srgbClr val="000000"/>
                </a:solidFill>
              </a:rPr>
              <a:t> – </a:t>
            </a:r>
            <a:r>
              <a:rPr lang="en-US" b="1" dirty="0" err="1" smtClean="0">
                <a:solidFill>
                  <a:srgbClr val="000000"/>
                </a:solidFill>
              </a:rPr>
              <a:t>usando</a:t>
            </a:r>
            <a:r>
              <a:rPr lang="en-US" b="1" dirty="0" smtClean="0">
                <a:solidFill>
                  <a:srgbClr val="000000"/>
                </a:solidFill>
              </a:rPr>
              <a:t> as </a:t>
            </a:r>
            <a:r>
              <a:rPr lang="en-US" b="1" dirty="0" err="1" smtClean="0">
                <a:solidFill>
                  <a:srgbClr val="000000"/>
                </a:solidFill>
              </a:rPr>
              <a:t>medições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paramétricas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automáticas</a:t>
            </a:r>
            <a:r>
              <a:rPr lang="en-US" b="1" dirty="0" smtClean="0">
                <a:solidFill>
                  <a:srgbClr val="000000"/>
                </a:solidFill>
              </a:rPr>
              <a:t> do </a:t>
            </a:r>
            <a:r>
              <a:rPr lang="en-US" b="1" dirty="0" err="1" smtClean="0">
                <a:solidFill>
                  <a:srgbClr val="000000"/>
                </a:solidFill>
              </a:rPr>
              <a:t>osciloscópio</a:t>
            </a:r>
            <a:endParaRPr lang="en-US" b="1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Além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usar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cursores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ajustados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pelo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usuário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para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realizar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medições</a:t>
            </a:r>
            <a:r>
              <a:rPr lang="en-US" dirty="0" smtClean="0">
                <a:solidFill>
                  <a:srgbClr val="000000"/>
                </a:solidFill>
              </a:rPr>
              <a:t>, um </a:t>
            </a:r>
            <a:r>
              <a:rPr lang="en-US" dirty="0" err="1" smtClean="0">
                <a:solidFill>
                  <a:srgbClr val="000000"/>
                </a:solidFill>
              </a:rPr>
              <a:t>método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ainda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rápido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realizar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medições</a:t>
            </a:r>
            <a:r>
              <a:rPr lang="en-US" dirty="0" smtClean="0">
                <a:solidFill>
                  <a:srgbClr val="000000"/>
                </a:solidFill>
              </a:rPr>
              <a:t> é </a:t>
            </a:r>
            <a:r>
              <a:rPr lang="en-US" dirty="0" err="1" smtClean="0">
                <a:solidFill>
                  <a:srgbClr val="000000"/>
                </a:solidFill>
              </a:rPr>
              <a:t>utilizar</a:t>
            </a:r>
            <a:r>
              <a:rPr lang="en-US" dirty="0" smtClean="0">
                <a:solidFill>
                  <a:srgbClr val="000000"/>
                </a:solidFill>
              </a:rPr>
              <a:t> as </a:t>
            </a:r>
            <a:r>
              <a:rPr lang="en-US" dirty="0" err="1" smtClean="0">
                <a:solidFill>
                  <a:srgbClr val="000000"/>
                </a:solidFill>
              </a:rPr>
              <a:t>medições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paramétricas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automáticas</a:t>
            </a:r>
            <a:r>
              <a:rPr lang="en-US" dirty="0" smtClean="0">
                <a:solidFill>
                  <a:srgbClr val="000000"/>
                </a:solidFill>
              </a:rPr>
              <a:t>. A </a:t>
            </a:r>
            <a:r>
              <a:rPr lang="en-US" dirty="0" err="1" smtClean="0">
                <a:solidFill>
                  <a:srgbClr val="000000"/>
                </a:solidFill>
              </a:rPr>
              <a:t>maior</a:t>
            </a:r>
            <a:r>
              <a:rPr lang="en-US" dirty="0" smtClean="0">
                <a:solidFill>
                  <a:srgbClr val="000000"/>
                </a:solidFill>
              </a:rPr>
              <a:t> parte dos </a:t>
            </a:r>
            <a:r>
              <a:rPr lang="en-US" dirty="0" err="1" smtClean="0">
                <a:solidFill>
                  <a:srgbClr val="000000"/>
                </a:solidFill>
              </a:rPr>
              <a:t>mais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avançados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osciloscópios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armazenamento</a:t>
            </a:r>
            <a:r>
              <a:rPr lang="en-US" dirty="0" smtClean="0">
                <a:solidFill>
                  <a:srgbClr val="000000"/>
                </a:solidFill>
              </a:rPr>
              <a:t> digital </a:t>
            </a:r>
            <a:r>
              <a:rPr lang="en-US" dirty="0" err="1" smtClean="0">
                <a:solidFill>
                  <a:srgbClr val="000000"/>
                </a:solidFill>
              </a:rPr>
              <a:t>atualmente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têm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capacidade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medir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automaticamente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parâmetros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tensão</a:t>
            </a:r>
            <a:r>
              <a:rPr lang="en-US" dirty="0" smtClean="0">
                <a:solidFill>
                  <a:srgbClr val="000000"/>
                </a:solidFill>
              </a:rPr>
              <a:t> e tempo, </a:t>
            </a:r>
            <a:r>
              <a:rPr lang="en-US" dirty="0" err="1" smtClean="0">
                <a:solidFill>
                  <a:srgbClr val="000000"/>
                </a:solidFill>
              </a:rPr>
              <a:t>como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Vmín</a:t>
            </a:r>
            <a:r>
              <a:rPr lang="en-US" dirty="0" smtClean="0">
                <a:solidFill>
                  <a:srgbClr val="000000"/>
                </a:solidFill>
              </a:rPr>
              <a:t>., </a:t>
            </a:r>
            <a:r>
              <a:rPr lang="en-US" dirty="0" err="1" smtClean="0">
                <a:solidFill>
                  <a:srgbClr val="000000"/>
                </a:solidFill>
              </a:rPr>
              <a:t>período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frequência</a:t>
            </a:r>
            <a:r>
              <a:rPr lang="en-US" dirty="0" smtClean="0">
                <a:solidFill>
                  <a:srgbClr val="000000"/>
                </a:solidFill>
              </a:rPr>
              <a:t>, tempo de </a:t>
            </a:r>
            <a:r>
              <a:rPr lang="en-US" dirty="0" err="1" smtClean="0">
                <a:solidFill>
                  <a:srgbClr val="000000"/>
                </a:solidFill>
              </a:rPr>
              <a:t>subida</a:t>
            </a:r>
            <a:r>
              <a:rPr lang="en-US" dirty="0" smtClean="0">
                <a:solidFill>
                  <a:srgbClr val="000000"/>
                </a:solidFill>
              </a:rPr>
              <a:t>, tempo de </a:t>
            </a:r>
            <a:r>
              <a:rPr lang="en-US" dirty="0" err="1" smtClean="0">
                <a:solidFill>
                  <a:srgbClr val="000000"/>
                </a:solidFill>
              </a:rPr>
              <a:t>descida</a:t>
            </a:r>
            <a:r>
              <a:rPr lang="en-US" dirty="0" smtClean="0">
                <a:solidFill>
                  <a:srgbClr val="000000"/>
                </a:solidFill>
              </a:rPr>
              <a:t>, etc.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F3245E-5CC0-4797-9AB7-CF5564B59A21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 b="1" dirty="0" err="1" smtClean="0">
                <a:solidFill>
                  <a:srgbClr val="000000"/>
                </a:solidFill>
              </a:rPr>
              <a:t>Principais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controles</a:t>
            </a:r>
            <a:r>
              <a:rPr lang="en-US" b="1" dirty="0" smtClean="0">
                <a:solidFill>
                  <a:srgbClr val="000000"/>
                </a:solidFill>
              </a:rPr>
              <a:t> de </a:t>
            </a:r>
            <a:r>
              <a:rPr lang="en-US" b="1" dirty="0" err="1" smtClean="0">
                <a:solidFill>
                  <a:srgbClr val="000000"/>
                </a:solidFill>
              </a:rPr>
              <a:t>configuração</a:t>
            </a:r>
            <a:r>
              <a:rPr lang="en-US" b="1" dirty="0" smtClean="0">
                <a:solidFill>
                  <a:srgbClr val="000000"/>
                </a:solidFill>
              </a:rPr>
              <a:t> do </a:t>
            </a:r>
            <a:r>
              <a:rPr lang="en-US" b="1" dirty="0" err="1" smtClean="0">
                <a:solidFill>
                  <a:srgbClr val="000000"/>
                </a:solidFill>
              </a:rPr>
              <a:t>osciloscópio</a:t>
            </a:r>
            <a:endParaRPr lang="en-US" b="1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</a:rPr>
              <a:t>Antes de </a:t>
            </a:r>
            <a:r>
              <a:rPr lang="en-US" dirty="0" err="1" smtClean="0">
                <a:solidFill>
                  <a:srgbClr val="000000"/>
                </a:solidFill>
              </a:rPr>
              <a:t>realizar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qualquer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tipo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medição</a:t>
            </a:r>
            <a:r>
              <a:rPr lang="en-US" dirty="0" smtClean="0">
                <a:solidFill>
                  <a:srgbClr val="000000"/>
                </a:solidFill>
              </a:rPr>
              <a:t> no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deve</a:t>
            </a:r>
            <a:r>
              <a:rPr lang="en-US" dirty="0" smtClean="0">
                <a:solidFill>
                  <a:srgbClr val="000000"/>
                </a:solidFill>
              </a:rPr>
              <a:t>-se </a:t>
            </a:r>
            <a:r>
              <a:rPr lang="en-US" dirty="0" err="1" smtClean="0">
                <a:solidFill>
                  <a:srgbClr val="000000"/>
                </a:solidFill>
              </a:rPr>
              <a:t>primeiro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configurar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controles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escala</a:t>
            </a:r>
            <a:r>
              <a:rPr lang="en-US" dirty="0" smtClean="0">
                <a:solidFill>
                  <a:srgbClr val="000000"/>
                </a:solidFill>
              </a:rPr>
              <a:t> vertical e horizontal a </a:t>
            </a:r>
            <a:r>
              <a:rPr lang="en-US" dirty="0" err="1" smtClean="0">
                <a:solidFill>
                  <a:srgbClr val="000000"/>
                </a:solidFill>
              </a:rPr>
              <a:t>fim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configurar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adequadamente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escala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</a:t>
            </a:r>
            <a:r>
              <a:rPr lang="en-US" dirty="0" smtClean="0">
                <a:solidFill>
                  <a:srgbClr val="000000"/>
                </a:solidFill>
              </a:rPr>
              <a:t> forma de </a:t>
            </a:r>
            <a:r>
              <a:rPr lang="en-US" dirty="0" err="1" smtClean="0">
                <a:solidFill>
                  <a:srgbClr val="000000"/>
                </a:solidFill>
              </a:rPr>
              <a:t>onda</a:t>
            </a:r>
            <a:r>
              <a:rPr lang="en-US" dirty="0" smtClean="0">
                <a:solidFill>
                  <a:srgbClr val="000000"/>
                </a:solidFill>
              </a:rPr>
              <a:t> no visor do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. Os </a:t>
            </a:r>
            <a:r>
              <a:rPr lang="en-US" dirty="0" err="1" smtClean="0">
                <a:solidFill>
                  <a:srgbClr val="000000"/>
                </a:solidFill>
              </a:rPr>
              <a:t>controles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principais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incluem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controles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escala</a:t>
            </a:r>
            <a:r>
              <a:rPr lang="en-US" dirty="0" smtClean="0">
                <a:solidFill>
                  <a:srgbClr val="000000"/>
                </a:solidFill>
              </a:rPr>
              <a:t> vertical, </a:t>
            </a:r>
            <a:r>
              <a:rPr lang="en-US" dirty="0" err="1" smtClean="0">
                <a:solidFill>
                  <a:srgbClr val="000000"/>
                </a:solidFill>
              </a:rPr>
              <a:t>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controles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escala</a:t>
            </a:r>
            <a:r>
              <a:rPr lang="en-US" dirty="0" smtClean="0">
                <a:solidFill>
                  <a:srgbClr val="000000"/>
                </a:solidFill>
              </a:rPr>
              <a:t> horizontal e o </a:t>
            </a:r>
            <a:r>
              <a:rPr lang="en-US" dirty="0" err="1" smtClean="0">
                <a:solidFill>
                  <a:srgbClr val="000000"/>
                </a:solidFill>
              </a:rPr>
              <a:t>botão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controle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nível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disparo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</a:p>
          <a:p>
            <a:pPr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</a:rPr>
              <a:t>Os </a:t>
            </a:r>
            <a:r>
              <a:rPr lang="en-US" dirty="0" err="1" smtClean="0">
                <a:solidFill>
                  <a:srgbClr val="000000"/>
                </a:solidFill>
              </a:rPr>
              <a:t>controles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escala</a:t>
            </a:r>
            <a:r>
              <a:rPr lang="en-US" dirty="0" smtClean="0">
                <a:solidFill>
                  <a:srgbClr val="000000"/>
                </a:solidFill>
              </a:rPr>
              <a:t> vertical </a:t>
            </a:r>
            <a:r>
              <a:rPr lang="en-US" dirty="0" err="1" smtClean="0">
                <a:solidFill>
                  <a:srgbClr val="000000"/>
                </a:solidFill>
              </a:rPr>
              <a:t>para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cada</a:t>
            </a:r>
            <a:r>
              <a:rPr lang="en-US" dirty="0" smtClean="0">
                <a:solidFill>
                  <a:srgbClr val="000000"/>
                </a:solidFill>
              </a:rPr>
              <a:t> canal de </a:t>
            </a:r>
            <a:r>
              <a:rPr lang="en-US" dirty="0" err="1" smtClean="0">
                <a:solidFill>
                  <a:srgbClr val="000000"/>
                </a:solidFill>
              </a:rPr>
              <a:t>entrada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estão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localizados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próximos</a:t>
            </a:r>
            <a:r>
              <a:rPr lang="en-US" dirty="0" smtClean="0">
                <a:solidFill>
                  <a:srgbClr val="000000"/>
                </a:solidFill>
              </a:rPr>
              <a:t> à parte inferior do </a:t>
            </a:r>
            <a:r>
              <a:rPr lang="en-US" dirty="0" err="1" smtClean="0">
                <a:solidFill>
                  <a:srgbClr val="000000"/>
                </a:solidFill>
              </a:rPr>
              <a:t>painel</a:t>
            </a:r>
            <a:r>
              <a:rPr lang="en-US" dirty="0" smtClean="0">
                <a:solidFill>
                  <a:srgbClr val="000000"/>
                </a:solidFill>
              </a:rPr>
              <a:t> frontal, no </a:t>
            </a:r>
            <a:r>
              <a:rPr lang="en-US" dirty="0" err="1" smtClean="0">
                <a:solidFill>
                  <a:srgbClr val="000000"/>
                </a:solidFill>
              </a:rPr>
              <a:t>lado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direito</a:t>
            </a:r>
            <a:r>
              <a:rPr lang="en-US" dirty="0" smtClean="0">
                <a:solidFill>
                  <a:srgbClr val="000000"/>
                </a:solidFill>
              </a:rPr>
              <a:t> – </a:t>
            </a:r>
            <a:r>
              <a:rPr lang="en-US" dirty="0" err="1" smtClean="0">
                <a:solidFill>
                  <a:srgbClr val="000000"/>
                </a:solidFill>
              </a:rPr>
              <a:t>bem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acima</a:t>
            </a:r>
            <a:r>
              <a:rPr lang="en-US" dirty="0" smtClean="0">
                <a:solidFill>
                  <a:srgbClr val="000000"/>
                </a:solidFill>
              </a:rPr>
              <a:t> dos BNCs de </a:t>
            </a:r>
            <a:r>
              <a:rPr lang="en-US" dirty="0" err="1" smtClean="0">
                <a:solidFill>
                  <a:srgbClr val="000000"/>
                </a:solidFill>
              </a:rPr>
              <a:t>entrada</a:t>
            </a:r>
            <a:r>
              <a:rPr lang="en-US" dirty="0" smtClean="0">
                <a:solidFill>
                  <a:srgbClr val="000000"/>
                </a:solidFill>
              </a:rPr>
              <a:t>. O </a:t>
            </a:r>
            <a:r>
              <a:rPr lang="en-US" dirty="0" err="1" smtClean="0">
                <a:solidFill>
                  <a:srgbClr val="000000"/>
                </a:solidFill>
              </a:rPr>
              <a:t>botão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maior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controla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configuração</a:t>
            </a:r>
            <a:r>
              <a:rPr lang="en-US" dirty="0" smtClean="0">
                <a:solidFill>
                  <a:srgbClr val="000000"/>
                </a:solidFill>
              </a:rPr>
              <a:t> vertical de volts/</a:t>
            </a:r>
            <a:r>
              <a:rPr lang="en-US" dirty="0" err="1" smtClean="0">
                <a:solidFill>
                  <a:srgbClr val="000000"/>
                </a:solidFill>
              </a:rPr>
              <a:t>divisão</a:t>
            </a:r>
            <a:r>
              <a:rPr lang="en-US" dirty="0" smtClean="0">
                <a:solidFill>
                  <a:srgbClr val="000000"/>
                </a:solidFill>
              </a:rPr>
              <a:t>, e o </a:t>
            </a:r>
            <a:r>
              <a:rPr lang="en-US" dirty="0" err="1" smtClean="0">
                <a:solidFill>
                  <a:srgbClr val="000000"/>
                </a:solidFill>
              </a:rPr>
              <a:t>botão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menor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controla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posição</a:t>
            </a:r>
            <a:r>
              <a:rPr lang="en-US" dirty="0" smtClean="0">
                <a:solidFill>
                  <a:srgbClr val="000000"/>
                </a:solidFill>
              </a:rPr>
              <a:t> vertical (</a:t>
            </a:r>
            <a:r>
              <a:rPr lang="en-US" dirty="0" err="1" smtClean="0">
                <a:solidFill>
                  <a:srgbClr val="000000"/>
                </a:solidFill>
              </a:rPr>
              <a:t>ou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deslocamento</a:t>
            </a:r>
            <a:r>
              <a:rPr lang="en-US" dirty="0" smtClean="0">
                <a:solidFill>
                  <a:srgbClr val="000000"/>
                </a:solidFill>
              </a:rPr>
              <a:t>).</a:t>
            </a:r>
          </a:p>
          <a:p>
            <a:pPr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</a:rPr>
              <a:t>Os </a:t>
            </a:r>
            <a:r>
              <a:rPr lang="en-US" dirty="0" err="1" smtClean="0">
                <a:solidFill>
                  <a:srgbClr val="000000"/>
                </a:solidFill>
              </a:rPr>
              <a:t>controles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escala</a:t>
            </a:r>
            <a:r>
              <a:rPr lang="en-US" dirty="0" smtClean="0">
                <a:solidFill>
                  <a:srgbClr val="000000"/>
                </a:solidFill>
              </a:rPr>
              <a:t> horizontal do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estão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localizados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próximos</a:t>
            </a:r>
            <a:r>
              <a:rPr lang="en-US" dirty="0" smtClean="0">
                <a:solidFill>
                  <a:srgbClr val="000000"/>
                </a:solidFill>
              </a:rPr>
              <a:t> à parte superior do </a:t>
            </a:r>
            <a:r>
              <a:rPr lang="en-US" dirty="0" err="1" smtClean="0">
                <a:solidFill>
                  <a:srgbClr val="000000"/>
                </a:solidFill>
              </a:rPr>
              <a:t>painel</a:t>
            </a:r>
            <a:r>
              <a:rPr lang="en-US" dirty="0" smtClean="0">
                <a:solidFill>
                  <a:srgbClr val="000000"/>
                </a:solidFill>
              </a:rPr>
              <a:t> frontal. O </a:t>
            </a:r>
            <a:r>
              <a:rPr lang="en-US" dirty="0" err="1" smtClean="0">
                <a:solidFill>
                  <a:srgbClr val="000000"/>
                </a:solidFill>
              </a:rPr>
              <a:t>botão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maior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controla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configuração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segundos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r>
              <a:rPr lang="en-US" dirty="0" err="1" smtClean="0">
                <a:solidFill>
                  <a:srgbClr val="000000"/>
                </a:solidFill>
              </a:rPr>
              <a:t>divisão</a:t>
            </a:r>
            <a:r>
              <a:rPr lang="en-US" dirty="0" smtClean="0">
                <a:solidFill>
                  <a:srgbClr val="000000"/>
                </a:solidFill>
              </a:rPr>
              <a:t>, e o </a:t>
            </a:r>
            <a:r>
              <a:rPr lang="en-US" dirty="0" err="1" smtClean="0">
                <a:solidFill>
                  <a:srgbClr val="000000"/>
                </a:solidFill>
              </a:rPr>
              <a:t>botão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menor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controla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posição</a:t>
            </a:r>
            <a:r>
              <a:rPr lang="en-US" dirty="0" smtClean="0">
                <a:solidFill>
                  <a:srgbClr val="000000"/>
                </a:solidFill>
              </a:rPr>
              <a:t> horizontal (</a:t>
            </a:r>
            <a:r>
              <a:rPr lang="en-US" dirty="0" err="1" smtClean="0">
                <a:solidFill>
                  <a:srgbClr val="000000"/>
                </a:solidFill>
              </a:rPr>
              <a:t>ou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retardo</a:t>
            </a:r>
            <a:r>
              <a:rPr lang="en-US" dirty="0" smtClean="0">
                <a:solidFill>
                  <a:srgbClr val="000000"/>
                </a:solidFill>
              </a:rPr>
              <a:t>).</a:t>
            </a:r>
          </a:p>
          <a:p>
            <a:pPr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</a:rPr>
              <a:t>O </a:t>
            </a:r>
            <a:r>
              <a:rPr lang="en-US" dirty="0" err="1" smtClean="0">
                <a:solidFill>
                  <a:srgbClr val="000000"/>
                </a:solidFill>
              </a:rPr>
              <a:t>botão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controle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nível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disparo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está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localizado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abaixo</a:t>
            </a:r>
            <a:r>
              <a:rPr lang="en-US" dirty="0" smtClean="0">
                <a:solidFill>
                  <a:srgbClr val="000000"/>
                </a:solidFill>
              </a:rPr>
              <a:t> dos </a:t>
            </a:r>
            <a:r>
              <a:rPr lang="en-US" dirty="0" err="1" smtClean="0">
                <a:solidFill>
                  <a:srgbClr val="000000"/>
                </a:solidFill>
              </a:rPr>
              <a:t>controles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escala</a:t>
            </a:r>
            <a:r>
              <a:rPr lang="en-US" dirty="0" smtClean="0">
                <a:solidFill>
                  <a:srgbClr val="000000"/>
                </a:solidFill>
              </a:rPr>
              <a:t> horizontal. </a:t>
            </a:r>
            <a:r>
              <a:rPr lang="en-US" dirty="0" err="1" smtClean="0">
                <a:solidFill>
                  <a:srgbClr val="000000"/>
                </a:solidFill>
              </a:rPr>
              <a:t>Discutiremos</a:t>
            </a:r>
            <a:r>
              <a:rPr lang="en-US" dirty="0" smtClean="0">
                <a:solidFill>
                  <a:srgbClr val="000000"/>
                </a:solidFill>
              </a:rPr>
              <a:t> o </a:t>
            </a:r>
            <a:r>
              <a:rPr lang="en-US" dirty="0" err="1" smtClean="0">
                <a:solidFill>
                  <a:srgbClr val="000000"/>
                </a:solidFill>
              </a:rPr>
              <a:t>disparo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com </a:t>
            </a:r>
            <a:r>
              <a:rPr lang="en-US" dirty="0" err="1" smtClean="0">
                <a:solidFill>
                  <a:srgbClr val="000000"/>
                </a:solidFill>
              </a:rPr>
              <a:t>mais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detalhes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depois</a:t>
            </a:r>
            <a:r>
              <a:rPr lang="en-US" dirty="0" smtClean="0">
                <a:solidFill>
                  <a:srgbClr val="000000"/>
                </a:solidFill>
              </a:rPr>
              <a:t>.  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F8E862-D59F-4E30-B362-301239B9D970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2998" y="4862141"/>
            <a:ext cx="6250471" cy="4869131"/>
          </a:xfrm>
        </p:spPr>
        <p:txBody>
          <a:bodyPr>
            <a:normAutofit fontScale="92500"/>
          </a:bodyPr>
          <a:lstStyle/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Configurar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escala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das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formas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onda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/>
              </a:rPr>
              <a:t>adequadamente</a:t>
            </a:r>
            <a:endParaRPr lang="en-US" sz="1000" b="1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rgbClr val="000000"/>
                </a:solidFill>
                <a:latin typeface="Arial"/>
              </a:rPr>
              <a:t>Configurar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escala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da forma de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onda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no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é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normalmente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um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processo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interativo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Por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exemplo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suponhamos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na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escala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inicial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podemos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ver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a forma de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onda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está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escalonada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com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uma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amplitude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relativamente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baixa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e com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muitos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ciclos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na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tela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conforme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mostra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figura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à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esquerda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Nesse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caso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podemos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ver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a amplitude da forma de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onda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mostrada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é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somente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cerca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de 1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divisão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superior.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Gire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botão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de volt/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divisão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para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aumentar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escala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da forma de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onda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. Se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você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girar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botão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na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direção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errada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, a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escala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vertical da forma de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onda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ficará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menor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Simplesmente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gire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-o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na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outra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direção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até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a forma de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onda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seja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escalonada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, de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maneira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altura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da forma de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onda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cubra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mais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da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metade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da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tela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. Observe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se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você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pressionar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botão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V/div,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será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possível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ajustar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configuração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V/div com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uma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granularidade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ajuste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muito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mais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"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fina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",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para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preencher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boa parte da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tela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com a forma de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onda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, com o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objetivo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realizar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medições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mais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precisas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exatas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Se o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sinal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entrada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tiver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um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deslocamento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CC (a forma de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onda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será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deslocada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para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cima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ou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para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baixo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centro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da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tela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),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talvez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depois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seja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necessário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girar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botão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posição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vertical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para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centralizar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a forma de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onda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na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tela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Para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configurar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escala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horizontal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adequadamente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gire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botão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segundos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/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divisão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–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algumas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vezes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chamado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controle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de base de tempo –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até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alguns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ciclos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da forma de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onda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sejam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exibidos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na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tela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. Mas se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você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deseja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ver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somente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uma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borda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rápida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um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sinal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digital,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defina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configuração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segundos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/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divisão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com um valor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baixo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para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ver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apenas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borda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ascendente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ou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descendente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rápida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com um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grau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alto de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resolução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horizontal.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rgbClr val="000000"/>
                </a:solidFill>
                <a:latin typeface="Arial"/>
              </a:rPr>
              <a:t>Por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fim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talvez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seja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necessário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ajustar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nível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disparo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para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obter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uma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exibição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estável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Ao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girar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botão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nível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disparo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, um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indicador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nível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disparo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horizontal (similar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ao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cursor de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tensão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)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aparecerá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para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mostrar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nível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disparo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real. A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configuração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nível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disparo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adequado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é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tipicamente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por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volta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de 50% da amplitude vertical do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sinal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. Uma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maneira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rápida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definir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nível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disparo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como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50%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um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sinal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entrada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repetitivo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é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simplesmente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pressionar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botão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nível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disparo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Discutiremos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os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disparos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com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mais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detalhes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breve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Observe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após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ajuste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dos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controles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vertical, horizontal e de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nível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disparo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talvez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seja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necessário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voltar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reajustar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algumas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das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configurações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até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você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veja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imagem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quer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ver.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Observe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outra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maneira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rápida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fácil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configurar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escala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sinais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entrada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repetitivos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simples é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usar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recurso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Escala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automática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Contudo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, a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função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Escala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automática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nem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sempre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funciona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sinais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mais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complexos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. E se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você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utilizar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esse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recurso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talvez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nunca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aprenda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usar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de forma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eficiente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um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quando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forem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exigidos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ajustes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manuais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Além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disso,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seu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professor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possui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habilidade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desabilitar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recurso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Escala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automática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baixando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um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comando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para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sz="1000" u="sng" dirty="0">
                <a:solidFill>
                  <a:srgbClr val="000000"/>
                </a:solidFill>
                <a:latin typeface="Arial"/>
              </a:rPr>
              <a:t>Nota </a:t>
            </a:r>
            <a:r>
              <a:rPr lang="en-US" sz="1000" u="sng" dirty="0" err="1">
                <a:solidFill>
                  <a:srgbClr val="000000"/>
                </a:solidFill>
                <a:latin typeface="Arial"/>
              </a:rPr>
              <a:t>para</a:t>
            </a:r>
            <a:r>
              <a:rPr lang="en-US" sz="1000" u="sng" dirty="0">
                <a:solidFill>
                  <a:srgbClr val="000000"/>
                </a:solidFill>
                <a:latin typeface="Arial"/>
              </a:rPr>
              <a:t> o professor: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Você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pode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desabilitar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recurso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Escala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automática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baixando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comando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“: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AUToscale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DISable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” via USB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ou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conexão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rede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local (LAN).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Após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baixar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esse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comando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para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, o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recurso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Escala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automática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será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permanentemente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desabilitado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até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você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baixe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comando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"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habilitar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" (: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AUToscale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ENABle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).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endParaRPr lang="en-US" sz="900" dirty="0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1C423F-4BCC-488B-9BB9-48C0C157DAC7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 b="1" dirty="0" err="1" smtClean="0">
                <a:solidFill>
                  <a:srgbClr val="000000"/>
                </a:solidFill>
              </a:rPr>
              <a:t>Compreender</a:t>
            </a:r>
            <a:r>
              <a:rPr lang="en-US" b="1" dirty="0" smtClean="0">
                <a:solidFill>
                  <a:srgbClr val="000000"/>
                </a:solidFill>
              </a:rPr>
              <a:t> o </a:t>
            </a:r>
            <a:r>
              <a:rPr lang="en-US" b="1" dirty="0" err="1" smtClean="0">
                <a:solidFill>
                  <a:srgbClr val="000000"/>
                </a:solidFill>
              </a:rPr>
              <a:t>disparo</a:t>
            </a:r>
            <a:r>
              <a:rPr lang="en-US" b="1" dirty="0" smtClean="0">
                <a:solidFill>
                  <a:srgbClr val="000000"/>
                </a:solidFill>
              </a:rPr>
              <a:t> do </a:t>
            </a:r>
            <a:r>
              <a:rPr lang="en-US" b="1" dirty="0" err="1" smtClean="0">
                <a:solidFill>
                  <a:srgbClr val="000000"/>
                </a:solidFill>
              </a:rPr>
              <a:t>osciloscópio</a:t>
            </a:r>
            <a:endParaRPr lang="en-US" b="1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</a:rPr>
              <a:t>O </a:t>
            </a:r>
            <a:r>
              <a:rPr lang="en-US" dirty="0" err="1" smtClean="0">
                <a:solidFill>
                  <a:srgbClr val="000000"/>
                </a:solidFill>
              </a:rPr>
              <a:t>disparo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costuma</a:t>
            </a:r>
            <a:r>
              <a:rPr lang="en-US" dirty="0" smtClean="0">
                <a:solidFill>
                  <a:srgbClr val="000000"/>
                </a:solidFill>
              </a:rPr>
              <a:t> ser a </a:t>
            </a:r>
            <a:r>
              <a:rPr lang="en-US" dirty="0" err="1" smtClean="0">
                <a:solidFill>
                  <a:srgbClr val="000000"/>
                </a:solidFill>
              </a:rPr>
              <a:t>função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menos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compreendida</a:t>
            </a:r>
            <a:r>
              <a:rPr lang="en-US" dirty="0" smtClean="0">
                <a:solidFill>
                  <a:srgbClr val="000000"/>
                </a:solidFill>
              </a:rPr>
              <a:t> de um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porém</a:t>
            </a:r>
            <a:r>
              <a:rPr lang="en-US" dirty="0" smtClean="0">
                <a:solidFill>
                  <a:srgbClr val="000000"/>
                </a:solidFill>
              </a:rPr>
              <a:t> é um dos </a:t>
            </a:r>
            <a:r>
              <a:rPr lang="en-US" dirty="0" err="1" smtClean="0">
                <a:solidFill>
                  <a:srgbClr val="000000"/>
                </a:solidFill>
              </a:rPr>
              <a:t>recursos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importantes</a:t>
            </a:r>
            <a:r>
              <a:rPr lang="en-US" dirty="0" smtClean="0">
                <a:solidFill>
                  <a:srgbClr val="000000"/>
                </a:solidFill>
              </a:rPr>
              <a:t> a ser </a:t>
            </a:r>
            <a:r>
              <a:rPr lang="en-US" dirty="0" err="1" smtClean="0">
                <a:solidFill>
                  <a:srgbClr val="000000"/>
                </a:solidFill>
              </a:rPr>
              <a:t>entendido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principalmente</a:t>
            </a:r>
            <a:r>
              <a:rPr lang="en-US" dirty="0" smtClean="0">
                <a:solidFill>
                  <a:srgbClr val="000000"/>
                </a:solidFill>
              </a:rPr>
              <a:t> se </a:t>
            </a:r>
            <a:r>
              <a:rPr lang="en-US" dirty="0" err="1" smtClean="0">
                <a:solidFill>
                  <a:srgbClr val="000000"/>
                </a:solidFill>
              </a:rPr>
              <a:t>você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precisar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monitorar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sinais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muito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complexos</a:t>
            </a:r>
            <a:r>
              <a:rPr lang="en-US" dirty="0" smtClean="0">
                <a:solidFill>
                  <a:srgbClr val="000000"/>
                </a:solidFill>
              </a:rPr>
              <a:t>. É </a:t>
            </a:r>
            <a:r>
              <a:rPr lang="en-US" dirty="0" err="1" smtClean="0">
                <a:solidFill>
                  <a:srgbClr val="000000"/>
                </a:solidFill>
              </a:rPr>
              <a:t>possível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pensar</a:t>
            </a:r>
            <a:r>
              <a:rPr lang="en-US" dirty="0" smtClean="0">
                <a:solidFill>
                  <a:srgbClr val="000000"/>
                </a:solidFill>
              </a:rPr>
              <a:t> no </a:t>
            </a:r>
            <a:r>
              <a:rPr lang="en-US" dirty="0" err="1" smtClean="0">
                <a:solidFill>
                  <a:srgbClr val="000000"/>
                </a:solidFill>
              </a:rPr>
              <a:t>disparo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como</a:t>
            </a:r>
            <a:r>
              <a:rPr lang="en-US" dirty="0" smtClean="0">
                <a:solidFill>
                  <a:srgbClr val="000000"/>
                </a:solidFill>
              </a:rPr>
              <a:t> "</a:t>
            </a:r>
            <a:r>
              <a:rPr lang="en-US" dirty="0" err="1" smtClean="0">
                <a:solidFill>
                  <a:srgbClr val="000000"/>
                </a:solidFill>
              </a:rPr>
              <a:t>tirar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fotografias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sincronizadas</a:t>
            </a:r>
            <a:r>
              <a:rPr lang="en-US" dirty="0" smtClean="0">
                <a:solidFill>
                  <a:srgbClr val="000000"/>
                </a:solidFill>
              </a:rPr>
              <a:t>". E </a:t>
            </a:r>
            <a:r>
              <a:rPr lang="en-US" dirty="0" err="1" smtClean="0">
                <a:solidFill>
                  <a:srgbClr val="000000"/>
                </a:solidFill>
              </a:rPr>
              <a:t>uma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imagem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</a:t>
            </a:r>
            <a:r>
              <a:rPr lang="en-US" dirty="0" smtClean="0">
                <a:solidFill>
                  <a:srgbClr val="000000"/>
                </a:solidFill>
              </a:rPr>
              <a:t> forma de </a:t>
            </a:r>
            <a:r>
              <a:rPr lang="en-US" dirty="0" err="1" smtClean="0">
                <a:solidFill>
                  <a:srgbClr val="000000"/>
                </a:solidFill>
              </a:rPr>
              <a:t>onda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na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verdade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consiste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muitas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amostras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digitais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consecutivas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individuais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</a:p>
          <a:p>
            <a:pPr>
              <a:spcBef>
                <a:spcPts val="425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Ao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monitorar</a:t>
            </a:r>
            <a:r>
              <a:rPr lang="en-US" dirty="0" smtClean="0">
                <a:solidFill>
                  <a:srgbClr val="000000"/>
                </a:solidFill>
              </a:rPr>
              <a:t> um </a:t>
            </a:r>
            <a:r>
              <a:rPr lang="en-US" dirty="0" err="1" smtClean="0">
                <a:solidFill>
                  <a:srgbClr val="000000"/>
                </a:solidFill>
              </a:rPr>
              <a:t>sinal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entrada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repetitivo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é </a:t>
            </a:r>
            <a:r>
              <a:rPr lang="en-US" dirty="0" err="1" smtClean="0">
                <a:solidFill>
                  <a:srgbClr val="000000"/>
                </a:solidFill>
              </a:rPr>
              <a:t>algo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típico</a:t>
            </a:r>
            <a:r>
              <a:rPr lang="en-US" dirty="0" smtClean="0">
                <a:solidFill>
                  <a:srgbClr val="000000"/>
                </a:solidFill>
              </a:rPr>
              <a:t>, 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realiza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aquisições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repetitivas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err="1" smtClean="0">
                <a:solidFill>
                  <a:srgbClr val="000000"/>
                </a:solidFill>
              </a:rPr>
              <a:t>ou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tira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fotografias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repetitivas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err="1" smtClean="0">
                <a:solidFill>
                  <a:srgbClr val="000000"/>
                </a:solidFill>
              </a:rPr>
              <a:t>para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mostrar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foto</a:t>
            </a:r>
            <a:r>
              <a:rPr lang="en-US" dirty="0" smtClean="0">
                <a:solidFill>
                  <a:srgbClr val="000000"/>
                </a:solidFill>
              </a:rPr>
              <a:t> "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tempo real" de </a:t>
            </a:r>
            <a:r>
              <a:rPr lang="en-US" dirty="0" err="1" smtClean="0">
                <a:solidFill>
                  <a:srgbClr val="000000"/>
                </a:solidFill>
              </a:rPr>
              <a:t>seu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sinal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entrada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Essas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fotografias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repetitivas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devem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estar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sincronizadas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um </a:t>
            </a:r>
            <a:r>
              <a:rPr lang="en-US" dirty="0" err="1" smtClean="0">
                <a:solidFill>
                  <a:srgbClr val="000000"/>
                </a:solidFill>
              </a:rPr>
              <a:t>ponto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único</a:t>
            </a:r>
            <a:r>
              <a:rPr lang="en-US" dirty="0" smtClean="0">
                <a:solidFill>
                  <a:srgbClr val="000000"/>
                </a:solidFill>
              </a:rPr>
              <a:t> no </a:t>
            </a:r>
            <a:r>
              <a:rPr lang="en-US" dirty="0" err="1" smtClean="0">
                <a:solidFill>
                  <a:srgbClr val="000000"/>
                </a:solidFill>
              </a:rPr>
              <a:t>sinal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entrada</a:t>
            </a:r>
            <a:r>
              <a:rPr lang="en-US" dirty="0" smtClean="0">
                <a:solidFill>
                  <a:srgbClr val="000000"/>
                </a:solidFill>
              </a:rPr>
              <a:t>, a </a:t>
            </a:r>
            <a:r>
              <a:rPr lang="en-US" dirty="0" err="1" smtClean="0">
                <a:solidFill>
                  <a:srgbClr val="000000"/>
                </a:solidFill>
              </a:rPr>
              <a:t>fim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mostrar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uma</a:t>
            </a:r>
            <a:r>
              <a:rPr lang="en-US" dirty="0" smtClean="0">
                <a:solidFill>
                  <a:srgbClr val="000000"/>
                </a:solidFill>
              </a:rPr>
              <a:t> forma de </a:t>
            </a:r>
            <a:r>
              <a:rPr lang="en-US" dirty="0" err="1" smtClean="0">
                <a:solidFill>
                  <a:srgbClr val="000000"/>
                </a:solidFill>
              </a:rPr>
              <a:t>onda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estável</a:t>
            </a:r>
            <a:r>
              <a:rPr lang="en-US" dirty="0" smtClean="0">
                <a:solidFill>
                  <a:srgbClr val="000000"/>
                </a:solidFill>
              </a:rPr>
              <a:t> no visor do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</a:p>
          <a:p>
            <a:pPr>
              <a:spcBef>
                <a:spcPts val="425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Embora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alguns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osciloscópios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tenham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vários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modos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disparo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avançados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para</a:t>
            </a:r>
            <a:r>
              <a:rPr lang="en-US" dirty="0" smtClean="0">
                <a:solidFill>
                  <a:srgbClr val="000000"/>
                </a:solidFill>
              </a:rPr>
              <a:t> se </a:t>
            </a:r>
            <a:r>
              <a:rPr lang="en-US" dirty="0" err="1" smtClean="0">
                <a:solidFill>
                  <a:srgbClr val="000000"/>
                </a:solidFill>
              </a:rPr>
              <a:t>escolher</a:t>
            </a:r>
            <a:r>
              <a:rPr lang="en-US" dirty="0" smtClean="0">
                <a:solidFill>
                  <a:srgbClr val="000000"/>
                </a:solidFill>
              </a:rPr>
              <a:t>, o </a:t>
            </a:r>
            <a:r>
              <a:rPr lang="en-US" dirty="0" err="1" smtClean="0">
                <a:solidFill>
                  <a:srgbClr val="000000"/>
                </a:solidFill>
              </a:rPr>
              <a:t>tipo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comum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disparo</a:t>
            </a:r>
            <a:r>
              <a:rPr lang="en-US" dirty="0" smtClean="0">
                <a:solidFill>
                  <a:srgbClr val="000000"/>
                </a:solidFill>
              </a:rPr>
              <a:t> é </a:t>
            </a:r>
            <a:r>
              <a:rPr lang="en-US" dirty="0" err="1" smtClean="0">
                <a:solidFill>
                  <a:srgbClr val="000000"/>
                </a:solidFill>
              </a:rPr>
              <a:t>aquele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realiza</a:t>
            </a:r>
            <a:r>
              <a:rPr lang="en-US" dirty="0" smtClean="0">
                <a:solidFill>
                  <a:srgbClr val="000000"/>
                </a:solidFill>
              </a:rPr>
              <a:t> o </a:t>
            </a:r>
            <a:r>
              <a:rPr lang="en-US" dirty="0" err="1" smtClean="0">
                <a:solidFill>
                  <a:srgbClr val="000000"/>
                </a:solidFill>
              </a:rPr>
              <a:t>disparo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quando</a:t>
            </a:r>
            <a:r>
              <a:rPr lang="en-US" dirty="0" smtClean="0">
                <a:solidFill>
                  <a:srgbClr val="000000"/>
                </a:solidFill>
              </a:rPr>
              <a:t> o </a:t>
            </a:r>
            <a:r>
              <a:rPr lang="en-US" dirty="0" err="1" smtClean="0">
                <a:solidFill>
                  <a:srgbClr val="000000"/>
                </a:solidFill>
              </a:rPr>
              <a:t>sinal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entrada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cruza</a:t>
            </a:r>
            <a:r>
              <a:rPr lang="en-US" dirty="0" smtClean="0">
                <a:solidFill>
                  <a:srgbClr val="000000"/>
                </a:solidFill>
              </a:rPr>
              <a:t> um </a:t>
            </a:r>
            <a:r>
              <a:rPr lang="en-US" dirty="0" err="1" smtClean="0">
                <a:solidFill>
                  <a:srgbClr val="000000"/>
                </a:solidFill>
              </a:rPr>
              <a:t>nível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limite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tensão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específico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direção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positiva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negativa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Nós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chamamos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isso</a:t>
            </a:r>
            <a:r>
              <a:rPr lang="en-US" dirty="0" smtClean="0">
                <a:solidFill>
                  <a:srgbClr val="000000"/>
                </a:solidFill>
              </a:rPr>
              <a:t> de "</a:t>
            </a:r>
            <a:r>
              <a:rPr lang="en-US" dirty="0" err="1" smtClean="0">
                <a:solidFill>
                  <a:srgbClr val="000000"/>
                </a:solidFill>
              </a:rPr>
              <a:t>disparo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borda</a:t>
            </a:r>
            <a:r>
              <a:rPr lang="en-US" dirty="0" smtClean="0">
                <a:solidFill>
                  <a:srgbClr val="000000"/>
                </a:solidFill>
              </a:rPr>
              <a:t>".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outras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palavras</a:t>
            </a:r>
            <a:r>
              <a:rPr lang="en-US" dirty="0" smtClean="0">
                <a:solidFill>
                  <a:srgbClr val="000000"/>
                </a:solidFill>
              </a:rPr>
              <a:t>, 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dispara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err="1" smtClean="0">
                <a:solidFill>
                  <a:srgbClr val="000000"/>
                </a:solidFill>
              </a:rPr>
              <a:t>tira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fotografias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err="1" smtClean="0">
                <a:solidFill>
                  <a:srgbClr val="000000"/>
                </a:solidFill>
              </a:rPr>
              <a:t>quando</a:t>
            </a:r>
            <a:r>
              <a:rPr lang="en-US" dirty="0" smtClean="0">
                <a:solidFill>
                  <a:srgbClr val="000000"/>
                </a:solidFill>
              </a:rPr>
              <a:t> o </a:t>
            </a:r>
            <a:r>
              <a:rPr lang="en-US" dirty="0" err="1" smtClean="0">
                <a:solidFill>
                  <a:srgbClr val="000000"/>
                </a:solidFill>
              </a:rPr>
              <a:t>sinal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entrada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muda</a:t>
            </a:r>
            <a:r>
              <a:rPr lang="en-US" dirty="0" smtClean="0">
                <a:solidFill>
                  <a:srgbClr val="000000"/>
                </a:solidFill>
              </a:rPr>
              <a:t> de um </a:t>
            </a:r>
            <a:r>
              <a:rPr lang="en-US" dirty="0" err="1" smtClean="0">
                <a:solidFill>
                  <a:srgbClr val="000000"/>
                </a:solidFill>
              </a:rPr>
              <a:t>nível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tensão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baixo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para</a:t>
            </a:r>
            <a:r>
              <a:rPr lang="en-US" dirty="0" smtClean="0">
                <a:solidFill>
                  <a:srgbClr val="000000"/>
                </a:solidFill>
              </a:rPr>
              <a:t> um </a:t>
            </a:r>
            <a:r>
              <a:rPr lang="en-US" dirty="0" err="1" smtClean="0">
                <a:solidFill>
                  <a:srgbClr val="000000"/>
                </a:solidFill>
              </a:rPr>
              <a:t>nível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tensão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mais</a:t>
            </a:r>
            <a:r>
              <a:rPr lang="en-US" dirty="0" smtClean="0">
                <a:solidFill>
                  <a:srgbClr val="000000"/>
                </a:solidFill>
              </a:rPr>
              <a:t> alto (</a:t>
            </a:r>
            <a:r>
              <a:rPr lang="en-US" dirty="0" err="1" smtClean="0">
                <a:solidFill>
                  <a:srgbClr val="000000"/>
                </a:solidFill>
              </a:rPr>
              <a:t>disparo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borda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ascendente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err="1" smtClean="0">
                <a:solidFill>
                  <a:srgbClr val="000000"/>
                </a:solidFill>
              </a:rPr>
              <a:t>ou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quando</a:t>
            </a:r>
            <a:r>
              <a:rPr lang="en-US" dirty="0" smtClean="0">
                <a:solidFill>
                  <a:srgbClr val="000000"/>
                </a:solidFill>
              </a:rPr>
              <a:t> o </a:t>
            </a:r>
            <a:r>
              <a:rPr lang="en-US" dirty="0" err="1" smtClean="0">
                <a:solidFill>
                  <a:srgbClr val="000000"/>
                </a:solidFill>
              </a:rPr>
              <a:t>sinal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entrada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muda</a:t>
            </a:r>
            <a:r>
              <a:rPr lang="en-US" dirty="0" smtClean="0">
                <a:solidFill>
                  <a:srgbClr val="000000"/>
                </a:solidFill>
              </a:rPr>
              <a:t> de um </a:t>
            </a:r>
            <a:r>
              <a:rPr lang="en-US" dirty="0" err="1" smtClean="0">
                <a:solidFill>
                  <a:srgbClr val="000000"/>
                </a:solidFill>
              </a:rPr>
              <a:t>nível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tensão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mais</a:t>
            </a:r>
            <a:r>
              <a:rPr lang="en-US" dirty="0" smtClean="0">
                <a:solidFill>
                  <a:srgbClr val="000000"/>
                </a:solidFill>
              </a:rPr>
              <a:t> alto </a:t>
            </a:r>
            <a:r>
              <a:rPr lang="en-US" dirty="0" err="1" smtClean="0">
                <a:solidFill>
                  <a:srgbClr val="000000"/>
                </a:solidFill>
              </a:rPr>
              <a:t>para</a:t>
            </a:r>
            <a:r>
              <a:rPr lang="en-US" dirty="0" smtClean="0">
                <a:solidFill>
                  <a:srgbClr val="000000"/>
                </a:solidFill>
              </a:rPr>
              <a:t> um </a:t>
            </a:r>
            <a:r>
              <a:rPr lang="en-US" dirty="0" err="1" smtClean="0">
                <a:solidFill>
                  <a:srgbClr val="000000"/>
                </a:solidFill>
              </a:rPr>
              <a:t>nível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tensão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baixo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err="1" smtClean="0">
                <a:solidFill>
                  <a:srgbClr val="000000"/>
                </a:solidFill>
              </a:rPr>
              <a:t>disparo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borda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descendente</a:t>
            </a:r>
            <a:r>
              <a:rPr lang="en-US" dirty="0" smtClean="0">
                <a:solidFill>
                  <a:srgbClr val="000000"/>
                </a:solidFill>
              </a:rPr>
              <a:t>).</a:t>
            </a:r>
          </a:p>
          <a:p>
            <a:pPr>
              <a:spcBef>
                <a:spcPts val="425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Uma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fotografia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momento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chegada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uma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corrida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cavalos</a:t>
            </a:r>
            <a:r>
              <a:rPr lang="en-US" dirty="0" smtClean="0">
                <a:solidFill>
                  <a:srgbClr val="000000"/>
                </a:solidFill>
              </a:rPr>
              <a:t> é </a:t>
            </a:r>
            <a:r>
              <a:rPr lang="en-US" dirty="0" err="1" smtClean="0">
                <a:solidFill>
                  <a:srgbClr val="000000"/>
                </a:solidFill>
              </a:rPr>
              <a:t>análoga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disparo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. Para registrar com </a:t>
            </a:r>
            <a:r>
              <a:rPr lang="en-US" dirty="0" err="1" smtClean="0">
                <a:solidFill>
                  <a:srgbClr val="000000"/>
                </a:solidFill>
              </a:rPr>
              <a:t>precisão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chegada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corrida</a:t>
            </a:r>
            <a:r>
              <a:rPr lang="en-US" dirty="0" smtClean="0">
                <a:solidFill>
                  <a:srgbClr val="000000"/>
                </a:solidFill>
              </a:rPr>
              <a:t>, o </a:t>
            </a:r>
            <a:r>
              <a:rPr lang="en-US" dirty="0" err="1" smtClean="0">
                <a:solidFill>
                  <a:srgbClr val="000000"/>
                </a:solidFill>
              </a:rPr>
              <a:t>obturador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câmera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deve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estar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sincronizado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quando</a:t>
            </a:r>
            <a:r>
              <a:rPr lang="en-US" dirty="0" smtClean="0">
                <a:solidFill>
                  <a:srgbClr val="000000"/>
                </a:solidFill>
              </a:rPr>
              <a:t> o </a:t>
            </a:r>
            <a:r>
              <a:rPr lang="en-US" dirty="0" err="1" smtClean="0">
                <a:solidFill>
                  <a:srgbClr val="000000"/>
                </a:solidFill>
              </a:rPr>
              <a:t>focinho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cavalo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vencedor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cruzar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linha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chegada</a:t>
            </a:r>
            <a:r>
              <a:rPr lang="en-US" dirty="0" smtClean="0">
                <a:solidFill>
                  <a:srgbClr val="000000"/>
                </a:solidFill>
              </a:rPr>
              <a:t> à </a:t>
            </a:r>
            <a:r>
              <a:rPr lang="en-US" dirty="0" err="1" smtClean="0">
                <a:solidFill>
                  <a:srgbClr val="000000"/>
                </a:solidFill>
              </a:rPr>
              <a:t>frente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7BB5E-6947-4A63-8F10-331F30F30214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459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  <a:latin typeface="Arial"/>
              </a:rPr>
              <a:t>Exemplos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b="1" dirty="0" err="1">
                <a:solidFill>
                  <a:srgbClr val="000000"/>
                </a:solidFill>
                <a:latin typeface="Arial"/>
              </a:rPr>
              <a:t>disparo</a:t>
            </a:r>
            <a:endParaRPr lang="en-US" b="1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459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000000"/>
                </a:solidFill>
                <a:latin typeface="Arial"/>
              </a:rPr>
              <a:t>Nesse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slide,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mostramos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três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exemplos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disparo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Na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figura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à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esquerda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nível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disparo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está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definido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acima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forma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onda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Nesse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caso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sinal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entrada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nunca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cruza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nível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limite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disparo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nenhuma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direção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Usando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modo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disparo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"Auto"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padrão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tira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fotografias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sincronia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sinal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entrada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nós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observamos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parece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ser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uma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forma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onda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instável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Este,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verdade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é um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exemplo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disparo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>
              <a:spcBef>
                <a:spcPts val="459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000000"/>
                </a:solidFill>
                <a:latin typeface="Arial"/>
              </a:rPr>
              <a:t>Ao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utilizar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modo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disparo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"Auto",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gera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disparos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"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automáticos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"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sincronia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se um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evento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disparo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real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ocorrer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após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um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período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tempo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esgotado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específico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Embora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nossa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forma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onda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esteja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sincronizada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pareça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instável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pelo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menos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podemos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ver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como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a forma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onda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está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escalonada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verticalmente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Se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tivéssemos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utilizado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modo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disparo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"Normal"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como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nível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disparo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definido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acima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forma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onda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tiraria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nenhuma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fotografia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seria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possível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observar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nenhuma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forma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onda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estável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ou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instável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spcBef>
                <a:spcPts val="459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Na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figura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meio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foi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configurado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disparar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bordas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ascendentes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sinal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entrada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com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nível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disparo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definido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aproximadamente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50%.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Nesse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caso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é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possível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ver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uma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borda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ascendente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sinal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entrada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exatamente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no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centro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tela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Esse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é o local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disparo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padrão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>
              <a:spcBef>
                <a:spcPts val="459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Na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figura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à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direita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foi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configurado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disparar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bordas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descendentes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sinal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entrada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com um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nível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superior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disparo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definido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(+2,0 V)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está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mais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próximo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pico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positivo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forma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onda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Nesse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caso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é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possível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ver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uma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borda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ascendente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sinal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entrada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exatamente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no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centro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tela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Novamente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esse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é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ponto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disparo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spcBef>
                <a:spcPts val="459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000000"/>
                </a:solidFill>
                <a:latin typeface="Arial"/>
              </a:rPr>
              <a:t>Embora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 local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padrão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disparo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todos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digitais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seja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no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centro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tela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horizontalmente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), é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possível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reposicionar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 local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disparo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esquerda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ou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direita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ajustando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botão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retardo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horizontal –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algumas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vezes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chamado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botão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posição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horizontal. Os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analógicos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com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tecnologia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mais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antiga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conseguem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disparar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somente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no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lado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esquerdo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tela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Isso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significa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analógicos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capazes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mostrar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apenas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partes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das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formas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onda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ocorrem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após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evento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disparo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–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algumas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vezes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denominadas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"dados de tempo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positivo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".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Porém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DSOs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capazes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mostrar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partes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das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formas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onda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tanto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antes (tempo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negativo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ou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dados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pré-disparo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quanto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após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(dados de tempo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positivo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)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evento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disparo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Pode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ser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útil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observar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dados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pré-disparo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analisar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dados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forma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onda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podem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ter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acarretado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uma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condição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erro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disparo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específico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02F7F1-18E4-4691-A21D-6676974CE826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 b="1" dirty="0" err="1" smtClean="0">
                <a:solidFill>
                  <a:srgbClr val="000000"/>
                </a:solidFill>
              </a:rPr>
              <a:t>Disparo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avançado</a:t>
            </a:r>
            <a:r>
              <a:rPr lang="en-US" b="1" dirty="0" smtClean="0">
                <a:solidFill>
                  <a:srgbClr val="000000"/>
                </a:solidFill>
              </a:rPr>
              <a:t> do </a:t>
            </a:r>
            <a:r>
              <a:rPr lang="en-US" b="1" dirty="0" err="1" smtClean="0">
                <a:solidFill>
                  <a:srgbClr val="000000"/>
                </a:solidFill>
              </a:rPr>
              <a:t>osciloscópio</a:t>
            </a:r>
            <a:endParaRPr lang="en-US" b="1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Ainda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você</a:t>
            </a:r>
            <a:r>
              <a:rPr lang="en-US" dirty="0" smtClean="0">
                <a:solidFill>
                  <a:srgbClr val="000000"/>
                </a:solidFill>
              </a:rPr>
              <a:t> utilize </a:t>
            </a:r>
            <a:r>
              <a:rPr lang="en-US" dirty="0" err="1" smtClean="0">
                <a:solidFill>
                  <a:srgbClr val="000000"/>
                </a:solidFill>
              </a:rPr>
              <a:t>principalmente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disparos</a:t>
            </a:r>
            <a:r>
              <a:rPr lang="en-US" dirty="0" smtClean="0">
                <a:solidFill>
                  <a:srgbClr val="000000"/>
                </a:solidFill>
              </a:rPr>
              <a:t> simples de </a:t>
            </a:r>
            <a:r>
              <a:rPr lang="en-US" dirty="0" err="1" smtClean="0">
                <a:solidFill>
                  <a:srgbClr val="000000"/>
                </a:solidFill>
              </a:rPr>
              <a:t>borda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ascendente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descendente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maioria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seus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experimentos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universitários</a:t>
            </a:r>
            <a:r>
              <a:rPr lang="en-US" dirty="0" smtClean="0">
                <a:solidFill>
                  <a:srgbClr val="000000"/>
                </a:solidFill>
              </a:rPr>
              <a:t> de EE e </a:t>
            </a:r>
            <a:r>
              <a:rPr lang="en-US" dirty="0" err="1" smtClean="0">
                <a:solidFill>
                  <a:srgbClr val="000000"/>
                </a:solidFill>
              </a:rPr>
              <a:t>Física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alguns</a:t>
            </a:r>
            <a:r>
              <a:rPr lang="en-US" dirty="0" smtClean="0">
                <a:solidFill>
                  <a:srgbClr val="000000"/>
                </a:solidFill>
              </a:rPr>
              <a:t> dos </a:t>
            </a:r>
            <a:r>
              <a:rPr lang="en-US" dirty="0" err="1" smtClean="0">
                <a:solidFill>
                  <a:srgbClr val="000000"/>
                </a:solidFill>
              </a:rPr>
              <a:t>osciloscópios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avançados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hoje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oferecem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modos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disparo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avançados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sincronizar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aquisições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err="1" smtClean="0">
                <a:solidFill>
                  <a:srgbClr val="000000"/>
                </a:solidFill>
              </a:rPr>
              <a:t>tirar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fotografias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formas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onda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sinais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complexos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</a:p>
          <a:p>
            <a:pPr>
              <a:spcBef>
                <a:spcPts val="425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Neste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exemplo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especial, </a:t>
            </a:r>
            <a:r>
              <a:rPr lang="en-US" dirty="0" err="1" smtClean="0">
                <a:solidFill>
                  <a:srgbClr val="000000"/>
                </a:solidFill>
              </a:rPr>
              <a:t>nós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mostramos</a:t>
            </a:r>
            <a:r>
              <a:rPr lang="en-US" dirty="0" smtClean="0">
                <a:solidFill>
                  <a:srgbClr val="000000"/>
                </a:solidFill>
              </a:rPr>
              <a:t> um </a:t>
            </a:r>
            <a:r>
              <a:rPr lang="en-US" dirty="0" err="1" smtClean="0">
                <a:solidFill>
                  <a:srgbClr val="000000"/>
                </a:solidFill>
              </a:rPr>
              <a:t>complexo</a:t>
            </a:r>
            <a:r>
              <a:rPr lang="en-US" dirty="0" smtClean="0">
                <a:solidFill>
                  <a:srgbClr val="000000"/>
                </a:solidFill>
              </a:rPr>
              <a:t> clock de </a:t>
            </a:r>
            <a:r>
              <a:rPr lang="en-US" dirty="0" err="1" smtClean="0">
                <a:solidFill>
                  <a:srgbClr val="000000"/>
                </a:solidFill>
              </a:rPr>
              <a:t>barramento</a:t>
            </a:r>
            <a:r>
              <a:rPr lang="en-US" dirty="0" smtClean="0">
                <a:solidFill>
                  <a:srgbClr val="000000"/>
                </a:solidFill>
              </a:rPr>
              <a:t> serial I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C e </a:t>
            </a:r>
            <a:r>
              <a:rPr lang="en-US" dirty="0" err="1" smtClean="0">
                <a:solidFill>
                  <a:srgbClr val="000000"/>
                </a:solidFill>
              </a:rPr>
              <a:t>sinal</a:t>
            </a:r>
            <a:r>
              <a:rPr lang="en-US" dirty="0" smtClean="0">
                <a:solidFill>
                  <a:srgbClr val="000000"/>
                </a:solidFill>
              </a:rPr>
              <a:t> de dados. </a:t>
            </a:r>
            <a:r>
              <a:rPr lang="en-US" dirty="0" err="1" smtClean="0">
                <a:solidFill>
                  <a:srgbClr val="000000"/>
                </a:solidFill>
              </a:rPr>
              <a:t>Disparar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condição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barramento</a:t>
            </a:r>
            <a:r>
              <a:rPr lang="en-US" dirty="0" smtClean="0">
                <a:solidFill>
                  <a:srgbClr val="000000"/>
                </a:solidFill>
              </a:rPr>
              <a:t> serial </a:t>
            </a:r>
            <a:r>
              <a:rPr lang="en-US" dirty="0" err="1" smtClean="0">
                <a:solidFill>
                  <a:srgbClr val="000000"/>
                </a:solidFill>
              </a:rPr>
              <a:t>única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como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operação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gravação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para</a:t>
            </a:r>
            <a:r>
              <a:rPr lang="en-US" dirty="0" smtClean="0">
                <a:solidFill>
                  <a:srgbClr val="000000"/>
                </a:solidFill>
              </a:rPr>
              <a:t> um </a:t>
            </a:r>
            <a:r>
              <a:rPr lang="en-US" dirty="0" err="1" smtClean="0">
                <a:solidFill>
                  <a:srgbClr val="000000"/>
                </a:solidFill>
              </a:rPr>
              <a:t>endereço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específico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requer</a:t>
            </a:r>
            <a:r>
              <a:rPr lang="en-US" dirty="0" smtClean="0">
                <a:solidFill>
                  <a:srgbClr val="000000"/>
                </a:solidFill>
              </a:rPr>
              <a:t> o </a:t>
            </a:r>
            <a:r>
              <a:rPr lang="en-US" dirty="0" err="1" smtClean="0">
                <a:solidFill>
                  <a:srgbClr val="000000"/>
                </a:solidFill>
              </a:rPr>
              <a:t>disparo</a:t>
            </a:r>
            <a:r>
              <a:rPr lang="en-US" dirty="0" smtClean="0">
                <a:solidFill>
                  <a:srgbClr val="000000"/>
                </a:solidFill>
              </a:rPr>
              <a:t> I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C. O </a:t>
            </a:r>
            <a:r>
              <a:rPr lang="en-US" dirty="0" err="1" smtClean="0">
                <a:solidFill>
                  <a:srgbClr val="000000"/>
                </a:solidFill>
              </a:rPr>
              <a:t>disparo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borda</a:t>
            </a:r>
            <a:r>
              <a:rPr lang="en-US" dirty="0" smtClean="0">
                <a:solidFill>
                  <a:srgbClr val="000000"/>
                </a:solidFill>
              </a:rPr>
              <a:t> simples é </a:t>
            </a:r>
            <a:r>
              <a:rPr lang="en-US" dirty="0" err="1" smtClean="0">
                <a:solidFill>
                  <a:srgbClr val="000000"/>
                </a:solidFill>
              </a:rPr>
              <a:t>capaz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disparar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somente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cruzamentos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bordas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aleatórios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E4453C-E408-4399-851A-1B0F60624E06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  <a:latin typeface="Arial"/>
              </a:rPr>
              <a:t>Teoria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b="1" dirty="0" err="1">
                <a:solidFill>
                  <a:srgbClr val="000000"/>
                </a:solidFill>
                <a:latin typeface="Arial"/>
              </a:rPr>
              <a:t>operação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b="1" dirty="0" err="1">
                <a:solidFill>
                  <a:srgbClr val="000000"/>
                </a:solidFill>
                <a:latin typeface="Arial"/>
              </a:rPr>
              <a:t>osciloscópio</a:t>
            </a:r>
            <a:endParaRPr lang="en-US" b="1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No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coração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todos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armazenamento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digital (DSOs)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estão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conversor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analógico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digital (ADC) e 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memória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aquisição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Esses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componentes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essencialmente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tiram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fotografias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das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formas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onda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O ADC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toma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um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sinal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entrada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analógico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depois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converte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 valor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tensão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analógico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um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ponto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particular no tempo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um valor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binário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digital.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Isso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costuma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ser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atingido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com 8 bits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resolução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vertical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maior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parte dos DSOs da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atualidade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outras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palavras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DSOs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típicos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conseguem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resolver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valores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tensão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sinais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entrada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dentro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1 parte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256.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000000"/>
                </a:solidFill>
                <a:latin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blocos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“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Atenuador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”, “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Deslocamento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CC” e “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Amplificador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”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realizam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uma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pré-configuração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escala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no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sinal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entrada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fim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escalonar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sinal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entrada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fique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dentro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margem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dinâmica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fixa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do ADC.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ajustar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botão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V/div,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serão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definidas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as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redes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divisoras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tensão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específicas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no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bloco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atenuador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possivelmente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reduzir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a amplitude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sinal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entrada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também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definir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ganho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amplificador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ajustar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botão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posição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vertical,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deslocamento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CC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mudará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Novamente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objetivo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é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trazer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sinal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entrada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pode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ter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uma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quantidade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específica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deslocamento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CC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ficar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dentro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margem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dinâmica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fixa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do ADC.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000000"/>
                </a:solidFill>
                <a:latin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blocos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disparo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e base de tempo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controlam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momento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e 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velocidade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com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 ADC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adquirirá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as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amostras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(as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fotografias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tiradas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).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sinal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disparo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verdade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diz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bloco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base de tempo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quando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é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necessário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parar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obter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as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aquisições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fotografias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).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exemplo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se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possui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uma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profundidade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memória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1.000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pontos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ou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amostras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aquisição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) e se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foi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configurado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disparar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exatamente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no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centro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tela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bloco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base de tempo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permitirá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blocos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ADC/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memória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coletem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amostras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entrada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continuamente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preencher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no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mínimo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metade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memória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Depois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evento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disparo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ocorrer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bloco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base de tempo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permitirá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blocos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ADC/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memória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obtenham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500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amostras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adicionais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antes da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interrupção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amostragem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Nesse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caso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as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primeiras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500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amostras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memória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aquisição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representam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dados da forma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onda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antes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evento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disparo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mesmo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tempo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as 500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últimas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amostras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memória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aquisição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representam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dados da forma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onda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após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evento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disparo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000000"/>
                </a:solidFill>
                <a:latin typeface="Arial"/>
              </a:rPr>
              <a:t>Quando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um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ciclo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aquisição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é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concluído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as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amostras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armazenadas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memória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aquisição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devem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ser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processadas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exibição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DSOs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mais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antigos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simplesmente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usavam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sistema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CPU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ler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dados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fora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memória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aquisição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–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uma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amostra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vez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–,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processar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dados 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depois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rearmazenar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dados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amostrados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memória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exibição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Esse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processo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consumia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muito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tempo 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às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vezes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resultava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taxas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lentas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atualização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forma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onda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–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principalmente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processar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registros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memória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profundos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Muitos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dos DSOs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mais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novos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atualmente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usar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DSPs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personalizados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dedicados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processar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filtrar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digitalmente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dados 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depois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distribuir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forma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eficiente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dados da forma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onda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memória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exibição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melhorando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assim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rendimento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e as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taxas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atualização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da forma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onda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2F814D-8D04-4BF1-A1B0-71C368D2376C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 b="1" dirty="0" err="1" smtClean="0">
                <a:solidFill>
                  <a:srgbClr val="000000"/>
                </a:solidFill>
              </a:rPr>
              <a:t>Especificações</a:t>
            </a:r>
            <a:r>
              <a:rPr lang="en-US" b="1" dirty="0" smtClean="0">
                <a:solidFill>
                  <a:srgbClr val="000000"/>
                </a:solidFill>
              </a:rPr>
              <a:t> de </a:t>
            </a:r>
            <a:r>
              <a:rPr lang="en-US" b="1" dirty="0" err="1" smtClean="0">
                <a:solidFill>
                  <a:srgbClr val="000000"/>
                </a:solidFill>
              </a:rPr>
              <a:t>desempenho</a:t>
            </a:r>
            <a:r>
              <a:rPr lang="en-US" b="1" dirty="0" smtClean="0">
                <a:solidFill>
                  <a:srgbClr val="000000"/>
                </a:solidFill>
              </a:rPr>
              <a:t> do </a:t>
            </a:r>
            <a:r>
              <a:rPr lang="en-US" b="1" dirty="0" err="1" smtClean="0">
                <a:solidFill>
                  <a:srgbClr val="000000"/>
                </a:solidFill>
              </a:rPr>
              <a:t>osciloscópio</a:t>
            </a:r>
            <a:endParaRPr lang="en-US" b="1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</a:rPr>
              <a:t>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possui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muitas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especificações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diferentes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porém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mais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importante</a:t>
            </a:r>
            <a:r>
              <a:rPr lang="en-US" dirty="0" smtClean="0">
                <a:solidFill>
                  <a:srgbClr val="000000"/>
                </a:solidFill>
              </a:rPr>
              <a:t> é a </a:t>
            </a:r>
            <a:r>
              <a:rPr lang="en-US" dirty="0" err="1" smtClean="0">
                <a:solidFill>
                  <a:srgbClr val="000000"/>
                </a:solidFill>
              </a:rPr>
              <a:t>largura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banda</a:t>
            </a:r>
            <a:r>
              <a:rPr lang="en-US" dirty="0" smtClean="0">
                <a:solidFill>
                  <a:srgbClr val="000000"/>
                </a:solidFill>
              </a:rPr>
              <a:t>. A </a:t>
            </a:r>
            <a:r>
              <a:rPr lang="en-US" dirty="0" err="1" smtClean="0">
                <a:solidFill>
                  <a:srgbClr val="000000"/>
                </a:solidFill>
              </a:rPr>
              <a:t>frequência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entrada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alta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um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pode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captar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medir</a:t>
            </a:r>
            <a:r>
              <a:rPr lang="en-US" dirty="0" smtClean="0">
                <a:solidFill>
                  <a:srgbClr val="000000"/>
                </a:solidFill>
              </a:rPr>
              <a:t> com </a:t>
            </a:r>
            <a:r>
              <a:rPr lang="en-US" dirty="0" err="1" smtClean="0">
                <a:solidFill>
                  <a:srgbClr val="000000"/>
                </a:solidFill>
              </a:rPr>
              <a:t>precisão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baseia</a:t>
            </a:r>
            <a:r>
              <a:rPr lang="en-US" dirty="0" smtClean="0">
                <a:solidFill>
                  <a:srgbClr val="000000"/>
                </a:solidFill>
              </a:rPr>
              <a:t>-se </a:t>
            </a:r>
            <a:r>
              <a:rPr lang="en-US" dirty="0" err="1" smtClean="0">
                <a:solidFill>
                  <a:srgbClr val="000000"/>
                </a:solidFill>
              </a:rPr>
              <a:t>na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especificação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largura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banda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Porém</a:t>
            </a:r>
            <a:r>
              <a:rPr lang="en-US" dirty="0" smtClean="0">
                <a:solidFill>
                  <a:srgbClr val="000000"/>
                </a:solidFill>
              </a:rPr>
              <a:t> um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pode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fazer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medições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precisas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sinais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mesma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frequência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frequência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largura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banda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</a:p>
          <a:p>
            <a:pPr>
              <a:spcBef>
                <a:spcPts val="425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Todos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osciloscópios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exibem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resposta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frequência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passa-baixa</a:t>
            </a:r>
            <a:r>
              <a:rPr lang="en-US" dirty="0" smtClean="0">
                <a:solidFill>
                  <a:srgbClr val="000000"/>
                </a:solidFill>
              </a:rPr>
              <a:t> – </a:t>
            </a:r>
            <a:r>
              <a:rPr lang="en-US" dirty="0" err="1" smtClean="0">
                <a:solidFill>
                  <a:srgbClr val="000000"/>
                </a:solidFill>
              </a:rPr>
              <a:t>tipicamente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chamada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resposta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gaussiana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Uma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resposta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frequência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gaussiana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aproxima</a:t>
            </a:r>
            <a:r>
              <a:rPr lang="en-US" dirty="0" smtClean="0">
                <a:solidFill>
                  <a:srgbClr val="000000"/>
                </a:solidFill>
              </a:rPr>
              <a:t>-se </a:t>
            </a:r>
            <a:r>
              <a:rPr lang="en-US" dirty="0" err="1" smtClean="0">
                <a:solidFill>
                  <a:srgbClr val="000000"/>
                </a:solidFill>
              </a:rPr>
              <a:t>intimamente</a:t>
            </a:r>
            <a:r>
              <a:rPr lang="en-US" dirty="0" smtClean="0">
                <a:solidFill>
                  <a:srgbClr val="000000"/>
                </a:solidFill>
              </a:rPr>
              <a:t> de um </a:t>
            </a:r>
            <a:r>
              <a:rPr lang="en-US" dirty="0" err="1" smtClean="0">
                <a:solidFill>
                  <a:srgbClr val="000000"/>
                </a:solidFill>
              </a:rPr>
              <a:t>filtro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passa-baixa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unipolar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Talvez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você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tenha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apresentado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respostas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similares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esta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algumas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suas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aulas</a:t>
            </a:r>
            <a:r>
              <a:rPr lang="en-US" dirty="0" smtClean="0">
                <a:solidFill>
                  <a:srgbClr val="000000"/>
                </a:solidFill>
              </a:rPr>
              <a:t> de EE e as </a:t>
            </a:r>
            <a:r>
              <a:rPr lang="en-US" dirty="0" err="1" smtClean="0">
                <a:solidFill>
                  <a:srgbClr val="000000"/>
                </a:solidFill>
              </a:rPr>
              <a:t>conheça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como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diagramas</a:t>
            </a:r>
            <a:r>
              <a:rPr lang="en-US" dirty="0" smtClean="0">
                <a:solidFill>
                  <a:srgbClr val="000000"/>
                </a:solidFill>
              </a:rPr>
              <a:t> de Bode.</a:t>
            </a:r>
          </a:p>
          <a:p>
            <a:pPr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</a:rPr>
              <a:t>À </a:t>
            </a:r>
            <a:r>
              <a:rPr lang="en-US" dirty="0" err="1" smtClean="0">
                <a:solidFill>
                  <a:srgbClr val="000000"/>
                </a:solidFill>
              </a:rPr>
              <a:t>medida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frequência</a:t>
            </a:r>
            <a:r>
              <a:rPr lang="en-US" dirty="0" smtClean="0">
                <a:solidFill>
                  <a:srgbClr val="000000"/>
                </a:solidFill>
              </a:rPr>
              <a:t> de um </a:t>
            </a:r>
            <a:r>
              <a:rPr lang="en-US" dirty="0" err="1" smtClean="0">
                <a:solidFill>
                  <a:srgbClr val="000000"/>
                </a:solidFill>
              </a:rPr>
              <a:t>sinal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entrada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aumenta</a:t>
            </a:r>
            <a:r>
              <a:rPr lang="en-US" dirty="0" smtClean="0">
                <a:solidFill>
                  <a:srgbClr val="000000"/>
                </a:solidFill>
              </a:rPr>
              <a:t>, 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começa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atenuar</a:t>
            </a:r>
            <a:r>
              <a:rPr lang="en-US" dirty="0" smtClean="0">
                <a:solidFill>
                  <a:srgbClr val="000000"/>
                </a:solidFill>
              </a:rPr>
              <a:t> o </a:t>
            </a:r>
            <a:r>
              <a:rPr lang="en-US" dirty="0" err="1" smtClean="0">
                <a:solidFill>
                  <a:srgbClr val="000000"/>
                </a:solidFill>
              </a:rPr>
              <a:t>sinal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entrada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depois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começa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fazer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medições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imprecisas</a:t>
            </a:r>
            <a:r>
              <a:rPr lang="en-US" dirty="0" smtClean="0">
                <a:solidFill>
                  <a:srgbClr val="000000"/>
                </a:solidFill>
              </a:rPr>
              <a:t>. A </a:t>
            </a:r>
            <a:r>
              <a:rPr lang="en-US" dirty="0" err="1" smtClean="0">
                <a:solidFill>
                  <a:srgbClr val="000000"/>
                </a:solidFill>
              </a:rPr>
              <a:t>frequência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qual</a:t>
            </a:r>
            <a:r>
              <a:rPr lang="en-US" dirty="0" smtClean="0">
                <a:solidFill>
                  <a:srgbClr val="000000"/>
                </a:solidFill>
              </a:rPr>
              <a:t> um </a:t>
            </a:r>
            <a:r>
              <a:rPr lang="en-US" dirty="0" err="1" smtClean="0">
                <a:solidFill>
                  <a:srgbClr val="000000"/>
                </a:solidFill>
              </a:rPr>
              <a:t>sinal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entrada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onda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senoidal</a:t>
            </a:r>
            <a:r>
              <a:rPr lang="en-US" dirty="0" smtClean="0">
                <a:solidFill>
                  <a:srgbClr val="000000"/>
                </a:solidFill>
              </a:rPr>
              <a:t> é </a:t>
            </a:r>
            <a:r>
              <a:rPr lang="en-US" dirty="0" err="1" smtClean="0">
                <a:solidFill>
                  <a:srgbClr val="000000"/>
                </a:solidFill>
              </a:rPr>
              <a:t>atenuado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por</a:t>
            </a:r>
            <a:r>
              <a:rPr lang="en-US" dirty="0" smtClean="0">
                <a:solidFill>
                  <a:srgbClr val="000000"/>
                </a:solidFill>
              </a:rPr>
              <a:t> 3 dB é a </a:t>
            </a:r>
            <a:r>
              <a:rPr lang="en-US" dirty="0" err="1" smtClean="0">
                <a:solidFill>
                  <a:srgbClr val="000000"/>
                </a:solidFill>
              </a:rPr>
              <a:t>largura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banda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Mas</a:t>
            </a:r>
            <a:r>
              <a:rPr lang="en-US" dirty="0" smtClean="0">
                <a:solidFill>
                  <a:srgbClr val="000000"/>
                </a:solidFill>
              </a:rPr>
              <a:t> 3 dB de </a:t>
            </a:r>
            <a:r>
              <a:rPr lang="en-US" dirty="0" err="1" smtClean="0">
                <a:solidFill>
                  <a:srgbClr val="000000"/>
                </a:solidFill>
              </a:rPr>
              <a:t>atenuação</a:t>
            </a:r>
            <a:r>
              <a:rPr lang="en-US" dirty="0" smtClean="0">
                <a:solidFill>
                  <a:srgbClr val="000000"/>
                </a:solidFill>
              </a:rPr>
              <a:t> é </a:t>
            </a:r>
            <a:r>
              <a:rPr lang="en-US" dirty="0" err="1" smtClean="0">
                <a:solidFill>
                  <a:srgbClr val="000000"/>
                </a:solidFill>
              </a:rPr>
              <a:t>equivalente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aproximadamente</a:t>
            </a:r>
            <a:r>
              <a:rPr lang="en-US" dirty="0" smtClean="0">
                <a:solidFill>
                  <a:srgbClr val="000000"/>
                </a:solidFill>
              </a:rPr>
              <a:t> 30% de </a:t>
            </a:r>
            <a:r>
              <a:rPr lang="en-US" dirty="0" err="1" smtClean="0">
                <a:solidFill>
                  <a:srgbClr val="000000"/>
                </a:solidFill>
              </a:rPr>
              <a:t>atenuação</a:t>
            </a:r>
            <a:r>
              <a:rPr lang="en-US" dirty="0" smtClean="0">
                <a:solidFill>
                  <a:srgbClr val="000000"/>
                </a:solidFill>
              </a:rPr>
              <a:t> com base </a:t>
            </a:r>
            <a:r>
              <a:rPr lang="en-US" dirty="0" err="1" smtClean="0">
                <a:solidFill>
                  <a:srgbClr val="000000"/>
                </a:solidFill>
              </a:rPr>
              <a:t>na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fórmula</a:t>
            </a:r>
            <a:r>
              <a:rPr lang="en-US" dirty="0" smtClean="0">
                <a:solidFill>
                  <a:srgbClr val="000000"/>
                </a:solidFill>
              </a:rPr>
              <a:t> de 20 log (Vo/Vi). 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FD7330-5CD3-441E-A82C-7800F0034EDE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  <a:latin typeface="Arial"/>
              </a:rPr>
              <a:t>Selecionar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b="1" dirty="0" err="1">
                <a:solidFill>
                  <a:srgbClr val="000000"/>
                </a:solidFill>
                <a:latin typeface="Arial"/>
              </a:rPr>
              <a:t>largura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b="1" dirty="0" err="1">
                <a:solidFill>
                  <a:srgbClr val="000000"/>
                </a:solidFill>
                <a:latin typeface="Arial"/>
              </a:rPr>
              <a:t>banda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/>
              </a:rPr>
              <a:t>correta</a:t>
            </a:r>
            <a:endParaRPr lang="en-US" b="1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Como as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ondas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senoidais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entrada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atenuadas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aproximadamente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30% (-3 dB)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frequência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largura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banda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nunca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deve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usar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um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uma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largura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banda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específica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testar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sinais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com 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mesma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frequência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aplicações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medição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analógica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/RF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pura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ondas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senoidais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), é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recomendável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largura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banda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seja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três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vezes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maior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frequência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onda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senoidal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entrada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mais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alta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você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deseja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medir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1/3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largura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banda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sinais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costumam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ser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minimamente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atenuados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aplicações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digitais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realidade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mais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comuns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hoje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largura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banda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deve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ser, no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mínimo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cinco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vezes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maior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taxa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clock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mais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alta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seu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sistema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Se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você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lembra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algumas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aulas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EE,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todos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sinais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–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incluindo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sinais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clock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digitais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–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compostos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ondas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senoidais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múltiplas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 Se 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largura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banda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seu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for, no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mínimo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cinco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vezes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maior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do 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taxa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clock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mais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alta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então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será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possível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captar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até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quinta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harmônica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com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atenuação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mínima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Este slide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mostra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dois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com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larguras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banda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diferentes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captam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mesmo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sinal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clock digital de 100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MHz.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figura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à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esquerda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mostra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com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um clock digital de 100 MHz se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parece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quando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captado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um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com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largura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banda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100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MHz.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As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harmônicas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maiores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desse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sinal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foram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atenuadas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um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grau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tal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tudo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praticamente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permanecer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será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componente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frequência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fundamental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desse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sinal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clock (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onda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senoidal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100 MHz). 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figura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à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direita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mostra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com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mesmo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sinal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clock de 100 MHz se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parece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quando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captado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um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com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largura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banda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500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MHz.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com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largura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banda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500 MHz é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capaz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somente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captar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componente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frequência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fundamental de 100 MHz,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também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terceira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e 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quinta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harmônica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com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razoável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precisão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Observe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fator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5X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aplicações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digitais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é,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verdade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apenas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uma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recomendação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prática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Na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verdade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há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um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método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mais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preciso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determinar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largura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banda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apropriada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com base no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conteúdo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frequência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real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bordas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alta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velocidade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–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independentemente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taxa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clock. Se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você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estiver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interessado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aprender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sobre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esse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método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mais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preciso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consulte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a nota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aplicação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no final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desta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apresentação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intitulada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"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Avaliar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as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larguras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banda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suas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aplicações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".  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640760-1659-4DEA-80E2-6BBC89D2B564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 b="1" dirty="0" err="1" smtClean="0">
                <a:solidFill>
                  <a:srgbClr val="000000"/>
                </a:solidFill>
              </a:rPr>
              <a:t>Pauta</a:t>
            </a:r>
            <a:endParaRPr lang="en-US" b="1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Começaremos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apresentação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definindo</a:t>
            </a:r>
            <a:r>
              <a:rPr lang="en-US" dirty="0" smtClean="0">
                <a:solidFill>
                  <a:srgbClr val="000000"/>
                </a:solidFill>
              </a:rPr>
              <a:t> o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é um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Depois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conversaremos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respeito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seguinte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>
              <a:spcBef>
                <a:spcPts val="425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Noções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básicas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teste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Realizar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medições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Configurar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escala</a:t>
            </a:r>
            <a:r>
              <a:rPr lang="en-US" dirty="0" smtClean="0">
                <a:solidFill>
                  <a:srgbClr val="000000"/>
                </a:solidFill>
              </a:rPr>
              <a:t> das </a:t>
            </a:r>
            <a:r>
              <a:rPr lang="en-US" dirty="0" err="1" smtClean="0">
                <a:solidFill>
                  <a:srgbClr val="000000"/>
                </a:solidFill>
              </a:rPr>
              <a:t>formas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onda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Compreender</a:t>
            </a:r>
            <a:r>
              <a:rPr lang="en-US" dirty="0" smtClean="0">
                <a:solidFill>
                  <a:srgbClr val="000000"/>
                </a:solidFill>
              </a:rPr>
              <a:t> o </a:t>
            </a:r>
            <a:r>
              <a:rPr lang="en-US" dirty="0" err="1" smtClean="0">
                <a:solidFill>
                  <a:srgbClr val="000000"/>
                </a:solidFill>
              </a:rPr>
              <a:t>disparo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Teoria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operação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especificações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Modelagem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pontas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prova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dinâmica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carregamento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pontas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prova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</a:rPr>
              <a:t>Como </a:t>
            </a:r>
            <a:r>
              <a:rPr lang="en-US" dirty="0" err="1" smtClean="0">
                <a:solidFill>
                  <a:srgbClr val="000000"/>
                </a:solidFill>
              </a:rPr>
              <a:t>usar</a:t>
            </a:r>
            <a:r>
              <a:rPr lang="en-US" dirty="0" smtClean="0">
                <a:solidFill>
                  <a:srgbClr val="000000"/>
                </a:solidFill>
              </a:rPr>
              <a:t> o </a:t>
            </a:r>
            <a:r>
              <a:rPr lang="en-US" dirty="0" err="1" smtClean="0">
                <a:solidFill>
                  <a:srgbClr val="000000"/>
                </a:solidFill>
              </a:rPr>
              <a:t>guia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laboratório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Recursos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técnicos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adicionais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F587B6-401C-4134-A6A0-B600931FEDA5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 b="1" dirty="0" err="1" smtClean="0">
                <a:solidFill>
                  <a:srgbClr val="000000"/>
                </a:solidFill>
              </a:rPr>
              <a:t>Outras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especificações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importantes</a:t>
            </a:r>
            <a:r>
              <a:rPr lang="en-US" b="1" dirty="0" smtClean="0">
                <a:solidFill>
                  <a:srgbClr val="000000"/>
                </a:solidFill>
              </a:rPr>
              <a:t> do </a:t>
            </a:r>
            <a:r>
              <a:rPr lang="en-US" b="1" dirty="0" err="1" smtClean="0">
                <a:solidFill>
                  <a:srgbClr val="000000"/>
                </a:solidFill>
              </a:rPr>
              <a:t>osciloscópio</a:t>
            </a:r>
            <a:endParaRPr lang="en-US" b="1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Embora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largura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banda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seja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especificação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importante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há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outras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especificações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você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deve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considerar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caso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você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tenha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escolher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comprar</a:t>
            </a:r>
            <a:r>
              <a:rPr lang="en-US" dirty="0" smtClean="0">
                <a:solidFill>
                  <a:srgbClr val="000000"/>
                </a:solidFill>
              </a:rPr>
              <a:t> um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Elas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são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>
              <a:spcBef>
                <a:spcPts val="425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Taxa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amostra</a:t>
            </a:r>
            <a:r>
              <a:rPr lang="en-US" dirty="0" smtClean="0">
                <a:solidFill>
                  <a:srgbClr val="000000"/>
                </a:solidFill>
              </a:rPr>
              <a:t> – </a:t>
            </a:r>
            <a:r>
              <a:rPr lang="en-US" dirty="0" err="1" smtClean="0">
                <a:solidFill>
                  <a:srgbClr val="000000"/>
                </a:solidFill>
              </a:rPr>
              <a:t>deve</a:t>
            </a:r>
            <a:r>
              <a:rPr lang="en-US" dirty="0" smtClean="0">
                <a:solidFill>
                  <a:srgbClr val="000000"/>
                </a:solidFill>
              </a:rPr>
              <a:t> ser, no </a:t>
            </a:r>
            <a:r>
              <a:rPr lang="en-US" dirty="0" err="1" smtClean="0">
                <a:solidFill>
                  <a:srgbClr val="000000"/>
                </a:solidFill>
              </a:rPr>
              <a:t>mínimo</a:t>
            </a:r>
            <a:r>
              <a:rPr lang="en-US" dirty="0" smtClean="0">
                <a:solidFill>
                  <a:srgbClr val="000000"/>
                </a:solidFill>
              </a:rPr>
              <a:t>, 4X a </a:t>
            </a:r>
            <a:r>
              <a:rPr lang="en-US" dirty="0" err="1" smtClean="0">
                <a:solidFill>
                  <a:srgbClr val="000000"/>
                </a:solidFill>
              </a:rPr>
              <a:t>largura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banda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Profundidade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memória</a:t>
            </a:r>
            <a:r>
              <a:rPr lang="en-US" dirty="0" smtClean="0">
                <a:solidFill>
                  <a:srgbClr val="000000"/>
                </a:solidFill>
              </a:rPr>
              <a:t> – </a:t>
            </a:r>
            <a:r>
              <a:rPr lang="en-US" dirty="0" err="1" smtClean="0">
                <a:solidFill>
                  <a:srgbClr val="000000"/>
                </a:solidFill>
              </a:rPr>
              <a:t>determina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extensão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uma</a:t>
            </a:r>
            <a:r>
              <a:rPr lang="en-US" dirty="0" smtClean="0">
                <a:solidFill>
                  <a:srgbClr val="000000"/>
                </a:solidFill>
              </a:rPr>
              <a:t> forma de </a:t>
            </a:r>
            <a:r>
              <a:rPr lang="en-US" dirty="0" err="1" smtClean="0">
                <a:solidFill>
                  <a:srgbClr val="000000"/>
                </a:solidFill>
              </a:rPr>
              <a:t>onda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captada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Número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canais</a:t>
            </a:r>
            <a:r>
              <a:rPr lang="en-US" dirty="0" smtClean="0">
                <a:solidFill>
                  <a:srgbClr val="000000"/>
                </a:solidFill>
              </a:rPr>
              <a:t> – A </a:t>
            </a:r>
            <a:r>
              <a:rPr lang="en-US" dirty="0" err="1" smtClean="0">
                <a:solidFill>
                  <a:srgbClr val="000000"/>
                </a:solidFill>
              </a:rPr>
              <a:t>maioria</a:t>
            </a:r>
            <a:r>
              <a:rPr lang="en-US" dirty="0" smtClean="0">
                <a:solidFill>
                  <a:srgbClr val="000000"/>
                </a:solidFill>
              </a:rPr>
              <a:t> dos </a:t>
            </a:r>
            <a:r>
              <a:rPr lang="en-US" dirty="0" err="1" smtClean="0">
                <a:solidFill>
                  <a:srgbClr val="000000"/>
                </a:solidFill>
              </a:rPr>
              <a:t>osciloscópios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modelos</a:t>
            </a:r>
            <a:r>
              <a:rPr lang="en-US" dirty="0" smtClean="0">
                <a:solidFill>
                  <a:srgbClr val="000000"/>
                </a:solidFill>
              </a:rPr>
              <a:t> de 2 e 4 </a:t>
            </a:r>
            <a:r>
              <a:rPr lang="en-US" dirty="0" err="1" smtClean="0">
                <a:solidFill>
                  <a:srgbClr val="000000"/>
                </a:solidFill>
              </a:rPr>
              <a:t>canais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Porém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modelos</a:t>
            </a:r>
            <a:r>
              <a:rPr lang="en-US" dirty="0" smtClean="0">
                <a:solidFill>
                  <a:srgbClr val="000000"/>
                </a:solidFill>
              </a:rPr>
              <a:t> MSO </a:t>
            </a:r>
            <a:r>
              <a:rPr lang="en-US" dirty="0" err="1" smtClean="0">
                <a:solidFill>
                  <a:srgbClr val="000000"/>
                </a:solidFill>
              </a:rPr>
              <a:t>adicionam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canais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temporização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lógica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aquisição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monitorar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testar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conjuntos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complexos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sinais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digitais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425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Taxa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atualização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</a:t>
            </a:r>
            <a:r>
              <a:rPr lang="en-US" dirty="0" smtClean="0">
                <a:solidFill>
                  <a:srgbClr val="000000"/>
                </a:solidFill>
              </a:rPr>
              <a:t> forma de </a:t>
            </a:r>
            <a:r>
              <a:rPr lang="en-US" dirty="0" err="1" smtClean="0">
                <a:solidFill>
                  <a:srgbClr val="000000"/>
                </a:solidFill>
              </a:rPr>
              <a:t>onda</a:t>
            </a:r>
            <a:r>
              <a:rPr lang="en-US" dirty="0" smtClean="0">
                <a:solidFill>
                  <a:srgbClr val="000000"/>
                </a:solidFill>
              </a:rPr>
              <a:t> – </a:t>
            </a:r>
            <a:r>
              <a:rPr lang="en-US" dirty="0" err="1" smtClean="0">
                <a:solidFill>
                  <a:srgbClr val="000000"/>
                </a:solidFill>
              </a:rPr>
              <a:t>Taxas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atualização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rápidas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significam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tirar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fotografias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rapidamente</a:t>
            </a:r>
            <a:r>
              <a:rPr lang="en-US" dirty="0" smtClean="0">
                <a:solidFill>
                  <a:srgbClr val="000000"/>
                </a:solidFill>
              </a:rPr>
              <a:t>, o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pode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melhorar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probabilidade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captar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eventos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pouco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frequentes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como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falhas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425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Qualidade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exibição</a:t>
            </a:r>
            <a:r>
              <a:rPr lang="en-US" dirty="0" smtClean="0">
                <a:solidFill>
                  <a:srgbClr val="000000"/>
                </a:solidFill>
              </a:rPr>
              <a:t> – </a:t>
            </a:r>
            <a:r>
              <a:rPr lang="en-US" dirty="0" err="1" smtClean="0">
                <a:solidFill>
                  <a:srgbClr val="000000"/>
                </a:solidFill>
              </a:rPr>
              <a:t>consiste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tamanho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tela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resolução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número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níveis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gradação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intensidade</a:t>
            </a:r>
            <a:r>
              <a:rPr lang="en-US" dirty="0" smtClean="0">
                <a:solidFill>
                  <a:srgbClr val="000000"/>
                </a:solidFill>
              </a:rPr>
              <a:t>. A </a:t>
            </a:r>
            <a:r>
              <a:rPr lang="en-US" dirty="0" err="1" smtClean="0">
                <a:solidFill>
                  <a:srgbClr val="000000"/>
                </a:solidFill>
              </a:rPr>
              <a:t>gradação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intensidade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pode</a:t>
            </a:r>
            <a:r>
              <a:rPr lang="en-US" dirty="0" smtClean="0">
                <a:solidFill>
                  <a:srgbClr val="000000"/>
                </a:solidFill>
              </a:rPr>
              <a:t> ser </a:t>
            </a:r>
            <a:r>
              <a:rPr lang="en-US" dirty="0" err="1" smtClean="0">
                <a:solidFill>
                  <a:srgbClr val="000000"/>
                </a:solidFill>
              </a:rPr>
              <a:t>uma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característica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importante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uma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qualidade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exibição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, a </a:t>
            </a:r>
            <a:r>
              <a:rPr lang="en-US" dirty="0" err="1" smtClean="0">
                <a:solidFill>
                  <a:srgbClr val="000000"/>
                </a:solidFill>
              </a:rPr>
              <a:t>fim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exibir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fazer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julgamentos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intuitivos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sobre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ruídos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instabilidades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aleatórias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425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Modos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disparo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avançados</a:t>
            </a:r>
            <a:r>
              <a:rPr lang="en-US" dirty="0" smtClean="0">
                <a:solidFill>
                  <a:srgbClr val="000000"/>
                </a:solidFill>
              </a:rPr>
              <a:t> - </a:t>
            </a:r>
            <a:r>
              <a:rPr lang="en-US" dirty="0" err="1" smtClean="0">
                <a:solidFill>
                  <a:srgbClr val="000000"/>
                </a:solidFill>
              </a:rPr>
              <a:t>permite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sincronize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sinais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complexos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como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sinais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barramento</a:t>
            </a:r>
            <a:r>
              <a:rPr lang="en-US" dirty="0" smtClean="0">
                <a:solidFill>
                  <a:srgbClr val="000000"/>
                </a:solidFill>
              </a:rPr>
              <a:t> serial.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2FBDF-04EF-4F9D-809D-D6DAA52F17A8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Testes </a:t>
            </a:r>
            <a:r>
              <a:rPr lang="en-US" b="1" dirty="0" err="1" smtClean="0">
                <a:solidFill>
                  <a:srgbClr val="000000"/>
                </a:solidFill>
              </a:rPr>
              <a:t>revisitados</a:t>
            </a:r>
            <a:r>
              <a:rPr lang="en-US" b="1" dirty="0" smtClean="0">
                <a:solidFill>
                  <a:srgbClr val="000000"/>
                </a:solidFill>
              </a:rPr>
              <a:t> – </a:t>
            </a:r>
            <a:r>
              <a:rPr lang="en-US" b="1" dirty="0" err="1" smtClean="0">
                <a:solidFill>
                  <a:srgbClr val="000000"/>
                </a:solidFill>
              </a:rPr>
              <a:t>Modelo</a:t>
            </a:r>
            <a:r>
              <a:rPr lang="en-US" b="1" dirty="0" smtClean="0">
                <a:solidFill>
                  <a:srgbClr val="000000"/>
                </a:solidFill>
              </a:rPr>
              <a:t> de </a:t>
            </a:r>
            <a:r>
              <a:rPr lang="en-US" b="1" dirty="0" err="1" smtClean="0">
                <a:solidFill>
                  <a:srgbClr val="000000"/>
                </a:solidFill>
              </a:rPr>
              <a:t>teste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dinâmico</a:t>
            </a:r>
            <a:r>
              <a:rPr lang="en-US" b="1" dirty="0" smtClean="0">
                <a:solidFill>
                  <a:srgbClr val="000000"/>
                </a:solidFill>
              </a:rPr>
              <a:t>/CA</a:t>
            </a:r>
          </a:p>
          <a:p>
            <a:pPr>
              <a:spcBef>
                <a:spcPts val="425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Anteriormente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discutimos</a:t>
            </a:r>
            <a:r>
              <a:rPr lang="en-US" dirty="0" smtClean="0">
                <a:solidFill>
                  <a:srgbClr val="000000"/>
                </a:solidFill>
              </a:rPr>
              <a:t> o </a:t>
            </a:r>
            <a:r>
              <a:rPr lang="en-US" dirty="0" err="1" smtClean="0">
                <a:solidFill>
                  <a:srgbClr val="000000"/>
                </a:solidFill>
              </a:rPr>
              <a:t>modelo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estático</a:t>
            </a:r>
            <a:r>
              <a:rPr lang="en-US" dirty="0" smtClean="0">
                <a:solidFill>
                  <a:srgbClr val="000000"/>
                </a:solidFill>
              </a:rPr>
              <a:t>/CC de </a:t>
            </a:r>
            <a:r>
              <a:rPr lang="en-US" dirty="0" err="1" smtClean="0">
                <a:solidFill>
                  <a:srgbClr val="000000"/>
                </a:solidFill>
              </a:rPr>
              <a:t>uma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ponta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prova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passiva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padrão</a:t>
            </a:r>
            <a:r>
              <a:rPr lang="en-US" dirty="0" smtClean="0">
                <a:solidFill>
                  <a:srgbClr val="000000"/>
                </a:solidFill>
              </a:rPr>
              <a:t> 10:1. No </a:t>
            </a:r>
            <a:r>
              <a:rPr lang="en-US" dirty="0" err="1" smtClean="0">
                <a:solidFill>
                  <a:srgbClr val="000000"/>
                </a:solidFill>
              </a:rPr>
              <a:t>modelo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estático</a:t>
            </a:r>
            <a:r>
              <a:rPr lang="en-US" dirty="0" smtClean="0">
                <a:solidFill>
                  <a:srgbClr val="000000"/>
                </a:solidFill>
              </a:rPr>
              <a:t>/CC, </a:t>
            </a:r>
            <a:r>
              <a:rPr lang="en-US" dirty="0" err="1" smtClean="0">
                <a:solidFill>
                  <a:srgbClr val="000000"/>
                </a:solidFill>
              </a:rPr>
              <a:t>nós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simplificamos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significativamente</a:t>
            </a:r>
            <a:r>
              <a:rPr lang="en-US" dirty="0" smtClean="0">
                <a:solidFill>
                  <a:srgbClr val="000000"/>
                </a:solidFill>
              </a:rPr>
              <a:t> o </a:t>
            </a:r>
            <a:r>
              <a:rPr lang="en-US" dirty="0" err="1" smtClean="0">
                <a:solidFill>
                  <a:srgbClr val="000000"/>
                </a:solidFill>
              </a:rPr>
              <a:t>modelo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eliminando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elementos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r>
              <a:rPr lang="en-US" dirty="0" err="1" smtClean="0">
                <a:solidFill>
                  <a:srgbClr val="000000"/>
                </a:solidFill>
              </a:rPr>
              <a:t>componentes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capacitivos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Isso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deixou</a:t>
            </a:r>
            <a:r>
              <a:rPr lang="en-US" dirty="0" smtClean="0">
                <a:solidFill>
                  <a:srgbClr val="000000"/>
                </a:solidFill>
              </a:rPr>
              <a:t> com </a:t>
            </a:r>
            <a:r>
              <a:rPr lang="en-US" dirty="0" err="1" smtClean="0">
                <a:solidFill>
                  <a:srgbClr val="000000"/>
                </a:solidFill>
              </a:rPr>
              <a:t>uma</a:t>
            </a:r>
            <a:r>
              <a:rPr lang="en-US" dirty="0" smtClean="0">
                <a:solidFill>
                  <a:srgbClr val="000000"/>
                </a:solidFill>
              </a:rPr>
              <a:t> simples </a:t>
            </a:r>
            <a:r>
              <a:rPr lang="en-US" dirty="0" err="1" smtClean="0">
                <a:solidFill>
                  <a:srgbClr val="000000"/>
                </a:solidFill>
              </a:rPr>
              <a:t>rede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divisora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tensão</a:t>
            </a:r>
            <a:r>
              <a:rPr lang="en-US" dirty="0" smtClean="0">
                <a:solidFill>
                  <a:srgbClr val="000000"/>
                </a:solidFill>
              </a:rPr>
              <a:t> com 2 </a:t>
            </a:r>
            <a:r>
              <a:rPr lang="en-US" dirty="0" err="1" smtClean="0">
                <a:solidFill>
                  <a:srgbClr val="000000"/>
                </a:solidFill>
              </a:rPr>
              <a:t>resistores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</a:p>
          <a:p>
            <a:pPr>
              <a:spcBef>
                <a:spcPts val="425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Vamos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tratar</a:t>
            </a:r>
            <a:r>
              <a:rPr lang="en-US" dirty="0" smtClean="0">
                <a:solidFill>
                  <a:srgbClr val="000000"/>
                </a:solidFill>
              </a:rPr>
              <a:t> agora do </a:t>
            </a:r>
            <a:r>
              <a:rPr lang="en-US" dirty="0" err="1" smtClean="0">
                <a:solidFill>
                  <a:srgbClr val="000000"/>
                </a:solidFill>
              </a:rPr>
              <a:t>modelo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dinâmico</a:t>
            </a:r>
            <a:r>
              <a:rPr lang="en-US" dirty="0" smtClean="0">
                <a:solidFill>
                  <a:srgbClr val="000000"/>
                </a:solidFill>
              </a:rPr>
              <a:t>/CA </a:t>
            </a:r>
            <a:r>
              <a:rPr lang="en-US" dirty="0" err="1" smtClean="0">
                <a:solidFill>
                  <a:srgbClr val="000000"/>
                </a:solidFill>
              </a:rPr>
              <a:t>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ponta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prova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levar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efeitos</a:t>
            </a:r>
            <a:r>
              <a:rPr lang="en-US" dirty="0" smtClean="0">
                <a:solidFill>
                  <a:srgbClr val="000000"/>
                </a:solidFill>
              </a:rPr>
              <a:t> dos </a:t>
            </a:r>
            <a:r>
              <a:rPr lang="en-US" dirty="0" err="1" smtClean="0">
                <a:solidFill>
                  <a:srgbClr val="000000"/>
                </a:solidFill>
              </a:rPr>
              <a:t>elementos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capacitivos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desse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modelo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C</a:t>
            </a:r>
            <a:r>
              <a:rPr lang="en-US" baseline="-25000" dirty="0" err="1" smtClean="0">
                <a:solidFill>
                  <a:srgbClr val="000000"/>
                </a:solidFill>
              </a:rPr>
              <a:t>cabo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é a </a:t>
            </a:r>
            <a:r>
              <a:rPr lang="en-US" dirty="0" err="1" smtClean="0">
                <a:solidFill>
                  <a:srgbClr val="000000"/>
                </a:solidFill>
              </a:rPr>
              <a:t>capacitância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cabo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ponta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prova</a:t>
            </a:r>
            <a:r>
              <a:rPr lang="en-US" dirty="0" smtClean="0">
                <a:solidFill>
                  <a:srgbClr val="000000"/>
                </a:solidFill>
              </a:rPr>
              <a:t>, e </a:t>
            </a:r>
            <a:r>
              <a:rPr lang="en-US" dirty="0" err="1" smtClean="0">
                <a:solidFill>
                  <a:srgbClr val="000000"/>
                </a:solidFill>
              </a:rPr>
              <a:t>C</a:t>
            </a:r>
            <a:r>
              <a:rPr lang="en-US" baseline="-25000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é a </a:t>
            </a:r>
            <a:r>
              <a:rPr lang="en-US" dirty="0" err="1" smtClean="0">
                <a:solidFill>
                  <a:srgbClr val="000000"/>
                </a:solidFill>
              </a:rPr>
              <a:t>capacitância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entrada</a:t>
            </a:r>
            <a:r>
              <a:rPr lang="en-US" dirty="0" smtClean="0">
                <a:solidFill>
                  <a:srgbClr val="000000"/>
                </a:solidFill>
              </a:rPr>
              <a:t> do BNC do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são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capacitâncias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inerentes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err="1" smtClean="0">
                <a:solidFill>
                  <a:srgbClr val="000000"/>
                </a:solidFill>
              </a:rPr>
              <a:t>ou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parasitas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err="1" smtClean="0">
                <a:solidFill>
                  <a:srgbClr val="000000"/>
                </a:solidFill>
              </a:rPr>
              <a:t>nesse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modelo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ponta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prova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Isso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significa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esses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elementos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foram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projetados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intencionalmente</a:t>
            </a:r>
            <a:r>
              <a:rPr lang="en-US" dirty="0" smtClean="0">
                <a:solidFill>
                  <a:srgbClr val="000000"/>
                </a:solidFill>
              </a:rPr>
              <a:t> – </a:t>
            </a:r>
            <a:r>
              <a:rPr lang="en-US" dirty="0" err="1" smtClean="0">
                <a:solidFill>
                  <a:srgbClr val="000000"/>
                </a:solidFill>
              </a:rPr>
              <a:t>mas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apenas</a:t>
            </a:r>
            <a:r>
              <a:rPr lang="en-US" dirty="0" smtClean="0">
                <a:solidFill>
                  <a:srgbClr val="000000"/>
                </a:solidFill>
              </a:rPr>
              <a:t> um </a:t>
            </a:r>
            <a:r>
              <a:rPr lang="en-US" dirty="0" err="1" smtClean="0">
                <a:solidFill>
                  <a:srgbClr val="000000"/>
                </a:solidFill>
              </a:rPr>
              <a:t>fato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infeliz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vida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C</a:t>
            </a:r>
            <a:r>
              <a:rPr lang="en-US" baseline="-25000" dirty="0" err="1" smtClean="0">
                <a:solidFill>
                  <a:srgbClr val="000000"/>
                </a:solidFill>
              </a:rPr>
              <a:t>ponta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C</a:t>
            </a:r>
            <a:r>
              <a:rPr lang="en-US" baseline="-25000" dirty="0" err="1" smtClean="0">
                <a:solidFill>
                  <a:srgbClr val="000000"/>
                </a:solidFill>
              </a:rPr>
              <a:t>comp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significam</a:t>
            </a:r>
            <a:r>
              <a:rPr lang="en-US" dirty="0" smtClean="0">
                <a:solidFill>
                  <a:srgbClr val="000000"/>
                </a:solidFill>
              </a:rPr>
              <a:t> o capacitor de </a:t>
            </a:r>
            <a:r>
              <a:rPr lang="en-US" dirty="0" err="1" smtClean="0">
                <a:solidFill>
                  <a:srgbClr val="000000"/>
                </a:solidFill>
              </a:rPr>
              <a:t>compensação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variável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foram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projetados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intencionalmente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compensar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elementos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capacitivos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naturais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r>
              <a:rPr lang="en-US" dirty="0" err="1" smtClean="0">
                <a:solidFill>
                  <a:srgbClr val="000000"/>
                </a:solidFill>
              </a:rPr>
              <a:t>inerentes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Quando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</a:t>
            </a:r>
            <a:r>
              <a:rPr lang="en-US" baseline="-25000" dirty="0" err="1" smtClean="0">
                <a:solidFill>
                  <a:srgbClr val="000000"/>
                </a:solidFill>
              </a:rPr>
              <a:t>comp</a:t>
            </a:r>
            <a:r>
              <a:rPr lang="en-US" dirty="0" smtClean="0">
                <a:solidFill>
                  <a:srgbClr val="000000"/>
                </a:solidFill>
              </a:rPr>
              <a:t> é </a:t>
            </a:r>
            <a:r>
              <a:rPr lang="en-US" dirty="0" err="1" smtClean="0">
                <a:solidFill>
                  <a:srgbClr val="000000"/>
                </a:solidFill>
              </a:rPr>
              <a:t>ajustado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adequadamente</a:t>
            </a:r>
            <a:r>
              <a:rPr lang="en-US" dirty="0" smtClean="0">
                <a:solidFill>
                  <a:srgbClr val="000000"/>
                </a:solidFill>
              </a:rPr>
              <a:t>, a </a:t>
            </a:r>
            <a:r>
              <a:rPr lang="en-US" dirty="0" err="1" smtClean="0">
                <a:solidFill>
                  <a:srgbClr val="000000"/>
                </a:solidFill>
              </a:rPr>
              <a:t>reatância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capacitiva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C</a:t>
            </a:r>
            <a:r>
              <a:rPr lang="en-US" baseline="-25000" dirty="0" err="1" smtClean="0">
                <a:solidFill>
                  <a:srgbClr val="000000"/>
                </a:solidFill>
              </a:rPr>
              <a:t>ponta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relação</a:t>
            </a:r>
            <a:r>
              <a:rPr lang="en-US" dirty="0" smtClean="0">
                <a:solidFill>
                  <a:srgbClr val="000000"/>
                </a:solidFill>
              </a:rPr>
              <a:t> à </a:t>
            </a:r>
            <a:r>
              <a:rPr lang="en-US" dirty="0" err="1" smtClean="0">
                <a:solidFill>
                  <a:srgbClr val="000000"/>
                </a:solidFill>
              </a:rPr>
              <a:t>combinação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paralela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C</a:t>
            </a:r>
            <a:r>
              <a:rPr lang="en-US" baseline="-25000" dirty="0" err="1" smtClean="0">
                <a:solidFill>
                  <a:srgbClr val="000000"/>
                </a:solidFill>
              </a:rPr>
              <a:t>comp</a:t>
            </a:r>
            <a:r>
              <a:rPr lang="en-US" dirty="0" smtClean="0">
                <a:solidFill>
                  <a:srgbClr val="000000"/>
                </a:solidFill>
              </a:rPr>
              <a:t> + </a:t>
            </a:r>
            <a:r>
              <a:rPr lang="en-US" dirty="0" err="1" smtClean="0">
                <a:solidFill>
                  <a:srgbClr val="000000"/>
                </a:solidFill>
              </a:rPr>
              <a:t>C</a:t>
            </a:r>
            <a:r>
              <a:rPr lang="en-US" baseline="-25000" dirty="0" err="1" smtClean="0">
                <a:solidFill>
                  <a:srgbClr val="000000"/>
                </a:solidFill>
              </a:rPr>
              <a:t>cabo</a:t>
            </a:r>
            <a:r>
              <a:rPr lang="en-US" dirty="0" smtClean="0">
                <a:solidFill>
                  <a:srgbClr val="000000"/>
                </a:solidFill>
              </a:rPr>
              <a:t> + </a:t>
            </a:r>
            <a:r>
              <a:rPr lang="en-US" dirty="0" err="1" smtClean="0">
                <a:solidFill>
                  <a:srgbClr val="000000"/>
                </a:solidFill>
              </a:rPr>
              <a:t>C</a:t>
            </a:r>
            <a:r>
              <a:rPr lang="en-US" baseline="-25000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deve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ter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mesma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proporção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atenuação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atenuação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decorrente</a:t>
            </a:r>
            <a:r>
              <a:rPr lang="en-US" dirty="0" smtClean="0">
                <a:solidFill>
                  <a:srgbClr val="000000"/>
                </a:solidFill>
              </a:rPr>
              <a:t> dos </a:t>
            </a:r>
            <a:r>
              <a:rPr lang="en-US" dirty="0" err="1" smtClean="0">
                <a:solidFill>
                  <a:srgbClr val="000000"/>
                </a:solidFill>
              </a:rPr>
              <a:t>componentes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resistivos</a:t>
            </a:r>
            <a:r>
              <a:rPr lang="en-US" dirty="0" smtClean="0">
                <a:solidFill>
                  <a:srgbClr val="000000"/>
                </a:solidFill>
              </a:rPr>
              <a:t> no </a:t>
            </a:r>
            <a:r>
              <a:rPr lang="en-US" dirty="0" err="1" smtClean="0">
                <a:solidFill>
                  <a:srgbClr val="000000"/>
                </a:solidFill>
              </a:rPr>
              <a:t>modelo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outras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palavras</a:t>
            </a:r>
            <a:r>
              <a:rPr lang="en-US" dirty="0" smtClean="0">
                <a:solidFill>
                  <a:srgbClr val="000000"/>
                </a:solidFill>
              </a:rPr>
              <a:t>, X</a:t>
            </a:r>
            <a:r>
              <a:rPr lang="en-US" baseline="-25000" dirty="0" smtClean="0">
                <a:solidFill>
                  <a:srgbClr val="000000"/>
                </a:solidFill>
              </a:rPr>
              <a:t>C-</a:t>
            </a:r>
            <a:r>
              <a:rPr lang="en-US" baseline="-25000" dirty="0" err="1" smtClean="0">
                <a:solidFill>
                  <a:srgbClr val="000000"/>
                </a:solidFill>
              </a:rPr>
              <a:t>ponta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deve</a:t>
            </a:r>
            <a:r>
              <a:rPr lang="en-US" dirty="0" smtClean="0">
                <a:solidFill>
                  <a:srgbClr val="000000"/>
                </a:solidFill>
              </a:rPr>
              <a:t> ser 9X </a:t>
            </a:r>
            <a:r>
              <a:rPr lang="en-US" dirty="0" err="1" smtClean="0">
                <a:solidFill>
                  <a:srgbClr val="000000"/>
                </a:solidFill>
              </a:rPr>
              <a:t>aquele</a:t>
            </a:r>
            <a:r>
              <a:rPr lang="en-US" dirty="0" smtClean="0">
                <a:solidFill>
                  <a:srgbClr val="000000"/>
                </a:solidFill>
              </a:rPr>
              <a:t> do X</a:t>
            </a:r>
            <a:r>
              <a:rPr lang="en-US" baseline="-25000" dirty="0" smtClean="0">
                <a:solidFill>
                  <a:srgbClr val="000000"/>
                </a:solidFill>
              </a:rPr>
              <a:t>C-</a:t>
            </a:r>
            <a:r>
              <a:rPr lang="en-US" baseline="-25000" dirty="0" err="1" smtClean="0">
                <a:solidFill>
                  <a:srgbClr val="000000"/>
                </a:solidFill>
              </a:rPr>
              <a:t>paralelo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Isso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estabelecerá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mesma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redução</a:t>
            </a:r>
            <a:r>
              <a:rPr lang="en-US" dirty="0" smtClean="0">
                <a:solidFill>
                  <a:srgbClr val="000000"/>
                </a:solidFill>
              </a:rPr>
              <a:t> 10:1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amplitude de </a:t>
            </a:r>
            <a:r>
              <a:rPr lang="en-US" dirty="0" err="1" smtClean="0">
                <a:solidFill>
                  <a:srgbClr val="000000"/>
                </a:solidFill>
              </a:rPr>
              <a:t>sinais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recebida</a:t>
            </a:r>
            <a:r>
              <a:rPr lang="en-US" dirty="0" smtClean="0">
                <a:solidFill>
                  <a:srgbClr val="000000"/>
                </a:solidFill>
              </a:rPr>
              <a:t> no BNC de </a:t>
            </a:r>
            <a:r>
              <a:rPr lang="en-US" dirty="0" err="1" smtClean="0">
                <a:solidFill>
                  <a:srgbClr val="000000"/>
                </a:solidFill>
              </a:rPr>
              <a:t>entrada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sob </a:t>
            </a:r>
            <a:r>
              <a:rPr lang="en-US" dirty="0" err="1" smtClean="0">
                <a:solidFill>
                  <a:srgbClr val="000000"/>
                </a:solidFill>
              </a:rPr>
              <a:t>condições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dinâmicas</a:t>
            </a:r>
            <a:r>
              <a:rPr lang="en-US" dirty="0" smtClean="0">
                <a:solidFill>
                  <a:srgbClr val="000000"/>
                </a:solidFill>
              </a:rPr>
              <a:t>/CA </a:t>
            </a:r>
            <a:r>
              <a:rPr lang="en-US" dirty="0" err="1" smtClean="0">
                <a:solidFill>
                  <a:srgbClr val="000000"/>
                </a:solidFill>
              </a:rPr>
              <a:t>como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rede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resistiva</a:t>
            </a:r>
            <a:r>
              <a:rPr lang="en-US" dirty="0" smtClean="0">
                <a:solidFill>
                  <a:srgbClr val="000000"/>
                </a:solidFill>
              </a:rPr>
              <a:t> sob </a:t>
            </a:r>
            <a:r>
              <a:rPr lang="en-US" dirty="0" err="1" smtClean="0">
                <a:solidFill>
                  <a:srgbClr val="000000"/>
                </a:solidFill>
              </a:rPr>
              <a:t>condições</a:t>
            </a:r>
            <a:r>
              <a:rPr lang="en-US" dirty="0" smtClean="0">
                <a:solidFill>
                  <a:srgbClr val="000000"/>
                </a:solidFill>
              </a:rPr>
              <a:t> CC.</a:t>
            </a:r>
          </a:p>
          <a:p>
            <a:pPr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</a:rPr>
              <a:t>Note </a:t>
            </a:r>
            <a:r>
              <a:rPr lang="en-US" dirty="0" err="1" smtClean="0">
                <a:solidFill>
                  <a:srgbClr val="000000"/>
                </a:solidFill>
              </a:rPr>
              <a:t>também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quando</a:t>
            </a:r>
            <a:r>
              <a:rPr lang="en-US" dirty="0" smtClean="0">
                <a:solidFill>
                  <a:srgbClr val="000000"/>
                </a:solidFill>
              </a:rPr>
              <a:t> X</a:t>
            </a:r>
            <a:r>
              <a:rPr lang="en-US" baseline="-25000" dirty="0" smtClean="0">
                <a:solidFill>
                  <a:srgbClr val="000000"/>
                </a:solidFill>
              </a:rPr>
              <a:t>C-</a:t>
            </a:r>
            <a:r>
              <a:rPr lang="en-US" baseline="-25000" dirty="0" err="1" smtClean="0">
                <a:solidFill>
                  <a:srgbClr val="000000"/>
                </a:solidFill>
              </a:rPr>
              <a:t>ponta</a:t>
            </a:r>
            <a:r>
              <a:rPr lang="en-US" dirty="0" smtClean="0">
                <a:solidFill>
                  <a:srgbClr val="000000"/>
                </a:solidFill>
              </a:rPr>
              <a:t> é </a:t>
            </a:r>
            <a:r>
              <a:rPr lang="en-US" dirty="0" err="1" smtClean="0">
                <a:solidFill>
                  <a:srgbClr val="000000"/>
                </a:solidFill>
              </a:rPr>
              <a:t>exatamente</a:t>
            </a:r>
            <a:r>
              <a:rPr lang="en-US" dirty="0" smtClean="0">
                <a:solidFill>
                  <a:srgbClr val="000000"/>
                </a:solidFill>
              </a:rPr>
              <a:t> 9X </a:t>
            </a:r>
            <a:r>
              <a:rPr lang="en-US" dirty="0" err="1" smtClean="0">
                <a:solidFill>
                  <a:srgbClr val="000000"/>
                </a:solidFill>
              </a:rPr>
              <a:t>aquele</a:t>
            </a:r>
            <a:r>
              <a:rPr lang="en-US" dirty="0" smtClean="0">
                <a:solidFill>
                  <a:srgbClr val="000000"/>
                </a:solidFill>
              </a:rPr>
              <a:t> de X</a:t>
            </a:r>
            <a:r>
              <a:rPr lang="en-US" baseline="-25000" dirty="0" smtClean="0">
                <a:solidFill>
                  <a:srgbClr val="000000"/>
                </a:solidFill>
              </a:rPr>
              <a:t>C-</a:t>
            </a:r>
            <a:r>
              <a:rPr lang="en-US" baseline="-25000" dirty="0" err="1" smtClean="0">
                <a:solidFill>
                  <a:srgbClr val="000000"/>
                </a:solidFill>
              </a:rPr>
              <a:t>paralelo</a:t>
            </a:r>
            <a:r>
              <a:rPr lang="en-US" dirty="0" smtClean="0">
                <a:solidFill>
                  <a:srgbClr val="000000"/>
                </a:solidFill>
              </a:rPr>
              <a:t>, a </a:t>
            </a:r>
            <a:r>
              <a:rPr lang="en-US" dirty="0" err="1" smtClean="0">
                <a:solidFill>
                  <a:srgbClr val="000000"/>
                </a:solidFill>
              </a:rPr>
              <a:t>constante</a:t>
            </a:r>
            <a:r>
              <a:rPr lang="en-US" dirty="0" smtClean="0">
                <a:solidFill>
                  <a:srgbClr val="000000"/>
                </a:solidFill>
              </a:rPr>
              <a:t> de tempo RC de </a:t>
            </a:r>
            <a:r>
              <a:rPr lang="en-US" dirty="0" err="1" smtClean="0">
                <a:solidFill>
                  <a:srgbClr val="000000"/>
                </a:solidFill>
              </a:rPr>
              <a:t>R</a:t>
            </a:r>
            <a:r>
              <a:rPr lang="en-US" baseline="-25000" dirty="0" err="1" smtClean="0">
                <a:solidFill>
                  <a:srgbClr val="000000"/>
                </a:solidFill>
              </a:rPr>
              <a:t>ponta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C</a:t>
            </a:r>
            <a:r>
              <a:rPr lang="en-US" baseline="-25000" dirty="0" err="1" smtClean="0">
                <a:solidFill>
                  <a:srgbClr val="000000"/>
                </a:solidFill>
              </a:rPr>
              <a:t>ponta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será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igual</a:t>
            </a:r>
            <a:r>
              <a:rPr lang="en-US" dirty="0" smtClean="0">
                <a:solidFill>
                  <a:srgbClr val="000000"/>
                </a:solidFill>
              </a:rPr>
              <a:t> à </a:t>
            </a:r>
            <a:r>
              <a:rPr lang="en-US" dirty="0" err="1" smtClean="0">
                <a:solidFill>
                  <a:srgbClr val="000000"/>
                </a:solidFill>
              </a:rPr>
              <a:t>constante</a:t>
            </a:r>
            <a:r>
              <a:rPr lang="en-US" dirty="0" smtClean="0">
                <a:solidFill>
                  <a:srgbClr val="000000"/>
                </a:solidFill>
              </a:rPr>
              <a:t> de tempo RC de </a:t>
            </a:r>
            <a:r>
              <a:rPr lang="en-US" dirty="0" err="1" smtClean="0">
                <a:solidFill>
                  <a:srgbClr val="000000"/>
                </a:solidFill>
              </a:rPr>
              <a:t>R</a:t>
            </a:r>
            <a:r>
              <a:rPr lang="en-US" baseline="-25000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C</a:t>
            </a:r>
            <a:r>
              <a:rPr lang="en-US" baseline="-25000" dirty="0" err="1" smtClean="0">
                <a:solidFill>
                  <a:srgbClr val="000000"/>
                </a:solidFill>
              </a:rPr>
              <a:t>paralelo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3BE8C5-FABA-40BA-99D0-54246FAB039D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 b="1" dirty="0" err="1" smtClean="0">
                <a:solidFill>
                  <a:srgbClr val="000000"/>
                </a:solidFill>
              </a:rPr>
              <a:t>Compensar</a:t>
            </a:r>
            <a:r>
              <a:rPr lang="en-US" b="1" dirty="0" smtClean="0">
                <a:solidFill>
                  <a:srgbClr val="000000"/>
                </a:solidFill>
              </a:rPr>
              <a:t> as </a:t>
            </a:r>
            <a:r>
              <a:rPr lang="en-US" b="1" dirty="0" err="1" smtClean="0">
                <a:solidFill>
                  <a:srgbClr val="000000"/>
                </a:solidFill>
              </a:rPr>
              <a:t>pontas</a:t>
            </a:r>
            <a:r>
              <a:rPr lang="en-US" b="1" dirty="0" smtClean="0">
                <a:solidFill>
                  <a:srgbClr val="000000"/>
                </a:solidFill>
              </a:rPr>
              <a:t> de </a:t>
            </a:r>
            <a:r>
              <a:rPr lang="en-US" b="1" dirty="0" err="1" smtClean="0">
                <a:solidFill>
                  <a:srgbClr val="000000"/>
                </a:solidFill>
              </a:rPr>
              <a:t>prova</a:t>
            </a:r>
            <a:endParaRPr lang="en-US" b="1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</a:rPr>
              <a:t>Para </a:t>
            </a:r>
            <a:r>
              <a:rPr lang="en-US" dirty="0" err="1" smtClean="0">
                <a:solidFill>
                  <a:srgbClr val="000000"/>
                </a:solidFill>
              </a:rPr>
              <a:t>compensar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suas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pontas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prova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primeiramente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conecte</a:t>
            </a:r>
            <a:r>
              <a:rPr lang="en-US" dirty="0" smtClean="0">
                <a:solidFill>
                  <a:srgbClr val="000000"/>
                </a:solidFill>
              </a:rPr>
              <a:t> as </a:t>
            </a:r>
            <a:r>
              <a:rPr lang="en-US" dirty="0" err="1" smtClean="0">
                <a:solidFill>
                  <a:srgbClr val="000000"/>
                </a:solidFill>
              </a:rPr>
              <a:t>pontas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prova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seu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ao</a:t>
            </a:r>
            <a:r>
              <a:rPr lang="en-US" dirty="0" smtClean="0">
                <a:solidFill>
                  <a:srgbClr val="000000"/>
                </a:solidFill>
              </a:rPr>
              <a:t> terminal "Comp de </a:t>
            </a:r>
            <a:r>
              <a:rPr lang="en-US" dirty="0" err="1" smtClean="0">
                <a:solidFill>
                  <a:srgbClr val="000000"/>
                </a:solidFill>
              </a:rPr>
              <a:t>ponta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prova</a:t>
            </a:r>
            <a:r>
              <a:rPr lang="en-US" dirty="0" smtClean="0">
                <a:solidFill>
                  <a:srgbClr val="000000"/>
                </a:solidFill>
              </a:rPr>
              <a:t>" no </a:t>
            </a:r>
            <a:r>
              <a:rPr lang="en-US" dirty="0" err="1" smtClean="0">
                <a:solidFill>
                  <a:srgbClr val="000000"/>
                </a:solidFill>
              </a:rPr>
              <a:t>painel</a:t>
            </a:r>
            <a:r>
              <a:rPr lang="en-US" dirty="0" smtClean="0">
                <a:solidFill>
                  <a:srgbClr val="000000"/>
                </a:solidFill>
              </a:rPr>
              <a:t> frontal do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Esse</a:t>
            </a:r>
            <a:r>
              <a:rPr lang="en-US" dirty="0" smtClean="0">
                <a:solidFill>
                  <a:srgbClr val="000000"/>
                </a:solidFill>
              </a:rPr>
              <a:t> é o </a:t>
            </a:r>
            <a:r>
              <a:rPr lang="en-US" dirty="0" err="1" smtClean="0">
                <a:solidFill>
                  <a:srgbClr val="000000"/>
                </a:solidFill>
              </a:rPr>
              <a:t>mesmo</a:t>
            </a:r>
            <a:r>
              <a:rPr lang="en-US" dirty="0" smtClean="0">
                <a:solidFill>
                  <a:srgbClr val="000000"/>
                </a:solidFill>
              </a:rPr>
              <a:t> terminal, </a:t>
            </a:r>
            <a:r>
              <a:rPr lang="en-US" dirty="0" err="1" smtClean="0">
                <a:solidFill>
                  <a:srgbClr val="000000"/>
                </a:solidFill>
              </a:rPr>
              <a:t>também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identificado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como</a:t>
            </a:r>
            <a:r>
              <a:rPr lang="en-US" dirty="0" smtClean="0">
                <a:solidFill>
                  <a:srgbClr val="000000"/>
                </a:solidFill>
              </a:rPr>
              <a:t> "Demo2". </a:t>
            </a:r>
            <a:r>
              <a:rPr lang="en-US" dirty="0" err="1" smtClean="0">
                <a:solidFill>
                  <a:srgbClr val="000000"/>
                </a:solidFill>
              </a:rPr>
              <a:t>Quando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sinais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treinamento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estão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ativados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sempre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haverá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onda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quadrada</a:t>
            </a:r>
            <a:r>
              <a:rPr lang="en-US" dirty="0" smtClean="0">
                <a:solidFill>
                  <a:srgbClr val="000000"/>
                </a:solidFill>
              </a:rPr>
              <a:t> de 1 kHz </a:t>
            </a:r>
            <a:r>
              <a:rPr lang="en-US" dirty="0" err="1" smtClean="0">
                <a:solidFill>
                  <a:srgbClr val="000000"/>
                </a:solidFill>
              </a:rPr>
              <a:t>presente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nesse</a:t>
            </a:r>
            <a:r>
              <a:rPr lang="en-US" dirty="0" smtClean="0">
                <a:solidFill>
                  <a:srgbClr val="000000"/>
                </a:solidFill>
              </a:rPr>
              <a:t> terminal </a:t>
            </a:r>
            <a:r>
              <a:rPr lang="en-US" dirty="0" err="1" smtClean="0">
                <a:solidFill>
                  <a:srgbClr val="000000"/>
                </a:solidFill>
              </a:rPr>
              <a:t>para</a:t>
            </a:r>
            <a:r>
              <a:rPr lang="en-US" dirty="0" smtClean="0">
                <a:solidFill>
                  <a:srgbClr val="000000"/>
                </a:solidFill>
              </a:rPr>
              <a:t> ser </a:t>
            </a:r>
            <a:r>
              <a:rPr lang="en-US" dirty="0" err="1" smtClean="0">
                <a:solidFill>
                  <a:srgbClr val="000000"/>
                </a:solidFill>
              </a:rPr>
              <a:t>usada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compensação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ponta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prova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</a:p>
          <a:p>
            <a:pPr>
              <a:spcBef>
                <a:spcPts val="425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seguida</a:t>
            </a:r>
            <a:r>
              <a:rPr lang="en-US" dirty="0" smtClean="0">
                <a:solidFill>
                  <a:srgbClr val="000000"/>
                </a:solidFill>
              </a:rPr>
              <a:t>, configure 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exiba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alguns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ciclos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desse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sinal</a:t>
            </a:r>
            <a:r>
              <a:rPr lang="en-US" dirty="0" smtClean="0">
                <a:solidFill>
                  <a:srgbClr val="000000"/>
                </a:solidFill>
              </a:rPr>
              <a:t> no visor do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. Se </a:t>
            </a:r>
            <a:r>
              <a:rPr lang="en-US" dirty="0" err="1" smtClean="0">
                <a:solidFill>
                  <a:srgbClr val="000000"/>
                </a:solidFill>
              </a:rPr>
              <a:t>suas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pontas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prova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estiverem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compensadas</a:t>
            </a:r>
            <a:r>
              <a:rPr lang="en-US" dirty="0" smtClean="0">
                <a:solidFill>
                  <a:srgbClr val="000000"/>
                </a:solidFill>
              </a:rPr>
              <a:t> de forma </a:t>
            </a:r>
            <a:r>
              <a:rPr lang="en-US" dirty="0" err="1" smtClean="0">
                <a:solidFill>
                  <a:srgbClr val="000000"/>
                </a:solidFill>
              </a:rPr>
              <a:t>adequada</a:t>
            </a:r>
            <a:r>
              <a:rPr lang="en-US" dirty="0" smtClean="0">
                <a:solidFill>
                  <a:srgbClr val="000000"/>
                </a:solidFill>
              </a:rPr>
              <a:t>, observe </a:t>
            </a:r>
            <a:r>
              <a:rPr lang="en-US" dirty="0" err="1" smtClean="0">
                <a:solidFill>
                  <a:srgbClr val="000000"/>
                </a:solidFill>
              </a:rPr>
              <a:t>uma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onda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quadrada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quase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perfeita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cada</a:t>
            </a:r>
            <a:r>
              <a:rPr lang="en-US" dirty="0" smtClean="0">
                <a:solidFill>
                  <a:srgbClr val="000000"/>
                </a:solidFill>
              </a:rPr>
              <a:t> canal do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conforme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mostrado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figura</a:t>
            </a:r>
            <a:r>
              <a:rPr lang="en-US" dirty="0" smtClean="0">
                <a:solidFill>
                  <a:srgbClr val="000000"/>
                </a:solidFill>
              </a:rPr>
              <a:t> à </a:t>
            </a:r>
            <a:r>
              <a:rPr lang="en-US" dirty="0" err="1" smtClean="0">
                <a:solidFill>
                  <a:srgbClr val="000000"/>
                </a:solidFill>
              </a:rPr>
              <a:t>esquerda</a:t>
            </a:r>
            <a:r>
              <a:rPr lang="en-US" dirty="0" smtClean="0">
                <a:solidFill>
                  <a:srgbClr val="000000"/>
                </a:solidFill>
              </a:rPr>
              <a:t>. Se </a:t>
            </a:r>
            <a:r>
              <a:rPr lang="en-US" dirty="0" err="1" smtClean="0">
                <a:solidFill>
                  <a:srgbClr val="000000"/>
                </a:solidFill>
              </a:rPr>
              <a:t>suas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pontas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prova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estiverem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compensadas</a:t>
            </a:r>
            <a:r>
              <a:rPr lang="en-US" dirty="0" smtClean="0">
                <a:solidFill>
                  <a:srgbClr val="000000"/>
                </a:solidFill>
              </a:rPr>
              <a:t> de forma </a:t>
            </a:r>
            <a:r>
              <a:rPr lang="en-US" dirty="0" err="1" smtClean="0">
                <a:solidFill>
                  <a:srgbClr val="000000"/>
                </a:solidFill>
              </a:rPr>
              <a:t>adequada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você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perceberá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distorção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na</a:t>
            </a:r>
            <a:r>
              <a:rPr lang="en-US" dirty="0" smtClean="0">
                <a:solidFill>
                  <a:srgbClr val="000000"/>
                </a:solidFill>
              </a:rPr>
              <a:t> forma de </a:t>
            </a:r>
            <a:r>
              <a:rPr lang="en-US" dirty="0" err="1" smtClean="0">
                <a:solidFill>
                  <a:srgbClr val="000000"/>
                </a:solidFill>
              </a:rPr>
              <a:t>onda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conforme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mostrado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figura</a:t>
            </a:r>
            <a:r>
              <a:rPr lang="en-US" dirty="0" smtClean="0">
                <a:solidFill>
                  <a:srgbClr val="000000"/>
                </a:solidFill>
              </a:rPr>
              <a:t> à </a:t>
            </a:r>
            <a:r>
              <a:rPr lang="en-US" dirty="0" err="1" smtClean="0">
                <a:solidFill>
                  <a:srgbClr val="000000"/>
                </a:solidFill>
              </a:rPr>
              <a:t>direita</a:t>
            </a:r>
            <a:r>
              <a:rPr lang="en-US" dirty="0" smtClean="0">
                <a:solidFill>
                  <a:srgbClr val="000000"/>
                </a:solidFill>
              </a:rPr>
              <a:t>. Para </a:t>
            </a:r>
            <a:r>
              <a:rPr lang="en-US" dirty="0" err="1" smtClean="0">
                <a:solidFill>
                  <a:srgbClr val="000000"/>
                </a:solidFill>
              </a:rPr>
              <a:t>corrigir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essa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distorção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ajuste</a:t>
            </a:r>
            <a:r>
              <a:rPr lang="en-US" dirty="0" smtClean="0">
                <a:solidFill>
                  <a:srgbClr val="000000"/>
                </a:solidFill>
              </a:rPr>
              <a:t> o capacitor de </a:t>
            </a:r>
            <a:r>
              <a:rPr lang="en-US" dirty="0" err="1" smtClean="0">
                <a:solidFill>
                  <a:srgbClr val="000000"/>
                </a:solidFill>
              </a:rPr>
              <a:t>compensação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variável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cada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ponta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prova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usando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chave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fenda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pequena</a:t>
            </a:r>
            <a:r>
              <a:rPr lang="en-US" dirty="0" smtClean="0">
                <a:solidFill>
                  <a:srgbClr val="000000"/>
                </a:solidFill>
              </a:rPr>
              <a:t> com </a:t>
            </a:r>
            <a:r>
              <a:rPr lang="en-US" dirty="0" err="1" smtClean="0">
                <a:solidFill>
                  <a:srgbClr val="000000"/>
                </a:solidFill>
              </a:rPr>
              <a:t>lâmina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lisa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até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sejam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observadas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formas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onda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livres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distorção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err="1" smtClean="0">
                <a:solidFill>
                  <a:srgbClr val="000000"/>
                </a:solidFill>
              </a:rPr>
              <a:t>onda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quadrada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perfeita</a:t>
            </a:r>
            <a:r>
              <a:rPr lang="en-US" dirty="0" smtClean="0">
                <a:solidFill>
                  <a:srgbClr val="000000"/>
                </a:solidFill>
              </a:rPr>
              <a:t>). </a:t>
            </a:r>
          </a:p>
          <a:p>
            <a:pPr>
              <a:spcBef>
                <a:spcPts val="425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Depois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as </a:t>
            </a:r>
            <a:r>
              <a:rPr lang="en-US" dirty="0" err="1" smtClean="0">
                <a:solidFill>
                  <a:srgbClr val="000000"/>
                </a:solidFill>
              </a:rPr>
              <a:t>pontas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prova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estiverem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adequadamente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compensadas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não</a:t>
            </a:r>
            <a:r>
              <a:rPr lang="en-US" dirty="0" smtClean="0">
                <a:solidFill>
                  <a:srgbClr val="000000"/>
                </a:solidFill>
              </a:rPr>
              <a:t> é </a:t>
            </a:r>
            <a:r>
              <a:rPr lang="en-US" dirty="0" err="1" smtClean="0">
                <a:solidFill>
                  <a:srgbClr val="000000"/>
                </a:solidFill>
              </a:rPr>
              <a:t>necessário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repetir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processo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próxima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vez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você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usar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com </a:t>
            </a:r>
            <a:r>
              <a:rPr lang="en-US" dirty="0" err="1" smtClean="0">
                <a:solidFill>
                  <a:srgbClr val="000000"/>
                </a:solidFill>
              </a:rPr>
              <a:t>essas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pontas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prova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questão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Contudo</a:t>
            </a:r>
            <a:r>
              <a:rPr lang="en-US" dirty="0" smtClean="0">
                <a:solidFill>
                  <a:srgbClr val="000000"/>
                </a:solidFill>
              </a:rPr>
              <a:t>, é </a:t>
            </a:r>
            <a:r>
              <a:rPr lang="en-US" dirty="0" err="1" smtClean="0">
                <a:solidFill>
                  <a:srgbClr val="000000"/>
                </a:solidFill>
              </a:rPr>
              <a:t>bastante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útil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conectar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ocasionalmente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suas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pontas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prova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ao</a:t>
            </a:r>
            <a:r>
              <a:rPr lang="en-US" dirty="0" smtClean="0">
                <a:solidFill>
                  <a:srgbClr val="000000"/>
                </a:solidFill>
              </a:rPr>
              <a:t> terminal de </a:t>
            </a:r>
            <a:r>
              <a:rPr lang="en-US" dirty="0" err="1" smtClean="0">
                <a:solidFill>
                  <a:srgbClr val="000000"/>
                </a:solidFill>
              </a:rPr>
              <a:t>compensação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ponta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prova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para</a:t>
            </a:r>
            <a:r>
              <a:rPr lang="en-US" dirty="0" smtClean="0">
                <a:solidFill>
                  <a:srgbClr val="000000"/>
                </a:solidFill>
              </a:rPr>
              <a:t> se </a:t>
            </a:r>
            <a:r>
              <a:rPr lang="en-US" dirty="0" err="1" smtClean="0">
                <a:solidFill>
                  <a:srgbClr val="000000"/>
                </a:solidFill>
              </a:rPr>
              <a:t>certificar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ainda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estão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adequadamente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ajustadas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ED0A51-5E65-40AD-A225-410364E0F0A6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 b="1" dirty="0" err="1" smtClean="0">
                <a:solidFill>
                  <a:srgbClr val="000000"/>
                </a:solidFill>
              </a:rPr>
              <a:t>Carregar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pontas</a:t>
            </a:r>
            <a:r>
              <a:rPr lang="en-US" b="1" dirty="0" smtClean="0">
                <a:solidFill>
                  <a:srgbClr val="000000"/>
                </a:solidFill>
              </a:rPr>
              <a:t> de </a:t>
            </a:r>
            <a:r>
              <a:rPr lang="en-US" b="1" dirty="0" err="1" smtClean="0">
                <a:solidFill>
                  <a:srgbClr val="000000"/>
                </a:solidFill>
              </a:rPr>
              <a:t>prova</a:t>
            </a:r>
            <a:endParaRPr lang="en-US" b="1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Além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compensar</a:t>
            </a:r>
            <a:r>
              <a:rPr lang="en-US" dirty="0" smtClean="0">
                <a:solidFill>
                  <a:srgbClr val="000000"/>
                </a:solidFill>
              </a:rPr>
              <a:t> de forma </a:t>
            </a:r>
            <a:r>
              <a:rPr lang="en-US" dirty="0" err="1" smtClean="0">
                <a:solidFill>
                  <a:srgbClr val="000000"/>
                </a:solidFill>
              </a:rPr>
              <a:t>adequada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suas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pontas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prova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passivas</a:t>
            </a:r>
            <a:r>
              <a:rPr lang="en-US" dirty="0" smtClean="0">
                <a:solidFill>
                  <a:srgbClr val="000000"/>
                </a:solidFill>
              </a:rPr>
              <a:t> 10:1 a </a:t>
            </a:r>
            <a:r>
              <a:rPr lang="en-US" dirty="0" err="1" smtClean="0">
                <a:solidFill>
                  <a:srgbClr val="000000"/>
                </a:solidFill>
              </a:rPr>
              <a:t>fim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obter</a:t>
            </a:r>
            <a:r>
              <a:rPr lang="en-US" dirty="0" smtClean="0">
                <a:solidFill>
                  <a:srgbClr val="000000"/>
                </a:solidFill>
              </a:rPr>
              <a:t> as </a:t>
            </a:r>
            <a:r>
              <a:rPr lang="en-US" dirty="0" err="1" smtClean="0">
                <a:solidFill>
                  <a:srgbClr val="000000"/>
                </a:solidFill>
              </a:rPr>
              <a:t>medições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precisas</a:t>
            </a:r>
            <a:r>
              <a:rPr lang="en-US" dirty="0" smtClean="0">
                <a:solidFill>
                  <a:srgbClr val="000000"/>
                </a:solidFill>
              </a:rPr>
              <a:t> no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outra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questão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deve</a:t>
            </a:r>
            <a:r>
              <a:rPr lang="en-US" dirty="0" smtClean="0">
                <a:solidFill>
                  <a:srgbClr val="000000"/>
                </a:solidFill>
              </a:rPr>
              <a:t> ser </a:t>
            </a:r>
            <a:r>
              <a:rPr lang="en-US" dirty="0" err="1" smtClean="0">
                <a:solidFill>
                  <a:srgbClr val="000000"/>
                </a:solidFill>
              </a:rPr>
              <a:t>considerada</a:t>
            </a:r>
            <a:r>
              <a:rPr lang="en-US" dirty="0" smtClean="0">
                <a:solidFill>
                  <a:srgbClr val="000000"/>
                </a:solidFill>
              </a:rPr>
              <a:t> é o </a:t>
            </a:r>
            <a:r>
              <a:rPr lang="en-US" dirty="0" err="1" smtClean="0">
                <a:solidFill>
                  <a:srgbClr val="000000"/>
                </a:solidFill>
              </a:rPr>
              <a:t>carregamento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ponta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prova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outras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palavras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conectar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ponta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prova</a:t>
            </a:r>
            <a:r>
              <a:rPr lang="en-US" dirty="0" smtClean="0">
                <a:solidFill>
                  <a:srgbClr val="000000"/>
                </a:solidFill>
              </a:rPr>
              <a:t> e 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seu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dispositivo</a:t>
            </a:r>
            <a:r>
              <a:rPr lang="en-US" dirty="0" smtClean="0">
                <a:solidFill>
                  <a:srgbClr val="000000"/>
                </a:solidFill>
              </a:rPr>
              <a:t> sob </a:t>
            </a:r>
            <a:r>
              <a:rPr lang="en-US" dirty="0" err="1" smtClean="0">
                <a:solidFill>
                  <a:srgbClr val="000000"/>
                </a:solidFill>
              </a:rPr>
              <a:t>teste</a:t>
            </a:r>
            <a:r>
              <a:rPr lang="en-US" dirty="0" smtClean="0">
                <a:solidFill>
                  <a:srgbClr val="000000"/>
                </a:solidFill>
              </a:rPr>
              <a:t> (DUT) </a:t>
            </a:r>
            <a:r>
              <a:rPr lang="en-US" dirty="0" err="1" smtClean="0">
                <a:solidFill>
                  <a:srgbClr val="000000"/>
                </a:solidFill>
              </a:rPr>
              <a:t>mudará</a:t>
            </a:r>
            <a:r>
              <a:rPr lang="en-US" dirty="0" smtClean="0">
                <a:solidFill>
                  <a:srgbClr val="000000"/>
                </a:solidFill>
              </a:rPr>
              <a:t> o </a:t>
            </a:r>
            <a:r>
              <a:rPr lang="en-US" dirty="0" err="1" smtClean="0">
                <a:solidFill>
                  <a:srgbClr val="000000"/>
                </a:solidFill>
              </a:rPr>
              <a:t>comportamento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seu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circuito</a:t>
            </a:r>
            <a:r>
              <a:rPr lang="en-US" dirty="0" smtClean="0">
                <a:solidFill>
                  <a:srgbClr val="000000"/>
                </a:solidFill>
              </a:rPr>
              <a:t>? </a:t>
            </a:r>
            <a:r>
              <a:rPr lang="en-US" dirty="0" err="1" smtClean="0">
                <a:solidFill>
                  <a:srgbClr val="000000"/>
                </a:solidFill>
              </a:rPr>
              <a:t>Quando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você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conecta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qualquer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instrumento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circuito</a:t>
            </a:r>
            <a:r>
              <a:rPr lang="en-US" dirty="0" smtClean="0">
                <a:solidFill>
                  <a:srgbClr val="000000"/>
                </a:solidFill>
              </a:rPr>
              <a:t>, o </a:t>
            </a:r>
            <a:r>
              <a:rPr lang="en-US" dirty="0" err="1" smtClean="0">
                <a:solidFill>
                  <a:srgbClr val="000000"/>
                </a:solidFill>
              </a:rPr>
              <a:t>instrumento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err="1" smtClean="0">
                <a:solidFill>
                  <a:srgbClr val="000000"/>
                </a:solidFill>
              </a:rPr>
              <a:t>incluindo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ponta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prova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err="1" smtClean="0">
                <a:solidFill>
                  <a:srgbClr val="000000"/>
                </a:solidFill>
              </a:rPr>
              <a:t>torna</a:t>
            </a:r>
            <a:r>
              <a:rPr lang="en-US" dirty="0" smtClean="0">
                <a:solidFill>
                  <a:srgbClr val="000000"/>
                </a:solidFill>
              </a:rPr>
              <a:t>-se parte de </a:t>
            </a:r>
            <a:r>
              <a:rPr lang="en-US" dirty="0" err="1" smtClean="0">
                <a:solidFill>
                  <a:srgbClr val="000000"/>
                </a:solidFill>
              </a:rPr>
              <a:t>seu</a:t>
            </a:r>
            <a:r>
              <a:rPr lang="en-US" dirty="0" smtClean="0">
                <a:solidFill>
                  <a:srgbClr val="000000"/>
                </a:solidFill>
              </a:rPr>
              <a:t> DUT e </a:t>
            </a:r>
            <a:r>
              <a:rPr lang="en-US" dirty="0" err="1" smtClean="0">
                <a:solidFill>
                  <a:srgbClr val="000000"/>
                </a:solidFill>
              </a:rPr>
              <a:t>pode</a:t>
            </a:r>
            <a:r>
              <a:rPr lang="en-US" dirty="0" smtClean="0">
                <a:solidFill>
                  <a:srgbClr val="000000"/>
                </a:solidFill>
              </a:rPr>
              <a:t> "</a:t>
            </a:r>
            <a:r>
              <a:rPr lang="en-US" dirty="0" err="1" smtClean="0">
                <a:solidFill>
                  <a:srgbClr val="000000"/>
                </a:solidFill>
              </a:rPr>
              <a:t>carregar</a:t>
            </a:r>
            <a:r>
              <a:rPr lang="en-US" dirty="0" smtClean="0">
                <a:solidFill>
                  <a:srgbClr val="000000"/>
                </a:solidFill>
              </a:rPr>
              <a:t>" </a:t>
            </a:r>
            <a:r>
              <a:rPr lang="en-US" dirty="0" err="1" smtClean="0">
                <a:solidFill>
                  <a:srgbClr val="000000"/>
                </a:solidFill>
              </a:rPr>
              <a:t>ou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mudar</a:t>
            </a:r>
            <a:r>
              <a:rPr lang="en-US" dirty="0" smtClean="0">
                <a:solidFill>
                  <a:srgbClr val="000000"/>
                </a:solidFill>
              </a:rPr>
              <a:t> o </a:t>
            </a:r>
            <a:r>
              <a:rPr lang="en-US" dirty="0" err="1" smtClean="0">
                <a:solidFill>
                  <a:srgbClr val="000000"/>
                </a:solidFill>
              </a:rPr>
              <a:t>comportamento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seus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sinais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alguma</a:t>
            </a:r>
            <a:r>
              <a:rPr lang="en-US" dirty="0" smtClean="0">
                <a:solidFill>
                  <a:srgbClr val="000000"/>
                </a:solidFill>
              </a:rPr>
              <a:t> forma. Para </a:t>
            </a:r>
            <a:r>
              <a:rPr lang="en-US" dirty="0" err="1" smtClean="0">
                <a:solidFill>
                  <a:srgbClr val="000000"/>
                </a:solidFill>
              </a:rPr>
              <a:t>determinar</a:t>
            </a:r>
            <a:r>
              <a:rPr lang="en-US" dirty="0" smtClean="0">
                <a:solidFill>
                  <a:srgbClr val="000000"/>
                </a:solidFill>
              </a:rPr>
              <a:t> o </a:t>
            </a:r>
            <a:r>
              <a:rPr lang="en-US" dirty="0" err="1" smtClean="0">
                <a:solidFill>
                  <a:srgbClr val="000000"/>
                </a:solidFill>
              </a:rPr>
              <a:t>grau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carregamento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ponta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prova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nosso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modelo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ponta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prova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pode</a:t>
            </a:r>
            <a:r>
              <a:rPr lang="en-US" dirty="0" smtClean="0">
                <a:solidFill>
                  <a:srgbClr val="000000"/>
                </a:solidFill>
              </a:rPr>
              <a:t> ser </a:t>
            </a:r>
            <a:r>
              <a:rPr lang="en-US" dirty="0" err="1" smtClean="0">
                <a:solidFill>
                  <a:srgbClr val="000000"/>
                </a:solidFill>
              </a:rPr>
              <a:t>simplificado</a:t>
            </a:r>
            <a:r>
              <a:rPr lang="en-US" dirty="0" smtClean="0">
                <a:solidFill>
                  <a:srgbClr val="000000"/>
                </a:solidFill>
              </a:rPr>
              <a:t> a um </a:t>
            </a:r>
            <a:r>
              <a:rPr lang="en-US" dirty="0" err="1" smtClean="0">
                <a:solidFill>
                  <a:srgbClr val="000000"/>
                </a:solidFill>
              </a:rPr>
              <a:t>único</a:t>
            </a:r>
            <a:r>
              <a:rPr lang="en-US" dirty="0" smtClean="0">
                <a:solidFill>
                  <a:srgbClr val="000000"/>
                </a:solidFill>
              </a:rPr>
              <a:t> resistor e capacitor, </a:t>
            </a:r>
            <a:r>
              <a:rPr lang="en-US" dirty="0" err="1" smtClean="0">
                <a:solidFill>
                  <a:srgbClr val="000000"/>
                </a:solidFill>
              </a:rPr>
              <a:t>conforme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mostrado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neste</a:t>
            </a:r>
            <a:r>
              <a:rPr lang="en-US" dirty="0" smtClean="0">
                <a:solidFill>
                  <a:srgbClr val="000000"/>
                </a:solidFill>
              </a:rPr>
              <a:t> slide. </a:t>
            </a:r>
            <a:r>
              <a:rPr lang="en-US" dirty="0" err="1" smtClean="0">
                <a:solidFill>
                  <a:srgbClr val="000000"/>
                </a:solidFill>
              </a:rPr>
              <a:t>Vamos</a:t>
            </a:r>
            <a:r>
              <a:rPr lang="en-US" dirty="0" smtClean="0">
                <a:solidFill>
                  <a:srgbClr val="000000"/>
                </a:solidFill>
              </a:rPr>
              <a:t> agora </a:t>
            </a:r>
            <a:r>
              <a:rPr lang="en-US" dirty="0" err="1" smtClean="0">
                <a:solidFill>
                  <a:srgbClr val="000000"/>
                </a:solidFill>
              </a:rPr>
              <a:t>calcular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calores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R</a:t>
            </a:r>
            <a:r>
              <a:rPr lang="en-US" baseline="-25000" dirty="0" err="1" smtClean="0">
                <a:solidFill>
                  <a:srgbClr val="000000"/>
                </a:solidFill>
              </a:rPr>
              <a:t>carga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C</a:t>
            </a:r>
            <a:r>
              <a:rPr lang="en-US" baseline="-25000" dirty="0" err="1" smtClean="0">
                <a:solidFill>
                  <a:srgbClr val="000000"/>
                </a:solidFill>
              </a:rPr>
              <a:t>carga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1449CD-050B-4AF6-9DEF-3B78D6022E15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573" y="4862141"/>
            <a:ext cx="5776220" cy="4605227"/>
          </a:xfrm>
          <a:ln/>
        </p:spPr>
        <p:txBody>
          <a:bodyPr>
            <a:normAutofit fontScale="77500" lnSpcReduction="20000"/>
          </a:bodyPr>
          <a:lstStyle/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  <a:latin typeface="Arial"/>
              </a:rPr>
              <a:t>Atribuições</a:t>
            </a:r>
            <a:endParaRPr lang="en-US" b="1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000000"/>
                </a:solidFill>
                <a:latin typeface="Arial"/>
              </a:rPr>
              <a:t>Suponha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estas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condições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baseline="-25000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= 15 pF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baseline="-25000" dirty="0" err="1">
                <a:solidFill>
                  <a:srgbClr val="000000"/>
                </a:solidFill>
                <a:latin typeface="Arial"/>
              </a:rPr>
              <a:t>cabo</a:t>
            </a:r>
            <a:r>
              <a:rPr lang="en-US" baseline="-2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= 100 pF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baseline="-25000" dirty="0" err="1">
                <a:solidFill>
                  <a:srgbClr val="000000"/>
                </a:solidFill>
                <a:latin typeface="Arial"/>
              </a:rPr>
              <a:t>ponta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= 15 pF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endParaRPr lang="en-US" dirty="0" smtClean="0"/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000000"/>
                </a:solidFill>
                <a:latin typeface="Arial"/>
              </a:rPr>
              <a:t>R</a:t>
            </a:r>
            <a:r>
              <a:rPr lang="en-US" baseline="-25000" dirty="0" err="1">
                <a:solidFill>
                  <a:srgbClr val="000000"/>
                </a:solidFill>
                <a:latin typeface="Arial"/>
              </a:rPr>
              <a:t>carga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é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simplesmente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combinação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série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</a:t>
            </a:r>
            <a:r>
              <a:rPr lang="en-US" baseline="-25000" dirty="0" err="1">
                <a:solidFill>
                  <a:srgbClr val="000000"/>
                </a:solidFill>
                <a:latin typeface="Arial"/>
              </a:rPr>
              <a:t>ponta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(9 M</a:t>
            </a:r>
            <a:r>
              <a:rPr lang="el-GR" dirty="0">
                <a:solidFill>
                  <a:srgbClr val="000000"/>
                </a:solidFill>
                <a:latin typeface="Arial"/>
              </a:rPr>
              <a:t>Ω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) 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</a:t>
            </a:r>
            <a:r>
              <a:rPr lang="en-US" baseline="-25000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(1 M</a:t>
            </a:r>
            <a:r>
              <a:rPr lang="el-GR" dirty="0">
                <a:solidFill>
                  <a:srgbClr val="000000"/>
                </a:solidFill>
                <a:latin typeface="Arial"/>
              </a:rPr>
              <a:t>Ω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),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é 10 M</a:t>
            </a:r>
            <a:r>
              <a:rPr lang="el-GR" dirty="0">
                <a:solidFill>
                  <a:srgbClr val="000000"/>
                </a:solidFill>
                <a:latin typeface="Arial"/>
              </a:rPr>
              <a:t>Ω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Determine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baseline="-25000" dirty="0" err="1">
                <a:solidFill>
                  <a:srgbClr val="000000"/>
                </a:solidFill>
                <a:latin typeface="Arial"/>
              </a:rPr>
              <a:t>comp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supondo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compensação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adequada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usando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as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equações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reatância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capacitivas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apresentadas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anteriormente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Lembre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-se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reatância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baseline="-25000" dirty="0" err="1">
                <a:solidFill>
                  <a:srgbClr val="000000"/>
                </a:solidFill>
                <a:latin typeface="Arial"/>
              </a:rPr>
              <a:t>ponta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deve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ser 9X 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reatância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baseline="-25000" dirty="0" err="1">
                <a:solidFill>
                  <a:srgbClr val="000000"/>
                </a:solidFill>
                <a:latin typeface="Arial"/>
              </a:rPr>
              <a:t>paralelo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Observe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isso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é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também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mesmo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equacionar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constante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tempo RC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combinação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paralela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</a:t>
            </a:r>
            <a:r>
              <a:rPr lang="en-US" baseline="-25000" dirty="0" err="1">
                <a:solidFill>
                  <a:srgbClr val="000000"/>
                </a:solidFill>
                <a:latin typeface="Arial"/>
              </a:rPr>
              <a:t>ponta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baseline="-25000" dirty="0" err="1">
                <a:solidFill>
                  <a:srgbClr val="000000"/>
                </a:solidFill>
                <a:latin typeface="Arial"/>
              </a:rPr>
              <a:t>ponta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com 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combinação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paralela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</a:t>
            </a:r>
            <a:r>
              <a:rPr lang="en-US" baseline="-25000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baseline="-25000" dirty="0" err="1">
                <a:solidFill>
                  <a:srgbClr val="000000"/>
                </a:solidFill>
                <a:latin typeface="Arial"/>
              </a:rPr>
              <a:t>paralelo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baseline="-25000" dirty="0" err="1">
                <a:solidFill>
                  <a:srgbClr val="000000"/>
                </a:solidFill>
                <a:latin typeface="Arial"/>
              </a:rPr>
              <a:t>paralelo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é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simplesmente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combinação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paralela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baseline="-25000" dirty="0" err="1">
                <a:solidFill>
                  <a:srgbClr val="000000"/>
                </a:solidFill>
                <a:latin typeface="Arial"/>
              </a:rPr>
              <a:t>comp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+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baseline="-25000" dirty="0" err="1">
                <a:solidFill>
                  <a:srgbClr val="000000"/>
                </a:solidFill>
                <a:latin typeface="Arial"/>
              </a:rPr>
              <a:t>cabo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+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baseline="-25000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endParaRPr lang="en-US" dirty="0" smtClean="0"/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000000"/>
                </a:solidFill>
                <a:latin typeface="Arial"/>
              </a:rPr>
              <a:t>Usando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 valor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calculado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baseline="-25000" dirty="0" err="1">
                <a:solidFill>
                  <a:srgbClr val="000000"/>
                </a:solidFill>
                <a:latin typeface="Arial"/>
              </a:rPr>
              <a:t>comp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determine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baseline="-25000" dirty="0" err="1">
                <a:solidFill>
                  <a:srgbClr val="000000"/>
                </a:solidFill>
                <a:latin typeface="Arial"/>
              </a:rPr>
              <a:t>carga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baseline="-25000" dirty="0" err="1">
                <a:solidFill>
                  <a:srgbClr val="000000"/>
                </a:solidFill>
                <a:latin typeface="Arial"/>
              </a:rPr>
              <a:t>carga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será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combinação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série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baseline="-25000" dirty="0" err="1">
                <a:solidFill>
                  <a:srgbClr val="000000"/>
                </a:solidFill>
                <a:latin typeface="Arial"/>
              </a:rPr>
              <a:t>ponta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baseline="-25000" dirty="0" err="1">
                <a:solidFill>
                  <a:srgbClr val="000000"/>
                </a:solidFill>
                <a:latin typeface="Arial"/>
              </a:rPr>
              <a:t>paralelo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endParaRPr lang="en-US" dirty="0" smtClean="0"/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000000"/>
                </a:solidFill>
                <a:latin typeface="Arial"/>
              </a:rPr>
              <a:t>Após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determinar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</a:t>
            </a:r>
            <a:r>
              <a:rPr lang="en-US" baseline="-25000" dirty="0" err="1">
                <a:solidFill>
                  <a:srgbClr val="000000"/>
                </a:solidFill>
                <a:latin typeface="Arial"/>
              </a:rPr>
              <a:t>carga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baseline="-25000" dirty="0" err="1">
                <a:solidFill>
                  <a:srgbClr val="000000"/>
                </a:solidFill>
                <a:latin typeface="Arial"/>
              </a:rPr>
              <a:t>carga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é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possível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então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incluir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esses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dois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componentes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paralelos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no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modelo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seu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circuito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sob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teste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determinar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há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uma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diferença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simulada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calculada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no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desempenho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sinal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com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ou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esses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componentes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carregamento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adicionais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endParaRPr lang="en-US" dirty="0" smtClean="0"/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Agora, determine 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reatância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capacitiva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baseline="-25000" dirty="0" err="1">
                <a:solidFill>
                  <a:srgbClr val="000000"/>
                </a:solidFill>
                <a:latin typeface="Arial"/>
              </a:rPr>
              <a:t>carga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a 500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MHz.</a:t>
            </a:r>
            <a:endParaRPr lang="en-US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endParaRPr lang="en-US" dirty="0" smtClean="0"/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000000"/>
                </a:solidFill>
                <a:latin typeface="Arial"/>
              </a:rPr>
              <a:t>Você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acredita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essa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quantidade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reatância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carregamento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)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capacitância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poderia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afetar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comportamento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alguns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sinais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sob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teste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nessa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frequência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?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endParaRPr lang="en-US" dirty="0" smtClean="0"/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Observe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aplicações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alta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frequência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usar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uma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ponta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prova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passiva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10:1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pode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NÃO ser 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melhor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solução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medições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precisas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razão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carregamento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ponta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prova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Uma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melhor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solução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seria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usar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uma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ponta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prova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ativa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Pontas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prova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ativas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tipicamente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têm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capacitância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entrada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muito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mais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baixas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aplicações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alta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frequência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Porém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conflito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ponta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prova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ativa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é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ela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custa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mais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ponta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prova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passiva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padrão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10:1.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C979CC-CC47-4902-96DC-B2B2F20D5B91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 b="1" dirty="0" err="1" smtClean="0">
                <a:solidFill>
                  <a:srgbClr val="000000"/>
                </a:solidFill>
              </a:rPr>
              <a:t>Usar</a:t>
            </a:r>
            <a:r>
              <a:rPr lang="en-US" b="1" dirty="0" smtClean="0">
                <a:solidFill>
                  <a:srgbClr val="000000"/>
                </a:solidFill>
              </a:rPr>
              <a:t> o Tutorial e </a:t>
            </a:r>
            <a:r>
              <a:rPr lang="en-US" b="1" dirty="0" err="1" smtClean="0">
                <a:solidFill>
                  <a:srgbClr val="000000"/>
                </a:solidFill>
              </a:rPr>
              <a:t>Guia</a:t>
            </a:r>
            <a:r>
              <a:rPr lang="en-US" b="1" dirty="0" smtClean="0">
                <a:solidFill>
                  <a:srgbClr val="000000"/>
                </a:solidFill>
              </a:rPr>
              <a:t> de </a:t>
            </a:r>
            <a:r>
              <a:rPr lang="en-US" b="1" dirty="0" err="1" smtClean="0">
                <a:solidFill>
                  <a:srgbClr val="000000"/>
                </a:solidFill>
              </a:rPr>
              <a:t>laboratório</a:t>
            </a:r>
            <a:r>
              <a:rPr lang="en-US" b="1" dirty="0" smtClean="0">
                <a:solidFill>
                  <a:srgbClr val="000000"/>
                </a:solidFill>
              </a:rPr>
              <a:t> do </a:t>
            </a:r>
            <a:r>
              <a:rPr lang="en-US" b="1" dirty="0" err="1" smtClean="0">
                <a:solidFill>
                  <a:srgbClr val="000000"/>
                </a:solidFill>
              </a:rPr>
              <a:t>osciloscópio</a:t>
            </a:r>
            <a:endParaRPr lang="en-US" b="1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</a:rPr>
              <a:t>O Tutorial e </a:t>
            </a:r>
            <a:r>
              <a:rPr lang="en-US" dirty="0" err="1" smtClean="0">
                <a:solidFill>
                  <a:srgbClr val="000000"/>
                </a:solidFill>
              </a:rPr>
              <a:t>Guia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laboratório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pode</a:t>
            </a:r>
            <a:r>
              <a:rPr lang="en-US" dirty="0" smtClean="0">
                <a:solidFill>
                  <a:srgbClr val="000000"/>
                </a:solidFill>
              </a:rPr>
              <a:t> ser </a:t>
            </a:r>
            <a:r>
              <a:rPr lang="en-US" dirty="0" err="1" smtClean="0">
                <a:solidFill>
                  <a:srgbClr val="000000"/>
                </a:solidFill>
              </a:rPr>
              <a:t>baixado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gratuitamente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hlinkClick r:id="rId3"/>
              </a:rPr>
              <a:t>www.agilent.com/find/EDK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</a:p>
          <a:p>
            <a:pPr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</a:rPr>
              <a:t>Antes de </a:t>
            </a:r>
            <a:r>
              <a:rPr lang="en-US" dirty="0" err="1" smtClean="0">
                <a:solidFill>
                  <a:srgbClr val="000000"/>
                </a:solidFill>
              </a:rPr>
              <a:t>iniciar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sua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primeira</a:t>
            </a:r>
            <a:r>
              <a:rPr lang="en-US" dirty="0" smtClean="0">
                <a:solidFill>
                  <a:srgbClr val="000000"/>
                </a:solidFill>
              </a:rPr>
              <a:t> aula de </a:t>
            </a:r>
            <a:r>
              <a:rPr lang="en-US" dirty="0" err="1" smtClean="0">
                <a:solidFill>
                  <a:srgbClr val="000000"/>
                </a:solidFill>
              </a:rPr>
              <a:t>laboratório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familiarização</a:t>
            </a:r>
            <a:r>
              <a:rPr lang="en-US" dirty="0" smtClean="0">
                <a:solidFill>
                  <a:srgbClr val="000000"/>
                </a:solidFill>
              </a:rPr>
              <a:t> com 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leia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Seção</a:t>
            </a:r>
            <a:r>
              <a:rPr lang="en-US" dirty="0" smtClean="0">
                <a:solidFill>
                  <a:srgbClr val="000000"/>
                </a:solidFill>
              </a:rPr>
              <a:t> 1, o </a:t>
            </a:r>
            <a:r>
              <a:rPr lang="en-US" dirty="0" err="1" smtClean="0">
                <a:solidFill>
                  <a:srgbClr val="000000"/>
                </a:solidFill>
              </a:rPr>
              <a:t>Apêndice</a:t>
            </a:r>
            <a:r>
              <a:rPr lang="en-US" dirty="0" smtClean="0">
                <a:solidFill>
                  <a:srgbClr val="000000"/>
                </a:solidFill>
              </a:rPr>
              <a:t> A e o </a:t>
            </a:r>
            <a:r>
              <a:rPr lang="en-US" dirty="0" err="1" smtClean="0">
                <a:solidFill>
                  <a:srgbClr val="000000"/>
                </a:solidFill>
              </a:rPr>
              <a:t>Apêndice</a:t>
            </a:r>
            <a:r>
              <a:rPr lang="en-US" dirty="0" smtClean="0">
                <a:solidFill>
                  <a:srgbClr val="000000"/>
                </a:solidFill>
              </a:rPr>
              <a:t> B do Tutorial e </a:t>
            </a:r>
            <a:r>
              <a:rPr lang="en-US" dirty="0" err="1" smtClean="0">
                <a:solidFill>
                  <a:srgbClr val="000000"/>
                </a:solidFill>
              </a:rPr>
              <a:t>Guia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laboratório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</a:p>
          <a:p>
            <a:pPr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</a:rPr>
              <a:t>Durante </a:t>
            </a:r>
            <a:r>
              <a:rPr lang="en-US" dirty="0" err="1" smtClean="0">
                <a:solidFill>
                  <a:srgbClr val="000000"/>
                </a:solidFill>
              </a:rPr>
              <a:t>sua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primeira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sessão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laboratório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familiarização</a:t>
            </a:r>
            <a:r>
              <a:rPr lang="en-US" dirty="0" smtClean="0">
                <a:solidFill>
                  <a:srgbClr val="000000"/>
                </a:solidFill>
              </a:rPr>
              <a:t> com 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conclua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Seção</a:t>
            </a:r>
            <a:r>
              <a:rPr lang="en-US" dirty="0" smtClean="0">
                <a:solidFill>
                  <a:srgbClr val="000000"/>
                </a:solidFill>
              </a:rPr>
              <a:t> 2 do </a:t>
            </a:r>
            <a:r>
              <a:rPr lang="en-US" dirty="0" err="1" smtClean="0">
                <a:solidFill>
                  <a:srgbClr val="000000"/>
                </a:solidFill>
              </a:rPr>
              <a:t>guia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laboratório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Essa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seção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guia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consiste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6 </a:t>
            </a:r>
            <a:r>
              <a:rPr lang="en-US" dirty="0" err="1" smtClean="0">
                <a:solidFill>
                  <a:srgbClr val="000000"/>
                </a:solidFill>
              </a:rPr>
              <a:t>aulas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práticas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laboratório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individuais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medição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Você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deve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concluir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essas</a:t>
            </a:r>
            <a:r>
              <a:rPr lang="en-US" dirty="0" smtClean="0">
                <a:solidFill>
                  <a:srgbClr val="000000"/>
                </a:solidFill>
              </a:rPr>
              <a:t> 6 </a:t>
            </a:r>
            <a:r>
              <a:rPr lang="en-US" dirty="0" err="1" smtClean="0">
                <a:solidFill>
                  <a:srgbClr val="000000"/>
                </a:solidFill>
              </a:rPr>
              <a:t>aulas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práticas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menos</a:t>
            </a:r>
            <a:r>
              <a:rPr lang="en-US" dirty="0" smtClean="0">
                <a:solidFill>
                  <a:srgbClr val="000000"/>
                </a:solidFill>
              </a:rPr>
              <a:t> de 2 </a:t>
            </a:r>
            <a:r>
              <a:rPr lang="en-US" dirty="0" err="1" smtClean="0">
                <a:solidFill>
                  <a:srgbClr val="000000"/>
                </a:solidFill>
              </a:rPr>
              <a:t>horas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</a:rPr>
              <a:t>A </a:t>
            </a:r>
            <a:r>
              <a:rPr lang="en-US" dirty="0" err="1" smtClean="0">
                <a:solidFill>
                  <a:srgbClr val="000000"/>
                </a:solidFill>
              </a:rPr>
              <a:t>Seção</a:t>
            </a:r>
            <a:r>
              <a:rPr lang="en-US" dirty="0" smtClean="0">
                <a:solidFill>
                  <a:srgbClr val="000000"/>
                </a:solidFill>
              </a:rPr>
              <a:t> 3 do Tutorial e </a:t>
            </a:r>
            <a:r>
              <a:rPr lang="en-US" dirty="0" err="1" smtClean="0">
                <a:solidFill>
                  <a:srgbClr val="000000"/>
                </a:solidFill>
              </a:rPr>
              <a:t>Guia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laboratório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consiste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9 </a:t>
            </a:r>
            <a:r>
              <a:rPr lang="en-US" dirty="0" err="1" smtClean="0">
                <a:solidFill>
                  <a:srgbClr val="000000"/>
                </a:solidFill>
              </a:rPr>
              <a:t>aulas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laboratório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avançadas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opcionais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sobre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osciloscópios</a:t>
            </a:r>
            <a:r>
              <a:rPr lang="en-US" dirty="0" smtClean="0">
                <a:solidFill>
                  <a:srgbClr val="000000"/>
                </a:solidFill>
              </a:rPr>
              <a:t>. Se </a:t>
            </a:r>
            <a:r>
              <a:rPr lang="en-US" dirty="0" err="1" smtClean="0">
                <a:solidFill>
                  <a:srgbClr val="000000"/>
                </a:solidFill>
              </a:rPr>
              <a:t>você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tiver</a:t>
            </a:r>
            <a:r>
              <a:rPr lang="en-US" dirty="0" smtClean="0">
                <a:solidFill>
                  <a:srgbClr val="000000"/>
                </a:solidFill>
              </a:rPr>
              <a:t> tempo e </a:t>
            </a:r>
            <a:r>
              <a:rPr lang="en-US" dirty="0" err="1" smtClean="0">
                <a:solidFill>
                  <a:srgbClr val="000000"/>
                </a:solidFill>
              </a:rPr>
              <a:t>desejo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conclua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algumas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dessas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aulas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práticas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seu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critério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ou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critério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seu</a:t>
            </a:r>
            <a:r>
              <a:rPr lang="en-US" dirty="0" smtClean="0">
                <a:solidFill>
                  <a:srgbClr val="000000"/>
                </a:solidFill>
              </a:rPr>
              <a:t> professor/</a:t>
            </a:r>
            <a:r>
              <a:rPr lang="en-US" dirty="0" err="1" smtClean="0">
                <a:solidFill>
                  <a:srgbClr val="000000"/>
                </a:solidFill>
              </a:rPr>
              <a:t>instrutor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laboratório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B4EF9A-4955-423A-91A3-4C119510480F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 b="1" dirty="0" err="1" smtClean="0">
                <a:solidFill>
                  <a:srgbClr val="000000"/>
                </a:solidFill>
              </a:rPr>
              <a:t>Dicas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sobre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como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seguir</a:t>
            </a:r>
            <a:r>
              <a:rPr lang="en-US" b="1" dirty="0" smtClean="0">
                <a:solidFill>
                  <a:srgbClr val="000000"/>
                </a:solidFill>
              </a:rPr>
              <a:t> as </a:t>
            </a:r>
            <a:r>
              <a:rPr lang="en-US" b="1" dirty="0" err="1" smtClean="0">
                <a:solidFill>
                  <a:srgbClr val="000000"/>
                </a:solidFill>
              </a:rPr>
              <a:t>instruções</a:t>
            </a:r>
            <a:r>
              <a:rPr lang="en-US" b="1" dirty="0" smtClean="0">
                <a:solidFill>
                  <a:srgbClr val="000000"/>
                </a:solidFill>
              </a:rPr>
              <a:t> do </a:t>
            </a:r>
            <a:r>
              <a:rPr lang="en-US" b="1" dirty="0" err="1" smtClean="0">
                <a:solidFill>
                  <a:srgbClr val="000000"/>
                </a:solidFill>
              </a:rPr>
              <a:t>guia</a:t>
            </a:r>
            <a:r>
              <a:rPr lang="en-US" b="1" dirty="0" smtClean="0">
                <a:solidFill>
                  <a:srgbClr val="000000"/>
                </a:solidFill>
              </a:rPr>
              <a:t> de </a:t>
            </a:r>
            <a:r>
              <a:rPr lang="en-US" b="1" dirty="0" err="1" smtClean="0">
                <a:solidFill>
                  <a:srgbClr val="000000"/>
                </a:solidFill>
              </a:rPr>
              <a:t>laboratório</a:t>
            </a:r>
            <a:endParaRPr lang="en-US" b="1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Sempre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você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observar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palavra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negrito</a:t>
            </a:r>
            <a:r>
              <a:rPr lang="en-US" dirty="0" smtClean="0">
                <a:solidFill>
                  <a:srgbClr val="000000"/>
                </a:solidFill>
              </a:rPr>
              <a:t> entre </a:t>
            </a:r>
            <a:r>
              <a:rPr lang="en-US" dirty="0" err="1" smtClean="0">
                <a:solidFill>
                  <a:srgbClr val="000000"/>
                </a:solidFill>
              </a:rPr>
              <a:t>colchetes</a:t>
            </a:r>
            <a:r>
              <a:rPr lang="en-US" dirty="0" smtClean="0">
                <a:solidFill>
                  <a:srgbClr val="000000"/>
                </a:solidFill>
              </a:rPr>
              <a:t> no </a:t>
            </a:r>
            <a:r>
              <a:rPr lang="en-US" dirty="0" err="1" smtClean="0">
                <a:solidFill>
                  <a:srgbClr val="000000"/>
                </a:solidFill>
              </a:rPr>
              <a:t>guia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laboratório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como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[</a:t>
            </a:r>
            <a:r>
              <a:rPr lang="en-US" b="1" dirty="0" err="1" smtClean="0">
                <a:solidFill>
                  <a:srgbClr val="000000"/>
                </a:solidFill>
              </a:rPr>
              <a:t>Ajuda</a:t>
            </a:r>
            <a:r>
              <a:rPr lang="en-US" b="1" dirty="0" smtClean="0">
                <a:solidFill>
                  <a:srgbClr val="000000"/>
                </a:solidFill>
              </a:rPr>
              <a:t>]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[</a:t>
            </a:r>
            <a:r>
              <a:rPr lang="en-US" b="1" dirty="0" err="1" smtClean="0">
                <a:solidFill>
                  <a:srgbClr val="000000"/>
                </a:solidFill>
              </a:rPr>
              <a:t>Disparo</a:t>
            </a:r>
            <a:r>
              <a:rPr lang="en-US" b="1" dirty="0" smtClean="0">
                <a:solidFill>
                  <a:srgbClr val="000000"/>
                </a:solidFill>
              </a:rPr>
              <a:t>]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ela</a:t>
            </a:r>
            <a:r>
              <a:rPr lang="en-US" dirty="0" smtClean="0">
                <a:solidFill>
                  <a:srgbClr val="000000"/>
                </a:solidFill>
              </a:rPr>
              <a:t> se </a:t>
            </a:r>
            <a:r>
              <a:rPr lang="en-US" dirty="0" err="1" smtClean="0">
                <a:solidFill>
                  <a:srgbClr val="000000"/>
                </a:solidFill>
              </a:rPr>
              <a:t>refere</a:t>
            </a:r>
            <a:r>
              <a:rPr lang="en-US" dirty="0" smtClean="0">
                <a:solidFill>
                  <a:srgbClr val="000000"/>
                </a:solidFill>
              </a:rPr>
              <a:t> à </a:t>
            </a:r>
            <a:r>
              <a:rPr lang="en-US" dirty="0" err="1" smtClean="0">
                <a:solidFill>
                  <a:srgbClr val="000000"/>
                </a:solidFill>
              </a:rPr>
              <a:t>tecla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painel</a:t>
            </a:r>
            <a:r>
              <a:rPr lang="en-US" dirty="0" smtClean="0">
                <a:solidFill>
                  <a:srgbClr val="000000"/>
                </a:solidFill>
              </a:rPr>
              <a:t> frontal do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</a:rPr>
              <a:t>“</a:t>
            </a:r>
            <a:r>
              <a:rPr lang="en-US" dirty="0" err="1" smtClean="0">
                <a:solidFill>
                  <a:srgbClr val="000000"/>
                </a:solidFill>
              </a:rPr>
              <a:t>Softkeys</a:t>
            </a:r>
            <a:r>
              <a:rPr lang="en-US" dirty="0" smtClean="0">
                <a:solidFill>
                  <a:srgbClr val="000000"/>
                </a:solidFill>
              </a:rPr>
              <a:t>” </a:t>
            </a:r>
            <a:r>
              <a:rPr lang="en-US" dirty="0" err="1" smtClean="0">
                <a:solidFill>
                  <a:srgbClr val="000000"/>
                </a:solidFill>
              </a:rPr>
              <a:t>refere</a:t>
            </a:r>
            <a:r>
              <a:rPr lang="en-US" dirty="0" smtClean="0">
                <a:solidFill>
                  <a:srgbClr val="000000"/>
                </a:solidFill>
              </a:rPr>
              <a:t>-se a 6 </a:t>
            </a:r>
            <a:r>
              <a:rPr lang="en-US" dirty="0" err="1" smtClean="0">
                <a:solidFill>
                  <a:srgbClr val="000000"/>
                </a:solidFill>
              </a:rPr>
              <a:t>teclas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r>
              <a:rPr lang="en-US" dirty="0" err="1" smtClean="0">
                <a:solidFill>
                  <a:srgbClr val="000000"/>
                </a:solidFill>
              </a:rPr>
              <a:t>botões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abaixo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tela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. A </a:t>
            </a:r>
            <a:r>
              <a:rPr lang="en-US" dirty="0" err="1" smtClean="0">
                <a:solidFill>
                  <a:srgbClr val="000000"/>
                </a:solidFill>
              </a:rPr>
              <a:t>função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dessas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teclas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muda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dependendo</a:t>
            </a:r>
            <a:r>
              <a:rPr lang="en-US" dirty="0" smtClean="0">
                <a:solidFill>
                  <a:srgbClr val="000000"/>
                </a:solidFill>
              </a:rPr>
              <a:t> do menu </a:t>
            </a:r>
            <a:r>
              <a:rPr lang="en-US" dirty="0" err="1" smtClean="0">
                <a:solidFill>
                  <a:srgbClr val="000000"/>
                </a:solidFill>
              </a:rPr>
              <a:t>selecionado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</a:rPr>
              <a:t>As </a:t>
            </a:r>
            <a:r>
              <a:rPr lang="en-US" dirty="0" err="1" smtClean="0">
                <a:solidFill>
                  <a:srgbClr val="000000"/>
                </a:solidFill>
              </a:rPr>
              <a:t>softkeys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algumas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vezes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serão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identificadas</a:t>
            </a:r>
            <a:r>
              <a:rPr lang="en-US" dirty="0" smtClean="0">
                <a:solidFill>
                  <a:srgbClr val="000000"/>
                </a:solidFill>
              </a:rPr>
              <a:t> com um </a:t>
            </a:r>
            <a:r>
              <a:rPr lang="en-US" dirty="0" err="1" smtClean="0">
                <a:solidFill>
                  <a:srgbClr val="000000"/>
                </a:solidFill>
              </a:rPr>
              <a:t>ícone</a:t>
            </a:r>
            <a:r>
              <a:rPr lang="en-US" dirty="0" smtClean="0">
                <a:solidFill>
                  <a:srgbClr val="000000"/>
                </a:solidFill>
              </a:rPr>
              <a:t> de seta </a:t>
            </a:r>
            <a:r>
              <a:rPr lang="en-US" dirty="0" err="1" smtClean="0">
                <a:solidFill>
                  <a:srgbClr val="000000"/>
                </a:solidFill>
              </a:rPr>
              <a:t>curvada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verde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Essa</a:t>
            </a:r>
            <a:r>
              <a:rPr lang="en-US" dirty="0" smtClean="0">
                <a:solidFill>
                  <a:srgbClr val="000000"/>
                </a:solidFill>
              </a:rPr>
              <a:t> é </a:t>
            </a:r>
            <a:r>
              <a:rPr lang="en-US" dirty="0" err="1" smtClean="0">
                <a:solidFill>
                  <a:srgbClr val="000000"/>
                </a:solidFill>
              </a:rPr>
              <a:t>uma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indicação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você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pode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girar</a:t>
            </a:r>
            <a:r>
              <a:rPr lang="en-US" dirty="0" smtClean="0">
                <a:solidFill>
                  <a:srgbClr val="000000"/>
                </a:solidFill>
              </a:rPr>
              <a:t> o </a:t>
            </a:r>
            <a:r>
              <a:rPr lang="en-US" dirty="0" err="1" smtClean="0">
                <a:solidFill>
                  <a:srgbClr val="000000"/>
                </a:solidFill>
              </a:rPr>
              <a:t>botão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entrada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propósito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geral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alterar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essa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específica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seleção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modo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variável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AD5800-DF85-4AD6-A642-6A65A6DBD87B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 b="1" dirty="0" err="1" smtClean="0">
                <a:solidFill>
                  <a:srgbClr val="000000"/>
                </a:solidFill>
              </a:rPr>
              <a:t>Acessar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os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sinais</a:t>
            </a:r>
            <a:r>
              <a:rPr lang="en-US" b="1" dirty="0" smtClean="0">
                <a:solidFill>
                  <a:srgbClr val="000000"/>
                </a:solidFill>
              </a:rPr>
              <a:t> de </a:t>
            </a:r>
            <a:r>
              <a:rPr lang="en-US" b="1" dirty="0" err="1" smtClean="0">
                <a:solidFill>
                  <a:srgbClr val="000000"/>
                </a:solidFill>
              </a:rPr>
              <a:t>treinamento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integrados</a:t>
            </a:r>
            <a:endParaRPr lang="en-US" b="1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</a:rPr>
              <a:t>A </a:t>
            </a:r>
            <a:r>
              <a:rPr lang="en-US" dirty="0" err="1" smtClean="0">
                <a:solidFill>
                  <a:srgbClr val="000000"/>
                </a:solidFill>
              </a:rPr>
              <a:t>maioria</a:t>
            </a:r>
            <a:r>
              <a:rPr lang="en-US" dirty="0" smtClean="0">
                <a:solidFill>
                  <a:srgbClr val="000000"/>
                </a:solidFill>
              </a:rPr>
              <a:t> das </a:t>
            </a:r>
            <a:r>
              <a:rPr lang="en-US" dirty="0" err="1" smtClean="0">
                <a:solidFill>
                  <a:srgbClr val="000000"/>
                </a:solidFill>
              </a:rPr>
              <a:t>aulas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laboratório</a:t>
            </a:r>
            <a:r>
              <a:rPr lang="en-US" dirty="0" smtClean="0">
                <a:solidFill>
                  <a:srgbClr val="000000"/>
                </a:solidFill>
              </a:rPr>
              <a:t> com </a:t>
            </a:r>
            <a:r>
              <a:rPr lang="en-US" dirty="0" err="1" smtClean="0">
                <a:solidFill>
                  <a:srgbClr val="000000"/>
                </a:solidFill>
              </a:rPr>
              <a:t>osciloscópios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documentada</a:t>
            </a:r>
            <a:r>
              <a:rPr lang="en-US" dirty="0" smtClean="0">
                <a:solidFill>
                  <a:srgbClr val="000000"/>
                </a:solidFill>
              </a:rPr>
              <a:t> no Tutorial e </a:t>
            </a:r>
            <a:r>
              <a:rPr lang="en-US" dirty="0" err="1" smtClean="0">
                <a:solidFill>
                  <a:srgbClr val="000000"/>
                </a:solidFill>
              </a:rPr>
              <a:t>Guia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laboratório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pode</a:t>
            </a:r>
            <a:r>
              <a:rPr lang="en-US" dirty="0" smtClean="0">
                <a:solidFill>
                  <a:srgbClr val="000000"/>
                </a:solidFill>
              </a:rPr>
              <a:t> ser </a:t>
            </a:r>
            <a:r>
              <a:rPr lang="en-US" dirty="0" err="1" smtClean="0">
                <a:solidFill>
                  <a:srgbClr val="000000"/>
                </a:solidFill>
              </a:rPr>
              <a:t>baixado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baseia</a:t>
            </a:r>
            <a:r>
              <a:rPr lang="en-US" dirty="0" smtClean="0">
                <a:solidFill>
                  <a:srgbClr val="000000"/>
                </a:solidFill>
              </a:rPr>
              <a:t>-se no </a:t>
            </a:r>
            <a:r>
              <a:rPr lang="en-US" dirty="0" err="1" smtClean="0">
                <a:solidFill>
                  <a:srgbClr val="000000"/>
                </a:solidFill>
              </a:rPr>
              <a:t>uso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sinais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treinamento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integrados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. Observe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sinais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treinamento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integrados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estão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disponíveis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normalmente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maioria</a:t>
            </a:r>
            <a:r>
              <a:rPr lang="en-US" dirty="0" smtClean="0">
                <a:solidFill>
                  <a:srgbClr val="000000"/>
                </a:solidFill>
              </a:rPr>
              <a:t> dos </a:t>
            </a:r>
            <a:r>
              <a:rPr lang="en-US" dirty="0" err="1" smtClean="0">
                <a:solidFill>
                  <a:srgbClr val="000000"/>
                </a:solidFill>
              </a:rPr>
              <a:t>osciloscópios</a:t>
            </a:r>
            <a:r>
              <a:rPr lang="en-US" dirty="0" smtClean="0">
                <a:solidFill>
                  <a:srgbClr val="000000"/>
                </a:solidFill>
              </a:rPr>
              <a:t>. Para </a:t>
            </a:r>
            <a:r>
              <a:rPr lang="en-US" dirty="0" err="1" smtClean="0">
                <a:solidFill>
                  <a:srgbClr val="000000"/>
                </a:solidFill>
              </a:rPr>
              <a:t>acessar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esses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sinais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treinamento</a:t>
            </a:r>
            <a:r>
              <a:rPr lang="en-US" dirty="0" smtClean="0">
                <a:solidFill>
                  <a:srgbClr val="000000"/>
                </a:solidFill>
              </a:rPr>
              <a:t> no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Agilent 2000 </a:t>
            </a:r>
            <a:r>
              <a:rPr lang="en-US" dirty="0" err="1" smtClean="0">
                <a:solidFill>
                  <a:srgbClr val="000000"/>
                </a:solidFill>
              </a:rPr>
              <a:t>ou</a:t>
            </a:r>
            <a:r>
              <a:rPr lang="en-US" dirty="0" smtClean="0">
                <a:solidFill>
                  <a:srgbClr val="000000"/>
                </a:solidFill>
              </a:rPr>
              <a:t> 3000 </a:t>
            </a:r>
            <a:r>
              <a:rPr lang="en-US" dirty="0" err="1" smtClean="0">
                <a:solidFill>
                  <a:srgbClr val="000000"/>
                </a:solidFill>
              </a:rPr>
              <a:t>série</a:t>
            </a:r>
            <a:r>
              <a:rPr lang="en-US" dirty="0" smtClean="0">
                <a:solidFill>
                  <a:srgbClr val="000000"/>
                </a:solidFill>
              </a:rPr>
              <a:t> X, </a:t>
            </a:r>
            <a:r>
              <a:rPr lang="en-US" dirty="0" err="1" smtClean="0">
                <a:solidFill>
                  <a:srgbClr val="000000"/>
                </a:solidFill>
              </a:rPr>
              <a:t>primeiro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conecte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sua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ponta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prova</a:t>
            </a:r>
            <a:r>
              <a:rPr lang="en-US" dirty="0" smtClean="0">
                <a:solidFill>
                  <a:srgbClr val="000000"/>
                </a:solidFill>
              </a:rPr>
              <a:t> de canal 1 entre o BNC de </a:t>
            </a:r>
            <a:r>
              <a:rPr lang="en-US" dirty="0" err="1" smtClean="0">
                <a:solidFill>
                  <a:srgbClr val="000000"/>
                </a:solidFill>
              </a:rPr>
              <a:t>entrada</a:t>
            </a:r>
            <a:r>
              <a:rPr lang="en-US" dirty="0" smtClean="0">
                <a:solidFill>
                  <a:srgbClr val="000000"/>
                </a:solidFill>
              </a:rPr>
              <a:t> de canal 1 do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e o terminal </a:t>
            </a:r>
            <a:r>
              <a:rPr lang="en-US" dirty="0" err="1" smtClean="0">
                <a:solidFill>
                  <a:srgbClr val="000000"/>
                </a:solidFill>
              </a:rPr>
              <a:t>identificado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como</a:t>
            </a:r>
            <a:r>
              <a:rPr lang="en-US" dirty="0" smtClean="0">
                <a:solidFill>
                  <a:srgbClr val="000000"/>
                </a:solidFill>
              </a:rPr>
              <a:t> "Demo1". </a:t>
            </a:r>
            <a:r>
              <a:rPr lang="en-US" dirty="0" err="1" smtClean="0">
                <a:solidFill>
                  <a:srgbClr val="000000"/>
                </a:solidFill>
              </a:rPr>
              <a:t>Conecte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ponta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prova</a:t>
            </a:r>
            <a:r>
              <a:rPr lang="en-US" dirty="0" smtClean="0">
                <a:solidFill>
                  <a:srgbClr val="000000"/>
                </a:solidFill>
              </a:rPr>
              <a:t> de canal 2 entre o BNC de </a:t>
            </a:r>
            <a:r>
              <a:rPr lang="en-US" dirty="0" err="1" smtClean="0">
                <a:solidFill>
                  <a:srgbClr val="000000"/>
                </a:solidFill>
              </a:rPr>
              <a:t>entrada</a:t>
            </a:r>
            <a:r>
              <a:rPr lang="en-US" dirty="0" smtClean="0">
                <a:solidFill>
                  <a:srgbClr val="000000"/>
                </a:solidFill>
              </a:rPr>
              <a:t> de canal 2 do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e o terminal </a:t>
            </a:r>
            <a:r>
              <a:rPr lang="en-US" dirty="0" err="1" smtClean="0">
                <a:solidFill>
                  <a:srgbClr val="000000"/>
                </a:solidFill>
              </a:rPr>
              <a:t>identificado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como</a:t>
            </a:r>
            <a:r>
              <a:rPr lang="en-US" dirty="0" smtClean="0">
                <a:solidFill>
                  <a:srgbClr val="000000"/>
                </a:solidFill>
              </a:rPr>
              <a:t> "Demo2". </a:t>
            </a:r>
            <a:r>
              <a:rPr lang="en-US" dirty="0" err="1" smtClean="0">
                <a:solidFill>
                  <a:srgbClr val="000000"/>
                </a:solidFill>
              </a:rPr>
              <a:t>Conecte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dois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clipes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aterramento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ponta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prova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ao</a:t>
            </a:r>
            <a:r>
              <a:rPr lang="en-US" dirty="0" smtClean="0">
                <a:solidFill>
                  <a:srgbClr val="000000"/>
                </a:solidFill>
              </a:rPr>
              <a:t> terminal de </a:t>
            </a:r>
            <a:r>
              <a:rPr lang="en-US" dirty="0" err="1" smtClean="0">
                <a:solidFill>
                  <a:srgbClr val="000000"/>
                </a:solidFill>
              </a:rPr>
              <a:t>aterramento</a:t>
            </a:r>
            <a:r>
              <a:rPr lang="en-US" dirty="0" smtClean="0">
                <a:solidFill>
                  <a:srgbClr val="000000"/>
                </a:solidFill>
              </a:rPr>
              <a:t> central.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seguida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pressione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[</a:t>
            </a:r>
            <a:r>
              <a:rPr lang="en-US" b="1" dirty="0" err="1" smtClean="0">
                <a:solidFill>
                  <a:srgbClr val="000000"/>
                </a:solidFill>
              </a:rPr>
              <a:t>Ajuda</a:t>
            </a:r>
            <a:r>
              <a:rPr lang="en-US" b="1" dirty="0" smtClean="0">
                <a:solidFill>
                  <a:srgbClr val="000000"/>
                </a:solidFill>
              </a:rPr>
              <a:t>] </a:t>
            </a:r>
            <a:r>
              <a:rPr lang="en-US" dirty="0" smtClean="0">
                <a:solidFill>
                  <a:srgbClr val="000000"/>
                </a:solidFill>
              </a:rPr>
              <a:t> no </a:t>
            </a:r>
            <a:r>
              <a:rPr lang="en-US" dirty="0" err="1" smtClean="0">
                <a:solidFill>
                  <a:srgbClr val="000000"/>
                </a:solidFill>
              </a:rPr>
              <a:t>painel</a:t>
            </a:r>
            <a:r>
              <a:rPr lang="en-US" dirty="0" smtClean="0">
                <a:solidFill>
                  <a:srgbClr val="000000"/>
                </a:solidFill>
              </a:rPr>
              <a:t> frontal do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depois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pressione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softkey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Sinais</a:t>
            </a:r>
            <a:r>
              <a:rPr lang="en-US" b="1" dirty="0" smtClean="0">
                <a:solidFill>
                  <a:srgbClr val="000000"/>
                </a:solidFill>
              </a:rPr>
              <a:t> de </a:t>
            </a:r>
            <a:r>
              <a:rPr lang="en-US" b="1" dirty="0" err="1" smtClean="0">
                <a:solidFill>
                  <a:srgbClr val="000000"/>
                </a:solidFill>
              </a:rPr>
              <a:t>treinamento</a:t>
            </a:r>
            <a:r>
              <a:rPr lang="en-US" dirty="0" smtClean="0">
                <a:solidFill>
                  <a:srgbClr val="000000"/>
                </a:solidFill>
              </a:rPr>
              <a:t>. É </a:t>
            </a:r>
            <a:r>
              <a:rPr lang="en-US" dirty="0" err="1" smtClean="0">
                <a:solidFill>
                  <a:srgbClr val="000000"/>
                </a:solidFill>
              </a:rPr>
              <a:t>possível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selecionar</a:t>
            </a:r>
            <a:r>
              <a:rPr lang="en-US" dirty="0" smtClean="0">
                <a:solidFill>
                  <a:srgbClr val="000000"/>
                </a:solidFill>
              </a:rPr>
              <a:t> o </a:t>
            </a:r>
            <a:r>
              <a:rPr lang="en-US" dirty="0" err="1" smtClean="0">
                <a:solidFill>
                  <a:srgbClr val="000000"/>
                </a:solidFill>
              </a:rPr>
              <a:t>sinal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treinamento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específico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lista</a:t>
            </a:r>
            <a:r>
              <a:rPr lang="en-US" dirty="0" smtClean="0">
                <a:solidFill>
                  <a:srgbClr val="000000"/>
                </a:solidFill>
              </a:rPr>
              <a:t> pop-up de </a:t>
            </a:r>
            <a:r>
              <a:rPr lang="en-US" dirty="0" err="1" smtClean="0">
                <a:solidFill>
                  <a:srgbClr val="000000"/>
                </a:solidFill>
              </a:rPr>
              <a:t>acordo</a:t>
            </a:r>
            <a:r>
              <a:rPr lang="en-US" dirty="0" smtClean="0">
                <a:solidFill>
                  <a:srgbClr val="000000"/>
                </a:solidFill>
              </a:rPr>
              <a:t> com as </a:t>
            </a:r>
            <a:r>
              <a:rPr lang="en-US" dirty="0" err="1" smtClean="0">
                <a:solidFill>
                  <a:srgbClr val="000000"/>
                </a:solidFill>
              </a:rPr>
              <a:t>instruções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</a:t>
            </a:r>
            <a:r>
              <a:rPr lang="en-US" dirty="0" smtClean="0">
                <a:solidFill>
                  <a:srgbClr val="000000"/>
                </a:solidFill>
              </a:rPr>
              <a:t> aula de </a:t>
            </a:r>
            <a:r>
              <a:rPr lang="en-US" dirty="0" err="1" smtClean="0">
                <a:solidFill>
                  <a:srgbClr val="000000"/>
                </a:solidFill>
              </a:rPr>
              <a:t>laboratório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sobre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663039-63A5-478F-8FCE-F03650AA9AB8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 b="1" dirty="0" err="1" smtClean="0">
                <a:solidFill>
                  <a:srgbClr val="000000"/>
                </a:solidFill>
              </a:rPr>
              <a:t>Recursos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técnicos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adicionais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disponibilizados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pela</a:t>
            </a:r>
            <a:r>
              <a:rPr lang="en-US" b="1" dirty="0" smtClean="0">
                <a:solidFill>
                  <a:srgbClr val="000000"/>
                </a:solidFill>
              </a:rPr>
              <a:t> Agilent Technologies</a:t>
            </a:r>
          </a:p>
          <a:p>
            <a:pPr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</a:rPr>
              <a:t>Se </a:t>
            </a:r>
            <a:r>
              <a:rPr lang="en-US" dirty="0" err="1" smtClean="0">
                <a:solidFill>
                  <a:srgbClr val="000000"/>
                </a:solidFill>
              </a:rPr>
              <a:t>você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estiver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interessado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saber </a:t>
            </a:r>
            <a:r>
              <a:rPr lang="en-US" dirty="0" err="1" smtClean="0">
                <a:solidFill>
                  <a:srgbClr val="000000"/>
                </a:solidFill>
              </a:rPr>
              <a:t>mais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sobre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osciloscópios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suas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medições</a:t>
            </a:r>
            <a:r>
              <a:rPr lang="en-US" dirty="0" smtClean="0">
                <a:solidFill>
                  <a:srgbClr val="000000"/>
                </a:solidFill>
              </a:rPr>
              <a:t>, é </a:t>
            </a:r>
            <a:r>
              <a:rPr lang="en-US" dirty="0" err="1" smtClean="0">
                <a:solidFill>
                  <a:srgbClr val="000000"/>
                </a:solidFill>
              </a:rPr>
              <a:t>possível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baixar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esses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documentos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gratuitamente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pela</a:t>
            </a:r>
            <a:r>
              <a:rPr lang="en-US" dirty="0" smtClean="0">
                <a:solidFill>
                  <a:srgbClr val="000000"/>
                </a:solidFill>
              </a:rPr>
              <a:t> URL </a:t>
            </a:r>
            <a:r>
              <a:rPr lang="en-US" dirty="0" err="1" smtClean="0">
                <a:solidFill>
                  <a:srgbClr val="000000"/>
                </a:solidFill>
              </a:rPr>
              <a:t>citada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neste</a:t>
            </a:r>
            <a:r>
              <a:rPr lang="en-US" dirty="0" smtClean="0">
                <a:solidFill>
                  <a:srgbClr val="000000"/>
                </a:solidFill>
              </a:rPr>
              <a:t> slide. </a:t>
            </a:r>
            <a:r>
              <a:rPr lang="en-US" dirty="0" err="1" smtClean="0">
                <a:solidFill>
                  <a:srgbClr val="000000"/>
                </a:solidFill>
              </a:rPr>
              <a:t>Simplesmente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insira</a:t>
            </a:r>
            <a:r>
              <a:rPr lang="en-US" dirty="0" smtClean="0">
                <a:solidFill>
                  <a:srgbClr val="000000"/>
                </a:solidFill>
              </a:rPr>
              <a:t> o </a:t>
            </a:r>
            <a:r>
              <a:rPr lang="en-US" dirty="0" err="1" smtClean="0">
                <a:solidFill>
                  <a:srgbClr val="000000"/>
                </a:solidFill>
              </a:rPr>
              <a:t>número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publicação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lugar</a:t>
            </a:r>
            <a:r>
              <a:rPr lang="en-US" dirty="0" smtClean="0">
                <a:solidFill>
                  <a:srgbClr val="000000"/>
                </a:solidFill>
              </a:rPr>
              <a:t> de “</a:t>
            </a:r>
            <a:r>
              <a:rPr lang="en-US" dirty="0" err="1" smtClean="0">
                <a:solidFill>
                  <a:srgbClr val="000000"/>
                </a:solidFill>
              </a:rPr>
              <a:t>xxxx-xxxx</a:t>
            </a:r>
            <a:r>
              <a:rPr lang="en-US" dirty="0" smtClean="0">
                <a:solidFill>
                  <a:srgbClr val="000000"/>
                </a:solidFill>
              </a:rPr>
              <a:t>”. Como </a:t>
            </a:r>
            <a:r>
              <a:rPr lang="en-US" dirty="0" err="1" smtClean="0">
                <a:solidFill>
                  <a:srgbClr val="000000"/>
                </a:solidFill>
              </a:rPr>
              <a:t>alternativa</a:t>
            </a:r>
            <a:r>
              <a:rPr lang="en-US" dirty="0" smtClean="0">
                <a:solidFill>
                  <a:srgbClr val="000000"/>
                </a:solidFill>
              </a:rPr>
              <a:t>, é </a:t>
            </a:r>
            <a:r>
              <a:rPr lang="en-US" dirty="0" err="1" smtClean="0">
                <a:solidFill>
                  <a:srgbClr val="000000"/>
                </a:solidFill>
              </a:rPr>
              <a:t>possível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acessar</a:t>
            </a:r>
            <a:r>
              <a:rPr lang="en-US" dirty="0" smtClean="0">
                <a:solidFill>
                  <a:srgbClr val="000000"/>
                </a:solidFill>
              </a:rPr>
              <a:t> o site </a:t>
            </a:r>
            <a:r>
              <a:rPr lang="en-US" dirty="0" err="1" smtClean="0">
                <a:solidFill>
                  <a:srgbClr val="000000"/>
                </a:solidFill>
              </a:rPr>
              <a:t>da</a:t>
            </a:r>
            <a:r>
              <a:rPr lang="en-US" dirty="0" smtClean="0">
                <a:solidFill>
                  <a:srgbClr val="000000"/>
                </a:solidFill>
              </a:rPr>
              <a:t> Agilent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hlinkClick r:id="rId3"/>
              </a:rPr>
              <a:t>www.agilent.com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depois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inserir</a:t>
            </a:r>
            <a:r>
              <a:rPr lang="en-US" dirty="0" smtClean="0">
                <a:solidFill>
                  <a:srgbClr val="000000"/>
                </a:solidFill>
              </a:rPr>
              <a:t> o </a:t>
            </a:r>
            <a:r>
              <a:rPr lang="en-US" dirty="0" err="1" smtClean="0">
                <a:solidFill>
                  <a:srgbClr val="000000"/>
                </a:solidFill>
              </a:rPr>
              <a:t>número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publicação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caixa</a:t>
            </a:r>
            <a:r>
              <a:rPr lang="en-US" dirty="0" smtClean="0">
                <a:solidFill>
                  <a:srgbClr val="000000"/>
                </a:solidFill>
              </a:rPr>
              <a:t> com o </a:t>
            </a:r>
            <a:r>
              <a:rPr lang="en-US" dirty="0" err="1" smtClean="0">
                <a:solidFill>
                  <a:srgbClr val="000000"/>
                </a:solidFill>
              </a:rPr>
              <a:t>mecanismo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pesquisa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</a:t>
            </a:r>
            <a:r>
              <a:rPr lang="en-US" dirty="0" smtClean="0">
                <a:solidFill>
                  <a:srgbClr val="000000"/>
                </a:solidFill>
              </a:rPr>
              <a:t> Agilent. </a:t>
            </a: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52F4E-8525-4DA9-A472-720A84943C19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7BEAB4-92ED-471F-A5BD-E61D5CFAF8B0}" type="slidenum">
              <a:rPr lang="zh-TW" altLang="en-US" smtClean="0"/>
              <a:pPr/>
              <a:t>29</a:t>
            </a:fld>
            <a:endParaRPr lang="zh-TW" altLang="en-US" smtClean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5338" y="763588"/>
            <a:ext cx="5510212" cy="3814762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896" y="4832430"/>
            <a:ext cx="5205510" cy="4662901"/>
          </a:xfrm>
          <a:noFill/>
          <a:ln/>
        </p:spPr>
        <p:txBody>
          <a:bodyPr lIns="97070" tIns="48535" rIns="97070" bIns="48535"/>
          <a:lstStyle/>
          <a:p>
            <a:pPr>
              <a:spcBef>
                <a:spcPts val="425"/>
              </a:spcBef>
            </a:pPr>
            <a:r>
              <a:rPr lang="en-US" altLang="en-US" b="1" dirty="0" err="1" smtClean="0">
                <a:solidFill>
                  <a:srgbClr val="000000"/>
                </a:solidFill>
              </a:rPr>
              <a:t>Perguntas</a:t>
            </a:r>
            <a:r>
              <a:rPr lang="en-US" altLang="en-US" b="1" dirty="0" smtClean="0">
                <a:solidFill>
                  <a:srgbClr val="000000"/>
                </a:solidFill>
              </a:rPr>
              <a:t> e </a:t>
            </a:r>
            <a:r>
              <a:rPr lang="en-US" altLang="en-US" b="1" dirty="0" err="1" smtClean="0">
                <a:solidFill>
                  <a:srgbClr val="000000"/>
                </a:solidFill>
              </a:rPr>
              <a:t>respostas</a:t>
            </a:r>
            <a:endParaRPr lang="en-US" altLang="en-US" b="1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573" y="4862140"/>
            <a:ext cx="5678154" cy="294315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459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</a:rPr>
              <a:t>O </a:t>
            </a:r>
            <a:r>
              <a:rPr lang="en-US" b="1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> é um </a:t>
            </a:r>
            <a:r>
              <a:rPr lang="en-US" b="1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>?</a:t>
            </a:r>
          </a:p>
          <a:p>
            <a:pPr>
              <a:spcBef>
                <a:spcPts val="459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é um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instrumento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eletrônico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converte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sinais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elétricos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principalmente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tensão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um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traço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visível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tela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/visor.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outras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palavras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converte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eletricidade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luz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>
              <a:spcBef>
                <a:spcPts val="459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000000"/>
                </a:solidFill>
                <a:latin typeface="Arial"/>
              </a:rPr>
              <a:t>Esse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instrumento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representa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forma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dinâmica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sinais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elétricos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com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variação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no tempo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duas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dimensões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tensão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é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representada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no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eixo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"Y" (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ou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vertical) do visor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enquanto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 tempo é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representado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no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eixo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"X" (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ou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horizontal). 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tensão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resultante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versus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diagrama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do tempo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mostra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uma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"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imagem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"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sinal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entrada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costuma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ser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referida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como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"forma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onda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".  Como as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características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sinal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entrada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mudam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é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possível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ver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atualizações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contínuas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dinâmicas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gráfico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forma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onda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no visor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>
              <a:spcBef>
                <a:spcPts val="459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é o principal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instrumento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engenheiros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elétricos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usam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testar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verificar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seus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projetos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eletrônicos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Esse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instrumento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também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será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 principal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instrumento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você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utilizará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laboratórios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EE/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Física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testar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experimentos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designados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6B51C-B7E4-4601-AE6B-64DBB3B84328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 b="1" dirty="0" err="1" smtClean="0">
                <a:solidFill>
                  <a:srgbClr val="000000"/>
                </a:solidFill>
              </a:rPr>
              <a:t>Apelidos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carinhosos</a:t>
            </a:r>
            <a:r>
              <a:rPr lang="en-US" b="1" dirty="0" smtClean="0">
                <a:solidFill>
                  <a:srgbClr val="000000"/>
                </a:solidFill>
              </a:rPr>
              <a:t> (</a:t>
            </a:r>
            <a:r>
              <a:rPr lang="en-US" b="1" dirty="0" err="1" smtClean="0">
                <a:solidFill>
                  <a:srgbClr val="000000"/>
                </a:solidFill>
              </a:rPr>
              <a:t>como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são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chamados</a:t>
            </a:r>
            <a:r>
              <a:rPr lang="en-US" b="1" dirty="0" smtClean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ts val="425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Existe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variedade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nomes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diferentes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osciloscópios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porém</a:t>
            </a:r>
            <a:r>
              <a:rPr lang="en-US" dirty="0" smtClean="0">
                <a:solidFill>
                  <a:srgbClr val="000000"/>
                </a:solidFill>
              </a:rPr>
              <a:t> o </a:t>
            </a:r>
            <a:r>
              <a:rPr lang="en-US" dirty="0" err="1" smtClean="0">
                <a:solidFill>
                  <a:srgbClr val="000000"/>
                </a:solidFill>
              </a:rPr>
              <a:t>termo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comum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usado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hoje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dia</a:t>
            </a:r>
            <a:r>
              <a:rPr lang="en-US" dirty="0" smtClean="0">
                <a:solidFill>
                  <a:srgbClr val="000000"/>
                </a:solidFill>
              </a:rPr>
              <a:t> é </a:t>
            </a:r>
            <a:r>
              <a:rPr lang="en-US" dirty="0" err="1" smtClean="0">
                <a:solidFill>
                  <a:srgbClr val="000000"/>
                </a:solidFill>
              </a:rPr>
              <a:t>simplesmente</a:t>
            </a:r>
            <a:r>
              <a:rPr lang="en-US" dirty="0" smtClean="0">
                <a:solidFill>
                  <a:srgbClr val="000000"/>
                </a:solidFill>
              </a:rPr>
              <a:t> "scope". </a:t>
            </a:r>
            <a:r>
              <a:rPr lang="en-US" dirty="0" err="1" smtClean="0">
                <a:solidFill>
                  <a:srgbClr val="000000"/>
                </a:solidFill>
              </a:rPr>
              <a:t>Você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também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ouvirá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pessoas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chamando</a:t>
            </a:r>
            <a:r>
              <a:rPr lang="en-US" dirty="0" smtClean="0">
                <a:solidFill>
                  <a:srgbClr val="000000"/>
                </a:solidFill>
              </a:rPr>
              <a:t>-o de "DSO",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significa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u="sng" dirty="0" smtClean="0">
                <a:solidFill>
                  <a:srgbClr val="000000"/>
                </a:solidFill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igital </a:t>
            </a:r>
            <a:r>
              <a:rPr lang="en-US" u="sng" dirty="0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torage </a:t>
            </a:r>
            <a:r>
              <a:rPr lang="en-US" u="sng" dirty="0" smtClean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scilloscope (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armazenamento</a:t>
            </a:r>
            <a:r>
              <a:rPr lang="en-US" dirty="0" smtClean="0">
                <a:solidFill>
                  <a:srgbClr val="000000"/>
                </a:solidFill>
              </a:rPr>
              <a:t> digital), "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digital" e "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digitalizador</a:t>
            </a:r>
            <a:r>
              <a:rPr lang="en-US" dirty="0" smtClean="0">
                <a:solidFill>
                  <a:srgbClr val="000000"/>
                </a:solidFill>
              </a:rPr>
              <a:t>". </a:t>
            </a:r>
            <a:r>
              <a:rPr lang="en-US" dirty="0" err="1" smtClean="0">
                <a:solidFill>
                  <a:srgbClr val="000000"/>
                </a:solidFill>
              </a:rPr>
              <a:t>Esses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três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últimos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termos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referem</a:t>
            </a:r>
            <a:r>
              <a:rPr lang="en-US" dirty="0" smtClean="0">
                <a:solidFill>
                  <a:srgbClr val="000000"/>
                </a:solidFill>
              </a:rPr>
              <a:t>-se à </a:t>
            </a:r>
            <a:r>
              <a:rPr lang="en-US" dirty="0" err="1" smtClean="0">
                <a:solidFill>
                  <a:srgbClr val="000000"/>
                </a:solidFill>
              </a:rPr>
              <a:t>mais</a:t>
            </a:r>
            <a:r>
              <a:rPr lang="en-US" dirty="0" smtClean="0">
                <a:solidFill>
                  <a:srgbClr val="000000"/>
                </a:solidFill>
              </a:rPr>
              <a:t> nova </a:t>
            </a:r>
            <a:r>
              <a:rPr lang="en-US" dirty="0" err="1" smtClean="0">
                <a:solidFill>
                  <a:srgbClr val="000000"/>
                </a:solidFill>
              </a:rPr>
              <a:t>tecnologia</a:t>
            </a:r>
            <a:r>
              <a:rPr lang="en-US" dirty="0" smtClean="0">
                <a:solidFill>
                  <a:srgbClr val="000000"/>
                </a:solidFill>
              </a:rPr>
              <a:t> digital </a:t>
            </a:r>
            <a:r>
              <a:rPr lang="en-US" dirty="0" err="1" smtClean="0">
                <a:solidFill>
                  <a:srgbClr val="000000"/>
                </a:solidFill>
              </a:rPr>
              <a:t>usada</a:t>
            </a:r>
            <a:r>
              <a:rPr lang="en-US" dirty="0" smtClean="0">
                <a:solidFill>
                  <a:srgbClr val="000000"/>
                </a:solidFill>
              </a:rPr>
              <a:t> nesses </a:t>
            </a:r>
            <a:r>
              <a:rPr lang="en-US" dirty="0" err="1" smtClean="0">
                <a:solidFill>
                  <a:srgbClr val="000000"/>
                </a:solidFill>
              </a:rPr>
              <a:t>instrumentos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captar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armazenar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formas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onda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digitalmente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</a:rPr>
              <a:t>Os </a:t>
            </a:r>
            <a:r>
              <a:rPr lang="en-US" dirty="0" err="1" smtClean="0">
                <a:solidFill>
                  <a:srgbClr val="000000"/>
                </a:solidFill>
              </a:rPr>
              <a:t>osciloscópios</a:t>
            </a:r>
            <a:r>
              <a:rPr lang="en-US" dirty="0" smtClean="0">
                <a:solidFill>
                  <a:srgbClr val="000000"/>
                </a:solidFill>
              </a:rPr>
              <a:t> com </a:t>
            </a:r>
            <a:r>
              <a:rPr lang="en-US" dirty="0" err="1" smtClean="0">
                <a:solidFill>
                  <a:srgbClr val="000000"/>
                </a:solidFill>
              </a:rPr>
              <a:t>tecnologia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antiga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costumam</a:t>
            </a:r>
            <a:r>
              <a:rPr lang="en-US" dirty="0" smtClean="0">
                <a:solidFill>
                  <a:srgbClr val="000000"/>
                </a:solidFill>
              </a:rPr>
              <a:t> ser </a:t>
            </a:r>
            <a:r>
              <a:rPr lang="en-US" dirty="0" err="1" smtClean="0">
                <a:solidFill>
                  <a:srgbClr val="000000"/>
                </a:solidFill>
              </a:rPr>
              <a:t>chamados</a:t>
            </a:r>
            <a:r>
              <a:rPr lang="en-US" dirty="0" smtClean="0">
                <a:solidFill>
                  <a:srgbClr val="000000"/>
                </a:solidFill>
              </a:rPr>
              <a:t> de "</a:t>
            </a:r>
            <a:r>
              <a:rPr lang="en-US" dirty="0" err="1" smtClean="0">
                <a:solidFill>
                  <a:srgbClr val="000000"/>
                </a:solidFill>
              </a:rPr>
              <a:t>osciloscópios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analógicos</a:t>
            </a:r>
            <a:r>
              <a:rPr lang="en-US" dirty="0" smtClean="0">
                <a:solidFill>
                  <a:srgbClr val="000000"/>
                </a:solidFill>
              </a:rPr>
              <a:t>". </a:t>
            </a:r>
            <a:r>
              <a:rPr lang="en-US" dirty="0" err="1" smtClean="0">
                <a:solidFill>
                  <a:srgbClr val="000000"/>
                </a:solidFill>
              </a:rPr>
              <a:t>Esse</a:t>
            </a:r>
            <a:r>
              <a:rPr lang="en-US" dirty="0" smtClean="0">
                <a:solidFill>
                  <a:srgbClr val="000000"/>
                </a:solidFill>
              </a:rPr>
              <a:t> é o </a:t>
            </a:r>
            <a:r>
              <a:rPr lang="en-US" dirty="0" err="1" smtClean="0">
                <a:solidFill>
                  <a:srgbClr val="000000"/>
                </a:solidFill>
              </a:rPr>
              <a:t>tipo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seu</a:t>
            </a:r>
            <a:r>
              <a:rPr lang="en-US" dirty="0" smtClean="0">
                <a:solidFill>
                  <a:srgbClr val="000000"/>
                </a:solidFill>
              </a:rPr>
              <a:t> professor </a:t>
            </a:r>
            <a:r>
              <a:rPr lang="en-US" dirty="0" err="1" smtClean="0">
                <a:solidFill>
                  <a:srgbClr val="000000"/>
                </a:solidFill>
              </a:rPr>
              <a:t>deve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usado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durante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estudos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universitários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</a:rPr>
              <a:t>Se </a:t>
            </a:r>
            <a:r>
              <a:rPr lang="en-US" dirty="0" err="1" smtClean="0">
                <a:solidFill>
                  <a:srgbClr val="000000"/>
                </a:solidFill>
              </a:rPr>
              <a:t>por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acaso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você</a:t>
            </a:r>
            <a:r>
              <a:rPr lang="en-US" dirty="0" smtClean="0">
                <a:solidFill>
                  <a:srgbClr val="000000"/>
                </a:solidFill>
              </a:rPr>
              <a:t> for </a:t>
            </a:r>
            <a:r>
              <a:rPr lang="en-US" dirty="0" err="1" smtClean="0">
                <a:solidFill>
                  <a:srgbClr val="000000"/>
                </a:solidFill>
              </a:rPr>
              <a:t>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Austrália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ou</a:t>
            </a:r>
            <a:r>
              <a:rPr lang="en-US" dirty="0" smtClean="0">
                <a:solidFill>
                  <a:srgbClr val="000000"/>
                </a:solidFill>
              </a:rPr>
              <a:t> Nova </a:t>
            </a:r>
            <a:r>
              <a:rPr lang="en-US" dirty="0" err="1" smtClean="0">
                <a:solidFill>
                  <a:srgbClr val="000000"/>
                </a:solidFill>
              </a:rPr>
              <a:t>Zelândia</a:t>
            </a:r>
            <a:r>
              <a:rPr lang="en-US" dirty="0" smtClean="0">
                <a:solidFill>
                  <a:srgbClr val="000000"/>
                </a:solidFill>
              </a:rPr>
              <a:t>, 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costuma</a:t>
            </a:r>
            <a:r>
              <a:rPr lang="en-US" dirty="0" smtClean="0">
                <a:solidFill>
                  <a:srgbClr val="000000"/>
                </a:solidFill>
              </a:rPr>
              <a:t> ser </a:t>
            </a:r>
            <a:r>
              <a:rPr lang="en-US" dirty="0" err="1" smtClean="0">
                <a:solidFill>
                  <a:srgbClr val="000000"/>
                </a:solidFill>
              </a:rPr>
              <a:t>chamado</a:t>
            </a:r>
            <a:r>
              <a:rPr lang="en-US" dirty="0" smtClean="0">
                <a:solidFill>
                  <a:srgbClr val="000000"/>
                </a:solidFill>
              </a:rPr>
              <a:t> de “CRO” - </a:t>
            </a:r>
            <a:r>
              <a:rPr lang="en-US" dirty="0" err="1" smtClean="0">
                <a:solidFill>
                  <a:srgbClr val="000000"/>
                </a:solidFill>
              </a:rPr>
              <a:t>pronuncia</a:t>
            </a:r>
            <a:r>
              <a:rPr lang="en-US" dirty="0" smtClean="0">
                <a:solidFill>
                  <a:srgbClr val="000000"/>
                </a:solidFill>
              </a:rPr>
              <a:t>-se “crow” - </a:t>
            </a:r>
            <a:r>
              <a:rPr lang="en-US" dirty="0" err="1" smtClean="0">
                <a:solidFill>
                  <a:srgbClr val="000000"/>
                </a:solidFill>
              </a:rPr>
              <a:t>uma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abreviatura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u="sng" dirty="0" smtClean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athode </a:t>
            </a:r>
            <a:r>
              <a:rPr lang="en-US" u="sng" dirty="0" smtClean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ay </a:t>
            </a:r>
            <a:r>
              <a:rPr lang="en-US" u="sng" dirty="0" smtClean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scilloscope (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raios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cátodos</a:t>
            </a:r>
            <a:r>
              <a:rPr lang="en-US" dirty="0" smtClean="0">
                <a:solidFill>
                  <a:srgbClr val="000000"/>
                </a:solidFill>
              </a:rPr>
              <a:t>). </a:t>
            </a:r>
            <a:r>
              <a:rPr lang="en-US" dirty="0" err="1" smtClean="0">
                <a:solidFill>
                  <a:srgbClr val="000000"/>
                </a:solidFill>
              </a:rPr>
              <a:t>Embora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maioria</a:t>
            </a:r>
            <a:r>
              <a:rPr lang="en-US" dirty="0" smtClean="0">
                <a:solidFill>
                  <a:srgbClr val="000000"/>
                </a:solidFill>
              </a:rPr>
              <a:t> dos </a:t>
            </a:r>
            <a:r>
              <a:rPr lang="en-US" dirty="0" err="1" smtClean="0">
                <a:solidFill>
                  <a:srgbClr val="000000"/>
                </a:solidFill>
              </a:rPr>
              <a:t>mais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recentes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osciloscópios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digitais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atualidade</a:t>
            </a:r>
            <a:r>
              <a:rPr lang="en-US" dirty="0" smtClean="0">
                <a:solidFill>
                  <a:srgbClr val="000000"/>
                </a:solidFill>
              </a:rPr>
              <a:t> utilize </a:t>
            </a:r>
            <a:r>
              <a:rPr lang="en-US" dirty="0" err="1" smtClean="0">
                <a:solidFill>
                  <a:srgbClr val="000000"/>
                </a:solidFill>
              </a:rPr>
              <a:t>principalmente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tecnologias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exibição</a:t>
            </a:r>
            <a:r>
              <a:rPr lang="en-US" dirty="0" smtClean="0">
                <a:solidFill>
                  <a:srgbClr val="000000"/>
                </a:solidFill>
              </a:rPr>
              <a:t> digital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tela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plana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exibir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formas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onda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vez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tecnologia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tubos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raios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cátodos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australianos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neozelandeses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chamam-nos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carinhosamente</a:t>
            </a:r>
            <a:r>
              <a:rPr lang="en-US" dirty="0" smtClean="0">
                <a:solidFill>
                  <a:srgbClr val="000000"/>
                </a:solidFill>
              </a:rPr>
              <a:t> de "CROs". </a:t>
            </a:r>
          </a:p>
          <a:p>
            <a:pPr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</a:rPr>
              <a:t>“O-Scope” é um </a:t>
            </a:r>
            <a:r>
              <a:rPr lang="en-US" dirty="0" err="1" smtClean="0">
                <a:solidFill>
                  <a:srgbClr val="000000"/>
                </a:solidFill>
              </a:rPr>
              <a:t>outro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termo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comum</a:t>
            </a:r>
            <a:r>
              <a:rPr lang="en-US" dirty="0" smtClean="0">
                <a:solidFill>
                  <a:srgbClr val="000000"/>
                </a:solidFill>
              </a:rPr>
              <a:t>. E </a:t>
            </a:r>
            <a:r>
              <a:rPr lang="en-US" dirty="0" err="1" smtClean="0">
                <a:solidFill>
                  <a:srgbClr val="000000"/>
                </a:solidFill>
              </a:rPr>
              <a:t>por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último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você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algumas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vezes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ouvirá</a:t>
            </a:r>
            <a:r>
              <a:rPr lang="en-US" dirty="0" smtClean="0">
                <a:solidFill>
                  <a:srgbClr val="000000"/>
                </a:solidFill>
              </a:rPr>
              <a:t> o </a:t>
            </a:r>
            <a:r>
              <a:rPr lang="en-US" dirty="0" err="1" smtClean="0">
                <a:solidFill>
                  <a:srgbClr val="000000"/>
                </a:solidFill>
              </a:rPr>
              <a:t>termo</a:t>
            </a:r>
            <a:r>
              <a:rPr lang="en-US" dirty="0" smtClean="0">
                <a:solidFill>
                  <a:srgbClr val="000000"/>
                </a:solidFill>
              </a:rPr>
              <a:t> "MSO",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significa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u="sng" dirty="0" smtClean="0">
                <a:solidFill>
                  <a:srgbClr val="000000"/>
                </a:solidFill>
              </a:rPr>
              <a:t>m</a:t>
            </a:r>
            <a:r>
              <a:rPr lang="en-US" dirty="0" smtClean="0">
                <a:solidFill>
                  <a:srgbClr val="000000"/>
                </a:solidFill>
              </a:rPr>
              <a:t>ixed </a:t>
            </a:r>
            <a:r>
              <a:rPr lang="en-US" u="sng" dirty="0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ignal </a:t>
            </a:r>
            <a:r>
              <a:rPr lang="en-US" u="sng" dirty="0" smtClean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scilloscope (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sinais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mistos</a:t>
            </a:r>
            <a:r>
              <a:rPr lang="en-US" dirty="0" smtClean="0">
                <a:solidFill>
                  <a:srgbClr val="000000"/>
                </a:solidFill>
              </a:rPr>
              <a:t>). Um MSO é </a:t>
            </a:r>
            <a:r>
              <a:rPr lang="en-US" dirty="0" err="1" smtClean="0">
                <a:solidFill>
                  <a:srgbClr val="000000"/>
                </a:solidFill>
              </a:rPr>
              <a:t>basicamente</a:t>
            </a:r>
            <a:r>
              <a:rPr lang="en-US" dirty="0" smtClean="0">
                <a:solidFill>
                  <a:srgbClr val="000000"/>
                </a:solidFill>
              </a:rPr>
              <a:t> um DSO com </a:t>
            </a:r>
            <a:r>
              <a:rPr lang="en-US" dirty="0" err="1" smtClean="0">
                <a:solidFill>
                  <a:srgbClr val="000000"/>
                </a:solidFill>
              </a:rPr>
              <a:t>canais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analisadores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lógicos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aquisição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adicionais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DBAD77-1C63-4F4F-AE96-B2C73F7A3223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 b="1" dirty="0" err="1" smtClean="0">
                <a:solidFill>
                  <a:srgbClr val="000000"/>
                </a:solidFill>
              </a:rPr>
              <a:t>Noções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básicas</a:t>
            </a:r>
            <a:r>
              <a:rPr lang="en-US" b="1" dirty="0" smtClean="0">
                <a:solidFill>
                  <a:srgbClr val="000000"/>
                </a:solidFill>
              </a:rPr>
              <a:t> de </a:t>
            </a:r>
            <a:r>
              <a:rPr lang="en-US" b="1" dirty="0" err="1" smtClean="0">
                <a:solidFill>
                  <a:srgbClr val="000000"/>
                </a:solidFill>
              </a:rPr>
              <a:t>teste</a:t>
            </a:r>
            <a:endParaRPr lang="en-US" b="1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</a:rPr>
              <a:t>Para </a:t>
            </a:r>
            <a:r>
              <a:rPr lang="en-US" dirty="0" err="1" smtClean="0">
                <a:solidFill>
                  <a:srgbClr val="000000"/>
                </a:solidFill>
              </a:rPr>
              <a:t>medir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sinais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elétricos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um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é </a:t>
            </a:r>
            <a:r>
              <a:rPr lang="en-US" dirty="0" err="1" smtClean="0">
                <a:solidFill>
                  <a:srgbClr val="000000"/>
                </a:solidFill>
              </a:rPr>
              <a:t>preciso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testar</a:t>
            </a:r>
            <a:r>
              <a:rPr lang="en-US" dirty="0" smtClean="0">
                <a:solidFill>
                  <a:srgbClr val="000000"/>
                </a:solidFill>
              </a:rPr>
              <a:t> o </a:t>
            </a:r>
            <a:r>
              <a:rPr lang="en-US" dirty="0" err="1" smtClean="0">
                <a:solidFill>
                  <a:srgbClr val="000000"/>
                </a:solidFill>
              </a:rPr>
              <a:t>sinal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desejado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conectores</a:t>
            </a:r>
            <a:r>
              <a:rPr lang="en-US" dirty="0" smtClean="0">
                <a:solidFill>
                  <a:srgbClr val="000000"/>
                </a:solidFill>
              </a:rPr>
              <a:t> BNC de </a:t>
            </a:r>
            <a:r>
              <a:rPr lang="en-US" dirty="0" err="1" smtClean="0">
                <a:solidFill>
                  <a:srgbClr val="000000"/>
                </a:solidFill>
              </a:rPr>
              <a:t>entrada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. Se </a:t>
            </a:r>
            <a:r>
              <a:rPr lang="en-US" dirty="0" err="1" smtClean="0">
                <a:solidFill>
                  <a:srgbClr val="000000"/>
                </a:solidFill>
              </a:rPr>
              <a:t>você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quiser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medir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saída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gerador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normalmente</a:t>
            </a:r>
            <a:r>
              <a:rPr lang="en-US" dirty="0" smtClean="0">
                <a:solidFill>
                  <a:srgbClr val="000000"/>
                </a:solidFill>
              </a:rPr>
              <a:t> é </a:t>
            </a:r>
            <a:r>
              <a:rPr lang="en-US" dirty="0" err="1" smtClean="0">
                <a:solidFill>
                  <a:srgbClr val="000000"/>
                </a:solidFill>
              </a:rPr>
              <a:t>necessário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conectar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saída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gerador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diretamente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entrada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usando</a:t>
            </a:r>
            <a:r>
              <a:rPr lang="en-US" dirty="0" smtClean="0">
                <a:solidFill>
                  <a:srgbClr val="000000"/>
                </a:solidFill>
              </a:rPr>
              <a:t> um </a:t>
            </a:r>
            <a:r>
              <a:rPr lang="en-US" dirty="0" err="1" smtClean="0">
                <a:solidFill>
                  <a:srgbClr val="000000"/>
                </a:solidFill>
              </a:rPr>
              <a:t>cabo</a:t>
            </a:r>
            <a:r>
              <a:rPr lang="en-US" dirty="0" smtClean="0">
                <a:solidFill>
                  <a:srgbClr val="000000"/>
                </a:solidFill>
              </a:rPr>
              <a:t> SMA </a:t>
            </a:r>
            <a:r>
              <a:rPr lang="en-US" dirty="0" err="1" smtClean="0">
                <a:solidFill>
                  <a:srgbClr val="000000"/>
                </a:solidFill>
              </a:rPr>
              <a:t>ou</a:t>
            </a:r>
            <a:r>
              <a:rPr lang="en-US" dirty="0" smtClean="0">
                <a:solidFill>
                  <a:srgbClr val="000000"/>
                </a:solidFill>
              </a:rPr>
              <a:t> BNC de 50 </a:t>
            </a:r>
            <a:r>
              <a:rPr lang="el-GR" dirty="0" smtClean="0">
                <a:solidFill>
                  <a:srgbClr val="000000"/>
                </a:solidFill>
              </a:rPr>
              <a:t>Ω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Mas</a:t>
            </a:r>
            <a:r>
              <a:rPr lang="en-US" dirty="0" smtClean="0">
                <a:solidFill>
                  <a:srgbClr val="000000"/>
                </a:solidFill>
              </a:rPr>
              <a:t> se </a:t>
            </a:r>
            <a:r>
              <a:rPr lang="en-US" dirty="0" err="1" smtClean="0">
                <a:solidFill>
                  <a:srgbClr val="000000"/>
                </a:solidFill>
              </a:rPr>
              <a:t>você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quiser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medir</a:t>
            </a:r>
            <a:r>
              <a:rPr lang="en-US" dirty="0" smtClean="0">
                <a:solidFill>
                  <a:srgbClr val="000000"/>
                </a:solidFill>
              </a:rPr>
              <a:t> as </a:t>
            </a:r>
            <a:r>
              <a:rPr lang="en-US" dirty="0" err="1" smtClean="0">
                <a:solidFill>
                  <a:srgbClr val="000000"/>
                </a:solidFill>
              </a:rPr>
              <a:t>características</a:t>
            </a:r>
            <a:r>
              <a:rPr lang="en-US" dirty="0" smtClean="0">
                <a:solidFill>
                  <a:srgbClr val="000000"/>
                </a:solidFill>
              </a:rPr>
              <a:t> de um </a:t>
            </a:r>
            <a:r>
              <a:rPr lang="en-US" dirty="0" err="1" smtClean="0">
                <a:solidFill>
                  <a:srgbClr val="000000"/>
                </a:solidFill>
              </a:rPr>
              <a:t>sinal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um </a:t>
            </a:r>
            <a:r>
              <a:rPr lang="en-US" dirty="0" err="1" smtClean="0">
                <a:solidFill>
                  <a:srgbClr val="000000"/>
                </a:solidFill>
              </a:rPr>
              <a:t>determinado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ponto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circuito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r>
              <a:rPr lang="en-US" dirty="0" err="1" smtClean="0">
                <a:solidFill>
                  <a:srgbClr val="000000"/>
                </a:solidFill>
              </a:rPr>
              <a:t>projeto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normalmente</a:t>
            </a:r>
            <a:r>
              <a:rPr lang="en-US" dirty="0" smtClean="0">
                <a:solidFill>
                  <a:srgbClr val="000000"/>
                </a:solidFill>
              </a:rPr>
              <a:t> é </a:t>
            </a:r>
            <a:r>
              <a:rPr lang="en-US" dirty="0" err="1" smtClean="0">
                <a:solidFill>
                  <a:srgbClr val="000000"/>
                </a:solidFill>
              </a:rPr>
              <a:t>necessário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usar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uma</a:t>
            </a:r>
            <a:r>
              <a:rPr lang="en-US" dirty="0" smtClean="0">
                <a:solidFill>
                  <a:srgbClr val="000000"/>
                </a:solidFill>
              </a:rPr>
              <a:t> "</a:t>
            </a:r>
            <a:r>
              <a:rPr lang="en-US" dirty="0" err="1" smtClean="0">
                <a:solidFill>
                  <a:srgbClr val="000000"/>
                </a:solidFill>
              </a:rPr>
              <a:t>ponta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prova</a:t>
            </a:r>
            <a:r>
              <a:rPr lang="en-US" dirty="0" smtClean="0">
                <a:solidFill>
                  <a:srgbClr val="000000"/>
                </a:solidFill>
              </a:rPr>
              <a:t>" com 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para</a:t>
            </a:r>
            <a:r>
              <a:rPr lang="en-US" dirty="0" smtClean="0">
                <a:solidFill>
                  <a:srgbClr val="000000"/>
                </a:solidFill>
              </a:rPr>
              <a:t> se </a:t>
            </a:r>
            <a:r>
              <a:rPr lang="en-US" dirty="0" err="1" smtClean="0">
                <a:solidFill>
                  <a:srgbClr val="000000"/>
                </a:solidFill>
              </a:rPr>
              <a:t>obter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isso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</a:p>
          <a:p>
            <a:pPr>
              <a:spcBef>
                <a:spcPts val="425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Existem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muitos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tipos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diferentes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pontas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prova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utilizados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diversos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especiais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propósitos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como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aplicações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alta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frequência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aplicações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alta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tensão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medições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corrente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Contudo</a:t>
            </a:r>
            <a:r>
              <a:rPr lang="en-US" dirty="0" smtClean="0">
                <a:solidFill>
                  <a:srgbClr val="000000"/>
                </a:solidFill>
              </a:rPr>
              <a:t>, o </a:t>
            </a:r>
            <a:r>
              <a:rPr lang="en-US" dirty="0" err="1" smtClean="0">
                <a:solidFill>
                  <a:srgbClr val="000000"/>
                </a:solidFill>
              </a:rPr>
              <a:t>tipo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comum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ponta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prova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usado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testar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grande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variedade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sinais</a:t>
            </a:r>
            <a:r>
              <a:rPr lang="en-US" dirty="0" smtClean="0">
                <a:solidFill>
                  <a:srgbClr val="000000"/>
                </a:solidFill>
              </a:rPr>
              <a:t> é </a:t>
            </a:r>
            <a:r>
              <a:rPr lang="en-US" dirty="0" err="1" smtClean="0">
                <a:solidFill>
                  <a:srgbClr val="000000"/>
                </a:solidFill>
              </a:rPr>
              <a:t>chamado</a:t>
            </a:r>
            <a:r>
              <a:rPr lang="en-US" dirty="0" smtClean="0">
                <a:solidFill>
                  <a:srgbClr val="000000"/>
                </a:solidFill>
              </a:rPr>
              <a:t> de "</a:t>
            </a:r>
            <a:r>
              <a:rPr lang="en-US" dirty="0" err="1" smtClean="0">
                <a:solidFill>
                  <a:srgbClr val="000000"/>
                </a:solidFill>
              </a:rPr>
              <a:t>ponta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prova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passiva</a:t>
            </a:r>
            <a:r>
              <a:rPr lang="en-US" dirty="0" smtClean="0">
                <a:solidFill>
                  <a:srgbClr val="000000"/>
                </a:solidFill>
              </a:rPr>
              <a:t> 10 </a:t>
            </a:r>
            <a:r>
              <a:rPr lang="en-US" dirty="0" err="1" smtClean="0">
                <a:solidFill>
                  <a:srgbClr val="000000"/>
                </a:solidFill>
              </a:rPr>
              <a:t>para</a:t>
            </a:r>
            <a:r>
              <a:rPr lang="en-US" dirty="0" smtClean="0">
                <a:solidFill>
                  <a:srgbClr val="000000"/>
                </a:solidFill>
              </a:rPr>
              <a:t> 1 </a:t>
            </a:r>
            <a:r>
              <a:rPr lang="en-US" dirty="0" err="1" smtClean="0">
                <a:solidFill>
                  <a:srgbClr val="000000"/>
                </a:solidFill>
              </a:rPr>
              <a:t>divisora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tensão</a:t>
            </a:r>
            <a:r>
              <a:rPr lang="en-US" dirty="0" smtClean="0">
                <a:solidFill>
                  <a:srgbClr val="000000"/>
                </a:solidFill>
              </a:rPr>
              <a:t>". </a:t>
            </a:r>
            <a:r>
              <a:rPr lang="en-US" dirty="0" err="1" smtClean="0">
                <a:solidFill>
                  <a:srgbClr val="000000"/>
                </a:solidFill>
              </a:rPr>
              <a:t>Esse</a:t>
            </a:r>
            <a:r>
              <a:rPr lang="en-US" dirty="0" smtClean="0">
                <a:solidFill>
                  <a:srgbClr val="000000"/>
                </a:solidFill>
              </a:rPr>
              <a:t> é o </a:t>
            </a:r>
            <a:r>
              <a:rPr lang="en-US" dirty="0" err="1" smtClean="0">
                <a:solidFill>
                  <a:srgbClr val="000000"/>
                </a:solidFill>
              </a:rPr>
              <a:t>tipo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ponta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prova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você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utilizará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maioria</a:t>
            </a:r>
            <a:r>
              <a:rPr lang="en-US" dirty="0" smtClean="0">
                <a:solidFill>
                  <a:srgbClr val="000000"/>
                </a:solidFill>
              </a:rPr>
              <a:t> dos </a:t>
            </a:r>
            <a:r>
              <a:rPr lang="en-US" dirty="0" err="1" smtClean="0">
                <a:solidFill>
                  <a:srgbClr val="000000"/>
                </a:solidFill>
              </a:rPr>
              <a:t>experimentos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elétricos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laboratório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atribuídos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você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735B01-5011-44DE-A9CE-F4CB9166693F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Ponta de </a:t>
            </a:r>
            <a:r>
              <a:rPr lang="en-US" b="1" dirty="0" err="1" smtClean="0">
                <a:solidFill>
                  <a:srgbClr val="000000"/>
                </a:solidFill>
              </a:rPr>
              <a:t>prova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passiva</a:t>
            </a:r>
            <a:r>
              <a:rPr lang="en-US" b="1" dirty="0" smtClean="0">
                <a:solidFill>
                  <a:srgbClr val="000000"/>
                </a:solidFill>
              </a:rPr>
              <a:t> 10:1 </a:t>
            </a:r>
            <a:r>
              <a:rPr lang="en-US" b="1" dirty="0" err="1" smtClean="0">
                <a:solidFill>
                  <a:srgbClr val="000000"/>
                </a:solidFill>
              </a:rPr>
              <a:t>divisora</a:t>
            </a:r>
            <a:r>
              <a:rPr lang="en-US" b="1" dirty="0" smtClean="0">
                <a:solidFill>
                  <a:srgbClr val="000000"/>
                </a:solidFill>
              </a:rPr>
              <a:t> de </a:t>
            </a:r>
            <a:r>
              <a:rPr lang="en-US" b="1" dirty="0" err="1" smtClean="0">
                <a:solidFill>
                  <a:srgbClr val="000000"/>
                </a:solidFill>
              </a:rPr>
              <a:t>tensão</a:t>
            </a:r>
            <a:endParaRPr lang="en-US" b="1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Aqui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mostramos</a:t>
            </a:r>
            <a:r>
              <a:rPr lang="en-US" dirty="0" smtClean="0">
                <a:solidFill>
                  <a:srgbClr val="000000"/>
                </a:solidFill>
              </a:rPr>
              <a:t> um </a:t>
            </a:r>
            <a:r>
              <a:rPr lang="en-US" dirty="0" err="1" smtClean="0">
                <a:solidFill>
                  <a:srgbClr val="000000"/>
                </a:solidFill>
              </a:rPr>
              <a:t>modelo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elétrico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ponta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prova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passiva</a:t>
            </a:r>
            <a:r>
              <a:rPr lang="en-US" dirty="0" smtClean="0">
                <a:solidFill>
                  <a:srgbClr val="000000"/>
                </a:solidFill>
              </a:rPr>
              <a:t> 10:1 </a:t>
            </a:r>
            <a:r>
              <a:rPr lang="en-US" dirty="0" err="1" smtClean="0">
                <a:solidFill>
                  <a:srgbClr val="000000"/>
                </a:solidFill>
              </a:rPr>
              <a:t>divisora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tensão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conectada</a:t>
            </a:r>
            <a:r>
              <a:rPr lang="en-US" dirty="0" smtClean="0">
                <a:solidFill>
                  <a:srgbClr val="000000"/>
                </a:solidFill>
              </a:rPr>
              <a:t> à </a:t>
            </a:r>
            <a:r>
              <a:rPr lang="en-US" dirty="0" err="1" smtClean="0">
                <a:solidFill>
                  <a:srgbClr val="000000"/>
                </a:solidFill>
              </a:rPr>
              <a:t>entrada</a:t>
            </a:r>
            <a:r>
              <a:rPr lang="en-US" dirty="0" smtClean="0">
                <a:solidFill>
                  <a:srgbClr val="000000"/>
                </a:solidFill>
              </a:rPr>
              <a:t> de um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. O </a:t>
            </a:r>
            <a:r>
              <a:rPr lang="en-US" dirty="0" err="1" smtClean="0">
                <a:solidFill>
                  <a:srgbClr val="000000"/>
                </a:solidFill>
              </a:rPr>
              <a:t>termo</a:t>
            </a:r>
            <a:r>
              <a:rPr lang="en-US" dirty="0" smtClean="0">
                <a:solidFill>
                  <a:srgbClr val="000000"/>
                </a:solidFill>
              </a:rPr>
              <a:t> "</a:t>
            </a:r>
            <a:r>
              <a:rPr lang="en-US" dirty="0" err="1" smtClean="0">
                <a:solidFill>
                  <a:srgbClr val="000000"/>
                </a:solidFill>
              </a:rPr>
              <a:t>passiva</a:t>
            </a:r>
            <a:r>
              <a:rPr lang="en-US" dirty="0" smtClean="0">
                <a:solidFill>
                  <a:srgbClr val="000000"/>
                </a:solidFill>
              </a:rPr>
              <a:t>" </a:t>
            </a:r>
            <a:r>
              <a:rPr lang="en-US" dirty="0" err="1" smtClean="0">
                <a:solidFill>
                  <a:srgbClr val="000000"/>
                </a:solidFill>
              </a:rPr>
              <a:t>significa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ponta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prova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inclui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circuitos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ativos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como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transistores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amplificadores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outras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palavras</a:t>
            </a:r>
            <a:r>
              <a:rPr lang="en-US" dirty="0" smtClean="0">
                <a:solidFill>
                  <a:srgbClr val="000000"/>
                </a:solidFill>
              </a:rPr>
              <a:t>, a </a:t>
            </a:r>
            <a:r>
              <a:rPr lang="en-US" dirty="0" err="1" smtClean="0">
                <a:solidFill>
                  <a:srgbClr val="000000"/>
                </a:solidFill>
              </a:rPr>
              <a:t>ponta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prova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consiste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totalmente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componentes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r>
              <a:rPr lang="en-US" dirty="0" err="1" smtClean="0">
                <a:solidFill>
                  <a:srgbClr val="000000"/>
                </a:solidFill>
              </a:rPr>
              <a:t>elementos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passivos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incluem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resistência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capacitância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indutância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</a:rPr>
              <a:t>“10:1”, </a:t>
            </a:r>
            <a:r>
              <a:rPr lang="en-US" dirty="0" err="1" smtClean="0">
                <a:solidFill>
                  <a:srgbClr val="000000"/>
                </a:solidFill>
              </a:rPr>
              <a:t>pronunciado</a:t>
            </a:r>
            <a:r>
              <a:rPr lang="en-US" dirty="0" smtClean="0">
                <a:solidFill>
                  <a:srgbClr val="000000"/>
                </a:solidFill>
              </a:rPr>
              <a:t> 10 </a:t>
            </a:r>
            <a:r>
              <a:rPr lang="en-US" dirty="0" err="1" smtClean="0">
                <a:solidFill>
                  <a:srgbClr val="000000"/>
                </a:solidFill>
              </a:rPr>
              <a:t>para</a:t>
            </a:r>
            <a:r>
              <a:rPr lang="en-US" dirty="0" smtClean="0">
                <a:solidFill>
                  <a:srgbClr val="000000"/>
                </a:solidFill>
              </a:rPr>
              <a:t> 1, </a:t>
            </a:r>
            <a:r>
              <a:rPr lang="en-US" dirty="0" err="1" smtClean="0">
                <a:solidFill>
                  <a:srgbClr val="000000"/>
                </a:solidFill>
              </a:rPr>
              <a:t>significa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ponta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prova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reduz</a:t>
            </a:r>
            <a:r>
              <a:rPr lang="en-US" dirty="0" smtClean="0">
                <a:solidFill>
                  <a:srgbClr val="000000"/>
                </a:solidFill>
              </a:rPr>
              <a:t> a amplitude do </a:t>
            </a:r>
            <a:r>
              <a:rPr lang="en-US" dirty="0" err="1" smtClean="0">
                <a:solidFill>
                  <a:srgbClr val="000000"/>
                </a:solidFill>
              </a:rPr>
              <a:t>sinal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entrada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por</a:t>
            </a:r>
            <a:r>
              <a:rPr lang="en-US" dirty="0" smtClean="0">
                <a:solidFill>
                  <a:srgbClr val="000000"/>
                </a:solidFill>
              </a:rPr>
              <a:t> um </a:t>
            </a:r>
            <a:r>
              <a:rPr lang="en-US" dirty="0" err="1" smtClean="0">
                <a:solidFill>
                  <a:srgbClr val="000000"/>
                </a:solidFill>
              </a:rPr>
              <a:t>fator</a:t>
            </a:r>
            <a:r>
              <a:rPr lang="en-US" dirty="0" smtClean="0">
                <a:solidFill>
                  <a:srgbClr val="000000"/>
                </a:solidFill>
              </a:rPr>
              <a:t> de 10 </a:t>
            </a:r>
            <a:r>
              <a:rPr lang="en-US" dirty="0" err="1" smtClean="0">
                <a:solidFill>
                  <a:srgbClr val="000000"/>
                </a:solidFill>
              </a:rPr>
              <a:t>por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meio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uma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rede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divisora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tensão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resistiva</a:t>
            </a:r>
            <a:r>
              <a:rPr lang="en-US" dirty="0" smtClean="0">
                <a:solidFill>
                  <a:srgbClr val="000000"/>
                </a:solidFill>
              </a:rPr>
              <a:t>. A </a:t>
            </a:r>
            <a:r>
              <a:rPr lang="en-US" dirty="0" err="1" smtClean="0">
                <a:solidFill>
                  <a:srgbClr val="000000"/>
                </a:solidFill>
              </a:rPr>
              <a:t>impedância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entrada</a:t>
            </a:r>
            <a:r>
              <a:rPr lang="en-US" dirty="0" smtClean="0">
                <a:solidFill>
                  <a:srgbClr val="000000"/>
                </a:solidFill>
              </a:rPr>
              <a:t> (Z de </a:t>
            </a:r>
            <a:r>
              <a:rPr lang="en-US" dirty="0" err="1" smtClean="0">
                <a:solidFill>
                  <a:srgbClr val="000000"/>
                </a:solidFill>
              </a:rPr>
              <a:t>ponta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prova</a:t>
            </a:r>
            <a:r>
              <a:rPr lang="en-US" dirty="0" smtClean="0">
                <a:solidFill>
                  <a:srgbClr val="000000"/>
                </a:solidFill>
              </a:rPr>
              <a:t> +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) do </a:t>
            </a:r>
            <a:r>
              <a:rPr lang="en-US" dirty="0" err="1" smtClean="0">
                <a:solidFill>
                  <a:srgbClr val="000000"/>
                </a:solidFill>
              </a:rPr>
              <a:t>sistema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medição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também</a:t>
            </a:r>
            <a:r>
              <a:rPr lang="en-US" dirty="0" smtClean="0">
                <a:solidFill>
                  <a:srgbClr val="000000"/>
                </a:solidFill>
              </a:rPr>
              <a:t> é </a:t>
            </a:r>
            <a:r>
              <a:rPr lang="en-US" dirty="0" err="1" smtClean="0">
                <a:solidFill>
                  <a:srgbClr val="000000"/>
                </a:solidFill>
              </a:rPr>
              <a:t>aumentada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por</a:t>
            </a:r>
            <a:r>
              <a:rPr lang="en-US" dirty="0" smtClean="0">
                <a:solidFill>
                  <a:srgbClr val="000000"/>
                </a:solidFill>
              </a:rPr>
              <a:t> um </a:t>
            </a:r>
            <a:r>
              <a:rPr lang="en-US" dirty="0" err="1" smtClean="0">
                <a:solidFill>
                  <a:srgbClr val="000000"/>
                </a:solidFill>
              </a:rPr>
              <a:t>fator</a:t>
            </a:r>
            <a:r>
              <a:rPr lang="en-US" dirty="0" smtClean="0">
                <a:solidFill>
                  <a:srgbClr val="000000"/>
                </a:solidFill>
              </a:rPr>
              <a:t> de 10.</a:t>
            </a:r>
          </a:p>
          <a:p>
            <a:pPr>
              <a:spcBef>
                <a:spcPts val="425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Por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fim</a:t>
            </a:r>
            <a:r>
              <a:rPr lang="en-US" dirty="0" smtClean="0">
                <a:solidFill>
                  <a:srgbClr val="000000"/>
                </a:solidFill>
              </a:rPr>
              <a:t>, observe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todas</a:t>
            </a:r>
            <a:r>
              <a:rPr lang="en-US" dirty="0" smtClean="0">
                <a:solidFill>
                  <a:srgbClr val="000000"/>
                </a:solidFill>
              </a:rPr>
              <a:t> as </a:t>
            </a:r>
            <a:r>
              <a:rPr lang="en-US" dirty="0" err="1" smtClean="0">
                <a:solidFill>
                  <a:srgbClr val="000000"/>
                </a:solidFill>
              </a:rPr>
              <a:t>medições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usam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tipo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ponta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prova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devem</a:t>
            </a:r>
            <a:r>
              <a:rPr lang="en-US" dirty="0" smtClean="0">
                <a:solidFill>
                  <a:srgbClr val="000000"/>
                </a:solidFill>
              </a:rPr>
              <a:t> ser </a:t>
            </a:r>
            <a:r>
              <a:rPr lang="en-US" dirty="0" err="1" smtClean="0">
                <a:solidFill>
                  <a:srgbClr val="000000"/>
                </a:solidFill>
              </a:rPr>
              <a:t>realizadas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relação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ao</a:t>
            </a:r>
            <a:r>
              <a:rPr lang="en-US" dirty="0" smtClean="0">
                <a:solidFill>
                  <a:srgbClr val="000000"/>
                </a:solidFill>
              </a:rPr>
              <a:t> terra.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outras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palavras</a:t>
            </a:r>
            <a:r>
              <a:rPr lang="en-US" dirty="0" smtClean="0">
                <a:solidFill>
                  <a:srgbClr val="000000"/>
                </a:solidFill>
              </a:rPr>
              <a:t>, é </a:t>
            </a:r>
            <a:r>
              <a:rPr lang="en-US" dirty="0" err="1" smtClean="0">
                <a:solidFill>
                  <a:srgbClr val="000000"/>
                </a:solidFill>
              </a:rPr>
              <a:t>necessário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conectar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ponta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entrada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ponta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prova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ponto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teste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desejado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depois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</a:rPr>
              <a:t>deve</a:t>
            </a:r>
            <a:r>
              <a:rPr lang="en-US" b="1" i="1" dirty="0" smtClean="0">
                <a:solidFill>
                  <a:srgbClr val="000000"/>
                </a:solidFill>
              </a:rPr>
              <a:t>-se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conectar</a:t>
            </a:r>
            <a:r>
              <a:rPr lang="en-US" dirty="0" smtClean="0">
                <a:solidFill>
                  <a:srgbClr val="000000"/>
                </a:solidFill>
              </a:rPr>
              <a:t> o </a:t>
            </a:r>
            <a:r>
              <a:rPr lang="en-US" dirty="0" err="1" smtClean="0">
                <a:solidFill>
                  <a:srgbClr val="000000"/>
                </a:solidFill>
              </a:rPr>
              <a:t>fio</a:t>
            </a:r>
            <a:r>
              <a:rPr lang="en-US" dirty="0" smtClean="0">
                <a:solidFill>
                  <a:srgbClr val="000000"/>
                </a:solidFill>
              </a:rPr>
              <a:t> terra/</a:t>
            </a:r>
            <a:r>
              <a:rPr lang="en-US" dirty="0" err="1" smtClean="0">
                <a:solidFill>
                  <a:srgbClr val="000000"/>
                </a:solidFill>
              </a:rPr>
              <a:t>clipe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aterramento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ponta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prova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ao</a:t>
            </a:r>
            <a:r>
              <a:rPr lang="en-US" dirty="0" smtClean="0">
                <a:solidFill>
                  <a:srgbClr val="000000"/>
                </a:solidFill>
              </a:rPr>
              <a:t> terra do </a:t>
            </a:r>
            <a:r>
              <a:rPr lang="en-US" dirty="0" err="1" smtClean="0">
                <a:solidFill>
                  <a:srgbClr val="000000"/>
                </a:solidFill>
              </a:rPr>
              <a:t>circuito</a:t>
            </a:r>
            <a:r>
              <a:rPr lang="en-US" dirty="0" smtClean="0">
                <a:solidFill>
                  <a:srgbClr val="000000"/>
                </a:solidFill>
              </a:rPr>
              <a:t>. Com </a:t>
            </a:r>
            <a:r>
              <a:rPr lang="en-US" dirty="0" err="1" smtClean="0">
                <a:solidFill>
                  <a:srgbClr val="000000"/>
                </a:solidFill>
              </a:rPr>
              <a:t>esse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tipo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ponta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prova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não</a:t>
            </a:r>
            <a:r>
              <a:rPr lang="en-US" dirty="0" smtClean="0">
                <a:solidFill>
                  <a:srgbClr val="000000"/>
                </a:solidFill>
              </a:rPr>
              <a:t> é </a:t>
            </a:r>
            <a:r>
              <a:rPr lang="en-US" dirty="0" err="1" smtClean="0">
                <a:solidFill>
                  <a:srgbClr val="000000"/>
                </a:solidFill>
              </a:rPr>
              <a:t>possível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medir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tensão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dois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componentes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circuito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médio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Esse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tipo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medição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diferencial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requer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ponta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prova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ativa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diferencial</a:t>
            </a:r>
            <a:r>
              <a:rPr lang="en-US" dirty="0" smtClean="0">
                <a:solidFill>
                  <a:srgbClr val="000000"/>
                </a:solidFill>
              </a:rPr>
              <a:t> e especial. </a:t>
            </a:r>
          </a:p>
          <a:p>
            <a:pPr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</a:rPr>
              <a:t>Observe </a:t>
            </a:r>
            <a:r>
              <a:rPr lang="en-US" dirty="0" err="1" smtClean="0">
                <a:solidFill>
                  <a:srgbClr val="000000"/>
                </a:solidFill>
              </a:rPr>
              <a:t>também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nunca</a:t>
            </a:r>
            <a:r>
              <a:rPr lang="en-US" dirty="0" smtClean="0">
                <a:solidFill>
                  <a:srgbClr val="000000"/>
                </a:solidFill>
              </a:rPr>
              <a:t> se </a:t>
            </a:r>
            <a:r>
              <a:rPr lang="en-US" dirty="0" err="1" smtClean="0">
                <a:solidFill>
                  <a:srgbClr val="000000"/>
                </a:solidFill>
              </a:rPr>
              <a:t>deve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tentar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completar</a:t>
            </a:r>
            <a:r>
              <a:rPr lang="en-US" dirty="0" smtClean="0">
                <a:solidFill>
                  <a:srgbClr val="000000"/>
                </a:solidFill>
              </a:rPr>
              <a:t> um </a:t>
            </a:r>
            <a:r>
              <a:rPr lang="en-US" dirty="0" err="1" smtClean="0">
                <a:solidFill>
                  <a:srgbClr val="000000"/>
                </a:solidFill>
              </a:rPr>
              <a:t>circuito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usando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ponta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prova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D2C51D-7387-4741-A933-5C353BA5C3AF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459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  <a:latin typeface="Arial"/>
              </a:rPr>
              <a:t>Modelo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b="1" dirty="0" err="1">
                <a:solidFill>
                  <a:srgbClr val="000000"/>
                </a:solidFill>
                <a:latin typeface="Arial"/>
              </a:rPr>
              <a:t>baixa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/>
              </a:rPr>
              <a:t>frequência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>/CC</a:t>
            </a:r>
          </a:p>
          <a:p>
            <a:pPr>
              <a:spcBef>
                <a:spcPts val="459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No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caso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aplicações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medições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baixa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frequência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ou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CC,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nosso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modelo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ponta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prova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pode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ser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significativamente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simplificado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meio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remoção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todos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elementos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capacitivos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mostrados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no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modelo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do slide anterior.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sobra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é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somente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um resistor de 9 M</a:t>
            </a:r>
            <a:r>
              <a:rPr lang="el-GR" dirty="0">
                <a:solidFill>
                  <a:srgbClr val="000000"/>
                </a:solidFill>
                <a:latin typeface="Arial"/>
              </a:rPr>
              <a:t>Ω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próximo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à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ponta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prova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série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com o terminal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entrada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padrão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1 M</a:t>
            </a:r>
            <a:r>
              <a:rPr lang="el-GR" dirty="0">
                <a:solidFill>
                  <a:srgbClr val="000000"/>
                </a:solidFill>
                <a:latin typeface="Arial"/>
              </a:rPr>
              <a:t>Ω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Usando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a Lei de Ohm, é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possível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ver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se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nível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tensão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sinal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no BNC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entrada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será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1/10 do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nível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tensão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ponta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prova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>
              <a:spcBef>
                <a:spcPts val="459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</a:t>
            </a:r>
            <a:r>
              <a:rPr lang="en-US" baseline="-25000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baseline="-2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=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</a:t>
            </a:r>
            <a:r>
              <a:rPr lang="en-US" baseline="-25000" dirty="0" err="1">
                <a:solidFill>
                  <a:srgbClr val="000000"/>
                </a:solidFill>
                <a:latin typeface="Arial"/>
              </a:rPr>
              <a:t>ponta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x 1M</a:t>
            </a:r>
            <a:r>
              <a:rPr lang="el-GR" dirty="0">
                <a:solidFill>
                  <a:srgbClr val="000000"/>
                </a:solidFill>
                <a:latin typeface="Arial"/>
              </a:rPr>
              <a:t>Ω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/(1M</a:t>
            </a:r>
            <a:r>
              <a:rPr lang="el-GR" dirty="0">
                <a:solidFill>
                  <a:srgbClr val="000000"/>
                </a:solidFill>
                <a:latin typeface="Arial"/>
              </a:rPr>
              <a:t>Ω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+ 9M</a:t>
            </a:r>
            <a:r>
              <a:rPr lang="el-GR" dirty="0">
                <a:solidFill>
                  <a:srgbClr val="000000"/>
                </a:solidFill>
                <a:latin typeface="Arial"/>
              </a:rPr>
              <a:t>Ω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>
              <a:spcBef>
                <a:spcPts val="459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maior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parte dos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hoje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tem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fatores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atenuação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ponta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prova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compensam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automaticamente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medições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tensão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isso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serão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relatados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relação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à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ponta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prova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Alguns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como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3000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série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X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Agilent,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detectam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automaticamente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uma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ponta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prova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10:1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foi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conectada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alguns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mais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básicos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como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2000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série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X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Agilent,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requerem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usuário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insira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manualmente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fator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atenuação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ponta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prova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Depois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fator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atenuação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ponta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prova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é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detectado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automaticamente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pelo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ou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inserido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manualmente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pelo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usuário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fornece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leituras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compensadas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todas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as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medições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tensão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exemplo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quando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você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conecta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uma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ponta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prova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10:1 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uma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fonte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alimentação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5 V CC,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verdade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"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vê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" um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sinal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0,5 V CC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seu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BNC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entrada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Porém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com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fator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atenuação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ponta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prova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10:1,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mostrará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está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"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vendo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" um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sinal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5 V CC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na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ponta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prova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>
              <a:spcBef>
                <a:spcPts val="459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000000"/>
                </a:solidFill>
                <a:latin typeface="Arial"/>
              </a:rPr>
              <a:t>Nós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vamos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tratar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posteriormente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um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modelo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dinâmico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/CA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mais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preciso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uma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ponta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prova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passiva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10:1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divisora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tensão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Isso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também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será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abordado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com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mais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detalhes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durante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laboratório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Nº5.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219BD5-286F-4AEC-AF1E-03BA0E4D5588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 b="1" dirty="0" err="1" smtClean="0">
                <a:solidFill>
                  <a:srgbClr val="000000"/>
                </a:solidFill>
              </a:rPr>
              <a:t>Compreender</a:t>
            </a:r>
            <a:r>
              <a:rPr lang="en-US" b="1" dirty="0" smtClean="0">
                <a:solidFill>
                  <a:srgbClr val="000000"/>
                </a:solidFill>
              </a:rPr>
              <a:t> o visor do </a:t>
            </a:r>
            <a:r>
              <a:rPr lang="en-US" b="1" dirty="0" err="1" smtClean="0">
                <a:solidFill>
                  <a:srgbClr val="000000"/>
                </a:solidFill>
              </a:rPr>
              <a:t>osciloscópio</a:t>
            </a:r>
            <a:endParaRPr lang="en-US" b="1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Ao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utilizar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ponta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prova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obter</a:t>
            </a:r>
            <a:r>
              <a:rPr lang="en-US" dirty="0" smtClean="0">
                <a:solidFill>
                  <a:srgbClr val="000000"/>
                </a:solidFill>
              </a:rPr>
              <a:t> um </a:t>
            </a:r>
            <a:r>
              <a:rPr lang="en-US" dirty="0" err="1" smtClean="0">
                <a:solidFill>
                  <a:srgbClr val="000000"/>
                </a:solidFill>
              </a:rPr>
              <a:t>sinal</a:t>
            </a:r>
            <a:r>
              <a:rPr lang="en-US" dirty="0" smtClean="0">
                <a:solidFill>
                  <a:srgbClr val="000000"/>
                </a:solidFill>
              </a:rPr>
              <a:t> no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, é </a:t>
            </a:r>
            <a:r>
              <a:rPr lang="en-US" dirty="0" err="1" smtClean="0">
                <a:solidFill>
                  <a:srgbClr val="000000"/>
                </a:solidFill>
              </a:rPr>
              <a:t>possível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configurar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escala</a:t>
            </a:r>
            <a:r>
              <a:rPr lang="en-US" dirty="0" smtClean="0">
                <a:solidFill>
                  <a:srgbClr val="000000"/>
                </a:solidFill>
              </a:rPr>
              <a:t> vertical e horizontal </a:t>
            </a:r>
            <a:r>
              <a:rPr lang="en-US" dirty="0" err="1" smtClean="0">
                <a:solidFill>
                  <a:srgbClr val="000000"/>
                </a:solidFill>
              </a:rPr>
              <a:t>para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iniciar</a:t>
            </a:r>
            <a:r>
              <a:rPr lang="en-US" dirty="0" smtClean="0">
                <a:solidFill>
                  <a:srgbClr val="000000"/>
                </a:solidFill>
              </a:rPr>
              <a:t> as </a:t>
            </a:r>
            <a:r>
              <a:rPr lang="en-US" dirty="0" err="1" smtClean="0">
                <a:solidFill>
                  <a:srgbClr val="000000"/>
                </a:solidFill>
              </a:rPr>
              <a:t>medições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Conforme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mencionado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anteriormente</a:t>
            </a:r>
            <a:r>
              <a:rPr lang="en-US" dirty="0" smtClean="0">
                <a:solidFill>
                  <a:srgbClr val="000000"/>
                </a:solidFill>
              </a:rPr>
              <a:t>, 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exibe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formas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ondas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captadas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um </a:t>
            </a:r>
            <a:r>
              <a:rPr lang="en-US" dirty="0" err="1" smtClean="0">
                <a:solidFill>
                  <a:srgbClr val="000000"/>
                </a:solidFill>
              </a:rPr>
              <a:t>formato</a:t>
            </a:r>
            <a:r>
              <a:rPr lang="en-US" dirty="0" smtClean="0">
                <a:solidFill>
                  <a:srgbClr val="000000"/>
                </a:solidFill>
              </a:rPr>
              <a:t> X versus Y. A </a:t>
            </a:r>
            <a:r>
              <a:rPr lang="en-US" dirty="0" err="1" smtClean="0">
                <a:solidFill>
                  <a:srgbClr val="000000"/>
                </a:solidFill>
              </a:rPr>
              <a:t>tensão</a:t>
            </a:r>
            <a:r>
              <a:rPr lang="en-US" dirty="0" smtClean="0">
                <a:solidFill>
                  <a:srgbClr val="000000"/>
                </a:solidFill>
              </a:rPr>
              <a:t> (amplitude do </a:t>
            </a:r>
            <a:r>
              <a:rPr lang="en-US" dirty="0" err="1" smtClean="0">
                <a:solidFill>
                  <a:srgbClr val="000000"/>
                </a:solidFill>
              </a:rPr>
              <a:t>sinal</a:t>
            </a:r>
            <a:r>
              <a:rPr lang="en-US" dirty="0" smtClean="0">
                <a:solidFill>
                  <a:srgbClr val="000000"/>
                </a:solidFill>
              </a:rPr>
              <a:t>) é </a:t>
            </a:r>
            <a:r>
              <a:rPr lang="en-US" dirty="0" err="1" smtClean="0">
                <a:solidFill>
                  <a:srgbClr val="000000"/>
                </a:solidFill>
              </a:rPr>
              <a:t>mostrada</a:t>
            </a:r>
            <a:r>
              <a:rPr lang="en-US" dirty="0" smtClean="0">
                <a:solidFill>
                  <a:srgbClr val="000000"/>
                </a:solidFill>
              </a:rPr>
              <a:t> no </a:t>
            </a:r>
            <a:r>
              <a:rPr lang="en-US" dirty="0" err="1" smtClean="0">
                <a:solidFill>
                  <a:srgbClr val="000000"/>
                </a:solidFill>
              </a:rPr>
              <a:t>eixo</a:t>
            </a:r>
            <a:r>
              <a:rPr lang="en-US" dirty="0" smtClean="0">
                <a:solidFill>
                  <a:srgbClr val="000000"/>
                </a:solidFill>
              </a:rPr>
              <a:t> Y, e o tempo é </a:t>
            </a:r>
            <a:r>
              <a:rPr lang="en-US" dirty="0" err="1" smtClean="0">
                <a:solidFill>
                  <a:srgbClr val="000000"/>
                </a:solidFill>
              </a:rPr>
              <a:t>mostrado</a:t>
            </a:r>
            <a:r>
              <a:rPr lang="en-US" dirty="0" smtClean="0">
                <a:solidFill>
                  <a:srgbClr val="000000"/>
                </a:solidFill>
              </a:rPr>
              <a:t> no </a:t>
            </a:r>
            <a:r>
              <a:rPr lang="en-US" dirty="0" err="1" smtClean="0">
                <a:solidFill>
                  <a:srgbClr val="000000"/>
                </a:solidFill>
              </a:rPr>
              <a:t>eixo</a:t>
            </a:r>
            <a:r>
              <a:rPr lang="en-US" dirty="0" smtClean="0">
                <a:solidFill>
                  <a:srgbClr val="000000"/>
                </a:solidFill>
              </a:rPr>
              <a:t> X. </a:t>
            </a:r>
          </a:p>
          <a:p>
            <a:pPr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</a:rPr>
              <a:t>A </a:t>
            </a:r>
            <a:r>
              <a:rPr lang="en-US" dirty="0" err="1" smtClean="0">
                <a:solidFill>
                  <a:srgbClr val="000000"/>
                </a:solidFill>
              </a:rPr>
              <a:t>área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exibição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</a:t>
            </a:r>
            <a:r>
              <a:rPr lang="en-US" dirty="0" smtClean="0">
                <a:solidFill>
                  <a:srgbClr val="000000"/>
                </a:solidFill>
              </a:rPr>
              <a:t> forma de </a:t>
            </a:r>
            <a:r>
              <a:rPr lang="en-US" dirty="0" err="1" smtClean="0">
                <a:solidFill>
                  <a:srgbClr val="000000"/>
                </a:solidFill>
              </a:rPr>
              <a:t>onda</a:t>
            </a:r>
            <a:r>
              <a:rPr lang="en-US" dirty="0" smtClean="0">
                <a:solidFill>
                  <a:srgbClr val="000000"/>
                </a:solidFill>
              </a:rPr>
              <a:t> é </a:t>
            </a:r>
            <a:r>
              <a:rPr lang="en-US" dirty="0" err="1" smtClean="0">
                <a:solidFill>
                  <a:srgbClr val="000000"/>
                </a:solidFill>
              </a:rPr>
              <a:t>dividida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linhas</a:t>
            </a:r>
            <a:r>
              <a:rPr lang="en-US" dirty="0" smtClean="0">
                <a:solidFill>
                  <a:srgbClr val="000000"/>
                </a:solidFill>
              </a:rPr>
              <a:t> de grade – </a:t>
            </a:r>
            <a:r>
              <a:rPr lang="en-US" dirty="0" err="1" smtClean="0">
                <a:solidFill>
                  <a:srgbClr val="000000"/>
                </a:solidFill>
              </a:rPr>
              <a:t>alguma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vezes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denominadas</a:t>
            </a:r>
            <a:r>
              <a:rPr lang="en-US" dirty="0" smtClean="0">
                <a:solidFill>
                  <a:srgbClr val="000000"/>
                </a:solidFill>
              </a:rPr>
              <a:t> "</a:t>
            </a:r>
            <a:r>
              <a:rPr lang="en-US" dirty="0" err="1" smtClean="0">
                <a:solidFill>
                  <a:srgbClr val="000000"/>
                </a:solidFill>
              </a:rPr>
              <a:t>divisões</a:t>
            </a:r>
            <a:r>
              <a:rPr lang="en-US" dirty="0" smtClean="0">
                <a:solidFill>
                  <a:srgbClr val="000000"/>
                </a:solidFill>
              </a:rPr>
              <a:t>". No </a:t>
            </a:r>
            <a:r>
              <a:rPr lang="en-US" dirty="0" err="1" smtClean="0">
                <a:solidFill>
                  <a:srgbClr val="000000"/>
                </a:solidFill>
              </a:rPr>
              <a:t>eixo</a:t>
            </a:r>
            <a:r>
              <a:rPr lang="en-US" dirty="0" smtClean="0">
                <a:solidFill>
                  <a:srgbClr val="000000"/>
                </a:solidFill>
              </a:rPr>
              <a:t> vertical, </a:t>
            </a:r>
            <a:r>
              <a:rPr lang="en-US" dirty="0" err="1" smtClean="0">
                <a:solidFill>
                  <a:srgbClr val="000000"/>
                </a:solidFill>
              </a:rPr>
              <a:t>há</a:t>
            </a:r>
            <a:r>
              <a:rPr lang="en-US" dirty="0" smtClean="0">
                <a:solidFill>
                  <a:srgbClr val="000000"/>
                </a:solidFill>
              </a:rPr>
              <a:t> 8 </a:t>
            </a:r>
            <a:r>
              <a:rPr lang="en-US" dirty="0" err="1" smtClean="0">
                <a:solidFill>
                  <a:srgbClr val="000000"/>
                </a:solidFill>
              </a:rPr>
              <a:t>divisões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verticais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Cada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divisão</a:t>
            </a:r>
            <a:r>
              <a:rPr lang="en-US" dirty="0" smtClean="0">
                <a:solidFill>
                  <a:srgbClr val="000000"/>
                </a:solidFill>
              </a:rPr>
              <a:t> vertical, </a:t>
            </a:r>
            <a:r>
              <a:rPr lang="en-US" dirty="0" err="1" smtClean="0">
                <a:solidFill>
                  <a:srgbClr val="000000"/>
                </a:solidFill>
              </a:rPr>
              <a:t>ou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espaçamento</a:t>
            </a:r>
            <a:r>
              <a:rPr lang="en-US" dirty="0" smtClean="0">
                <a:solidFill>
                  <a:srgbClr val="000000"/>
                </a:solidFill>
              </a:rPr>
              <a:t> entre </a:t>
            </a:r>
            <a:r>
              <a:rPr lang="en-US" dirty="0" err="1" smtClean="0">
                <a:solidFill>
                  <a:srgbClr val="000000"/>
                </a:solidFill>
              </a:rPr>
              <a:t>linhas</a:t>
            </a:r>
            <a:r>
              <a:rPr lang="en-US" dirty="0" smtClean="0">
                <a:solidFill>
                  <a:srgbClr val="000000"/>
                </a:solidFill>
              </a:rPr>
              <a:t> de grade </a:t>
            </a:r>
            <a:r>
              <a:rPr lang="en-US" dirty="0" err="1" smtClean="0">
                <a:solidFill>
                  <a:srgbClr val="000000"/>
                </a:solidFill>
              </a:rPr>
              <a:t>horizontais</a:t>
            </a:r>
            <a:r>
              <a:rPr lang="en-US" dirty="0" smtClean="0">
                <a:solidFill>
                  <a:srgbClr val="000000"/>
                </a:solidFill>
              </a:rPr>
              <a:t>, é </a:t>
            </a:r>
            <a:r>
              <a:rPr lang="en-US" dirty="0" err="1" smtClean="0">
                <a:solidFill>
                  <a:srgbClr val="000000"/>
                </a:solidFill>
              </a:rPr>
              <a:t>igual</a:t>
            </a:r>
            <a:r>
              <a:rPr lang="en-US" dirty="0" smtClean="0">
                <a:solidFill>
                  <a:srgbClr val="000000"/>
                </a:solidFill>
              </a:rPr>
              <a:t> à </a:t>
            </a:r>
            <a:r>
              <a:rPr lang="en-US" dirty="0" err="1" smtClean="0">
                <a:solidFill>
                  <a:srgbClr val="000000"/>
                </a:solidFill>
              </a:rPr>
              <a:t>configuração</a:t>
            </a:r>
            <a:r>
              <a:rPr lang="en-US" dirty="0" smtClean="0">
                <a:solidFill>
                  <a:srgbClr val="000000"/>
                </a:solidFill>
              </a:rPr>
              <a:t> de volts/</a:t>
            </a:r>
            <a:r>
              <a:rPr lang="en-US" dirty="0" err="1" smtClean="0">
                <a:solidFill>
                  <a:srgbClr val="000000"/>
                </a:solidFill>
              </a:rPr>
              <a:t>divisão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osciloscópios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é </a:t>
            </a:r>
            <a:r>
              <a:rPr lang="en-US" dirty="0" err="1" smtClean="0">
                <a:solidFill>
                  <a:srgbClr val="000000"/>
                </a:solidFill>
              </a:rPr>
              <a:t>exibida</a:t>
            </a:r>
            <a:r>
              <a:rPr lang="en-US" dirty="0" smtClean="0">
                <a:solidFill>
                  <a:srgbClr val="000000"/>
                </a:solidFill>
              </a:rPr>
              <a:t> no canto superior </a:t>
            </a:r>
            <a:r>
              <a:rPr lang="en-US" dirty="0" err="1" smtClean="0">
                <a:solidFill>
                  <a:srgbClr val="000000"/>
                </a:solidFill>
              </a:rPr>
              <a:t>esquerdo</a:t>
            </a:r>
            <a:r>
              <a:rPr lang="en-US" dirty="0" smtClean="0">
                <a:solidFill>
                  <a:srgbClr val="000000"/>
                </a:solidFill>
              </a:rPr>
              <a:t> do visor. </a:t>
            </a:r>
            <a:r>
              <a:rPr lang="en-US" dirty="0" err="1" smtClean="0">
                <a:solidFill>
                  <a:srgbClr val="000000"/>
                </a:solidFill>
              </a:rPr>
              <a:t>Neste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exemplo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como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escala</a:t>
            </a:r>
            <a:r>
              <a:rPr lang="en-US" dirty="0" smtClean="0">
                <a:solidFill>
                  <a:srgbClr val="000000"/>
                </a:solidFill>
              </a:rPr>
              <a:t> vertical do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está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configurada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como</a:t>
            </a:r>
            <a:r>
              <a:rPr lang="en-US" dirty="0" smtClean="0">
                <a:solidFill>
                  <a:srgbClr val="000000"/>
                </a:solidFill>
              </a:rPr>
              <a:t> 1 V/div, a </a:t>
            </a:r>
            <a:r>
              <a:rPr lang="en-US" dirty="0" err="1" smtClean="0">
                <a:solidFill>
                  <a:srgbClr val="000000"/>
                </a:solidFill>
              </a:rPr>
              <a:t>tensão</a:t>
            </a:r>
            <a:r>
              <a:rPr lang="en-US" dirty="0" smtClean="0">
                <a:solidFill>
                  <a:srgbClr val="000000"/>
                </a:solidFill>
              </a:rPr>
              <a:t> delta entre </a:t>
            </a:r>
            <a:r>
              <a:rPr lang="en-US" dirty="0" err="1" smtClean="0">
                <a:solidFill>
                  <a:srgbClr val="000000"/>
                </a:solidFill>
              </a:rPr>
              <a:t>cada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linha</a:t>
            </a:r>
            <a:r>
              <a:rPr lang="en-US" dirty="0" smtClean="0">
                <a:solidFill>
                  <a:srgbClr val="000000"/>
                </a:solidFill>
              </a:rPr>
              <a:t> de grade horizontal é de 1 volt. E a amplitude </a:t>
            </a:r>
            <a:r>
              <a:rPr lang="en-US" dirty="0" err="1" smtClean="0">
                <a:solidFill>
                  <a:srgbClr val="000000"/>
                </a:solidFill>
              </a:rPr>
              <a:t>máxima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pico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pico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pode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medir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nessa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configuração</a:t>
            </a:r>
            <a:r>
              <a:rPr lang="en-US" dirty="0" smtClean="0">
                <a:solidFill>
                  <a:srgbClr val="000000"/>
                </a:solidFill>
              </a:rPr>
              <a:t> (1 V/div) é 8 </a:t>
            </a:r>
            <a:r>
              <a:rPr lang="en-US" dirty="0" err="1" smtClean="0">
                <a:solidFill>
                  <a:srgbClr val="000000"/>
                </a:solidFill>
              </a:rPr>
              <a:t>Vpp</a:t>
            </a:r>
            <a:r>
              <a:rPr lang="en-US" dirty="0" smtClean="0">
                <a:solidFill>
                  <a:srgbClr val="000000"/>
                </a:solidFill>
              </a:rPr>
              <a:t> (8 </a:t>
            </a:r>
            <a:r>
              <a:rPr lang="en-US" dirty="0" err="1" smtClean="0">
                <a:solidFill>
                  <a:srgbClr val="000000"/>
                </a:solidFill>
              </a:rPr>
              <a:t>divisões</a:t>
            </a:r>
            <a:r>
              <a:rPr lang="en-US" dirty="0" smtClean="0">
                <a:solidFill>
                  <a:srgbClr val="000000"/>
                </a:solidFill>
              </a:rPr>
              <a:t> x 1 V/div).</a:t>
            </a:r>
          </a:p>
          <a:p>
            <a:pPr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</a:rPr>
              <a:t>No </a:t>
            </a:r>
            <a:r>
              <a:rPr lang="en-US" dirty="0" err="1" smtClean="0">
                <a:solidFill>
                  <a:srgbClr val="000000"/>
                </a:solidFill>
              </a:rPr>
              <a:t>eixo</a:t>
            </a:r>
            <a:r>
              <a:rPr lang="en-US" dirty="0" smtClean="0">
                <a:solidFill>
                  <a:srgbClr val="000000"/>
                </a:solidFill>
              </a:rPr>
              <a:t> horizontal, </a:t>
            </a:r>
            <a:r>
              <a:rPr lang="en-US" dirty="0" err="1" smtClean="0">
                <a:solidFill>
                  <a:srgbClr val="000000"/>
                </a:solidFill>
              </a:rPr>
              <a:t>há</a:t>
            </a:r>
            <a:r>
              <a:rPr lang="en-US" dirty="0" smtClean="0">
                <a:solidFill>
                  <a:srgbClr val="000000"/>
                </a:solidFill>
              </a:rPr>
              <a:t> 10 </a:t>
            </a:r>
            <a:r>
              <a:rPr lang="en-US" dirty="0" err="1" smtClean="0">
                <a:solidFill>
                  <a:srgbClr val="000000"/>
                </a:solidFill>
              </a:rPr>
              <a:t>divisões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horizontais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Cada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divisão</a:t>
            </a:r>
            <a:r>
              <a:rPr lang="en-US" dirty="0" smtClean="0">
                <a:solidFill>
                  <a:srgbClr val="000000"/>
                </a:solidFill>
              </a:rPr>
              <a:t> horizontal, </a:t>
            </a:r>
            <a:r>
              <a:rPr lang="en-US" dirty="0" err="1" smtClean="0">
                <a:solidFill>
                  <a:srgbClr val="000000"/>
                </a:solidFill>
              </a:rPr>
              <a:t>ou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espaço</a:t>
            </a:r>
            <a:r>
              <a:rPr lang="en-US" dirty="0" smtClean="0">
                <a:solidFill>
                  <a:srgbClr val="000000"/>
                </a:solidFill>
              </a:rPr>
              <a:t> entre </a:t>
            </a:r>
            <a:r>
              <a:rPr lang="en-US" dirty="0" err="1" smtClean="0">
                <a:solidFill>
                  <a:srgbClr val="000000"/>
                </a:solidFill>
              </a:rPr>
              <a:t>cada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linha</a:t>
            </a:r>
            <a:r>
              <a:rPr lang="en-US" dirty="0" smtClean="0">
                <a:solidFill>
                  <a:srgbClr val="000000"/>
                </a:solidFill>
              </a:rPr>
              <a:t> de grade vertical, é </a:t>
            </a:r>
            <a:r>
              <a:rPr lang="en-US" dirty="0" err="1" smtClean="0">
                <a:solidFill>
                  <a:srgbClr val="000000"/>
                </a:solidFill>
              </a:rPr>
              <a:t>igual</a:t>
            </a:r>
            <a:r>
              <a:rPr lang="en-US" dirty="0" smtClean="0">
                <a:solidFill>
                  <a:srgbClr val="000000"/>
                </a:solidFill>
              </a:rPr>
              <a:t> à </a:t>
            </a:r>
            <a:r>
              <a:rPr lang="en-US" dirty="0" err="1" smtClean="0">
                <a:solidFill>
                  <a:srgbClr val="000000"/>
                </a:solidFill>
              </a:rPr>
              <a:t>configuração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segundos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r>
              <a:rPr lang="en-US" dirty="0" err="1" smtClean="0">
                <a:solidFill>
                  <a:srgbClr val="000000"/>
                </a:solidFill>
              </a:rPr>
              <a:t>divisão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Isso</a:t>
            </a:r>
            <a:r>
              <a:rPr lang="en-US" dirty="0" smtClean="0">
                <a:solidFill>
                  <a:srgbClr val="000000"/>
                </a:solidFill>
              </a:rPr>
              <a:t> é </a:t>
            </a:r>
            <a:r>
              <a:rPr lang="en-US" dirty="0" err="1" smtClean="0">
                <a:solidFill>
                  <a:srgbClr val="000000"/>
                </a:solidFill>
              </a:rPr>
              <a:t>exibido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próximo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ao</a:t>
            </a:r>
            <a:r>
              <a:rPr lang="en-US" dirty="0" smtClean="0">
                <a:solidFill>
                  <a:srgbClr val="000000"/>
                </a:solidFill>
              </a:rPr>
              <a:t> canto superior </a:t>
            </a:r>
            <a:r>
              <a:rPr lang="en-US" dirty="0" err="1" smtClean="0">
                <a:solidFill>
                  <a:srgbClr val="000000"/>
                </a:solidFill>
              </a:rPr>
              <a:t>direito</a:t>
            </a:r>
            <a:r>
              <a:rPr lang="en-US" dirty="0" smtClean="0">
                <a:solidFill>
                  <a:srgbClr val="000000"/>
                </a:solidFill>
              </a:rPr>
              <a:t> do visor do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Neste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exemplo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como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escala</a:t>
            </a:r>
            <a:r>
              <a:rPr lang="en-US" dirty="0" smtClean="0">
                <a:solidFill>
                  <a:srgbClr val="000000"/>
                </a:solidFill>
              </a:rPr>
              <a:t> horizontal do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está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configurada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como</a:t>
            </a:r>
            <a:r>
              <a:rPr lang="en-US" dirty="0" smtClean="0">
                <a:solidFill>
                  <a:srgbClr val="000000"/>
                </a:solidFill>
              </a:rPr>
              <a:t> 1 µs/div, a </a:t>
            </a:r>
            <a:r>
              <a:rPr lang="en-US" dirty="0" err="1" smtClean="0">
                <a:solidFill>
                  <a:srgbClr val="000000"/>
                </a:solidFill>
              </a:rPr>
              <a:t>tensão</a:t>
            </a:r>
            <a:r>
              <a:rPr lang="en-US" dirty="0" smtClean="0">
                <a:solidFill>
                  <a:srgbClr val="000000"/>
                </a:solidFill>
              </a:rPr>
              <a:t> delta entre </a:t>
            </a:r>
            <a:r>
              <a:rPr lang="en-US" dirty="0" err="1" smtClean="0">
                <a:solidFill>
                  <a:srgbClr val="000000"/>
                </a:solidFill>
              </a:rPr>
              <a:t>cada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linha</a:t>
            </a:r>
            <a:r>
              <a:rPr lang="en-US" dirty="0" smtClean="0">
                <a:solidFill>
                  <a:srgbClr val="000000"/>
                </a:solidFill>
              </a:rPr>
              <a:t> de grade vertical é de 1 µs. E o tempo </a:t>
            </a:r>
            <a:r>
              <a:rPr lang="en-US" dirty="0" err="1" smtClean="0">
                <a:solidFill>
                  <a:srgbClr val="000000"/>
                </a:solidFill>
              </a:rPr>
              <a:t>máximo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pode</a:t>
            </a:r>
            <a:r>
              <a:rPr lang="en-US" dirty="0" smtClean="0">
                <a:solidFill>
                  <a:srgbClr val="000000"/>
                </a:solidFill>
              </a:rPr>
              <a:t> ser </a:t>
            </a:r>
            <a:r>
              <a:rPr lang="en-US" dirty="0" err="1" smtClean="0">
                <a:solidFill>
                  <a:srgbClr val="000000"/>
                </a:solidFill>
              </a:rPr>
              <a:t>medido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tela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é 10 µs (10 </a:t>
            </a:r>
            <a:r>
              <a:rPr lang="en-US" dirty="0" err="1" smtClean="0">
                <a:solidFill>
                  <a:srgbClr val="000000"/>
                </a:solidFill>
              </a:rPr>
              <a:t>divisões</a:t>
            </a:r>
            <a:r>
              <a:rPr lang="en-US" dirty="0" smtClean="0">
                <a:solidFill>
                  <a:srgbClr val="000000"/>
                </a:solidFill>
              </a:rPr>
              <a:t> x 1 µs/div).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173A93-11F7-4DF9-99D8-934C9BD4E9EB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 b="1" dirty="0" err="1" smtClean="0">
                <a:solidFill>
                  <a:srgbClr val="000000"/>
                </a:solidFill>
              </a:rPr>
              <a:t>Realizar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medições</a:t>
            </a:r>
            <a:r>
              <a:rPr lang="en-US" b="1" dirty="0" smtClean="0">
                <a:solidFill>
                  <a:srgbClr val="000000"/>
                </a:solidFill>
              </a:rPr>
              <a:t> – </a:t>
            </a:r>
            <a:r>
              <a:rPr lang="en-US" b="1" dirty="0" err="1" smtClean="0">
                <a:solidFill>
                  <a:srgbClr val="000000"/>
                </a:solidFill>
              </a:rPr>
              <a:t>por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estimativa</a:t>
            </a:r>
            <a:r>
              <a:rPr lang="en-US" b="1" dirty="0" smtClean="0">
                <a:solidFill>
                  <a:srgbClr val="000000"/>
                </a:solidFill>
              </a:rPr>
              <a:t> visual</a:t>
            </a:r>
          </a:p>
          <a:p>
            <a:pPr>
              <a:spcBef>
                <a:spcPts val="425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Há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diversas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maneiras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realizar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medições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tensão</a:t>
            </a:r>
            <a:r>
              <a:rPr lang="en-US" dirty="0" smtClean="0">
                <a:solidFill>
                  <a:srgbClr val="000000"/>
                </a:solidFill>
              </a:rPr>
              <a:t> e tempo </a:t>
            </a:r>
            <a:r>
              <a:rPr lang="en-US" dirty="0" err="1" smtClean="0">
                <a:solidFill>
                  <a:srgbClr val="000000"/>
                </a:solidFill>
              </a:rPr>
              <a:t>na</a:t>
            </a:r>
            <a:r>
              <a:rPr lang="en-US" dirty="0" smtClean="0">
                <a:solidFill>
                  <a:srgbClr val="000000"/>
                </a:solidFill>
              </a:rPr>
              <a:t> forma de </a:t>
            </a:r>
            <a:r>
              <a:rPr lang="en-US" dirty="0" err="1" smtClean="0">
                <a:solidFill>
                  <a:srgbClr val="000000"/>
                </a:solidFill>
              </a:rPr>
              <a:t>onda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mostrada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mas</a:t>
            </a:r>
            <a:r>
              <a:rPr lang="en-US" dirty="0" smtClean="0">
                <a:solidFill>
                  <a:srgbClr val="000000"/>
                </a:solidFill>
              </a:rPr>
              <a:t> o </a:t>
            </a:r>
            <a:r>
              <a:rPr lang="en-US" dirty="0" err="1" smtClean="0">
                <a:solidFill>
                  <a:srgbClr val="000000"/>
                </a:solidFill>
              </a:rPr>
              <a:t>método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comum</a:t>
            </a:r>
            <a:r>
              <a:rPr lang="en-US" dirty="0" smtClean="0">
                <a:solidFill>
                  <a:srgbClr val="000000"/>
                </a:solidFill>
              </a:rPr>
              <a:t> é a </a:t>
            </a:r>
            <a:r>
              <a:rPr lang="en-US" dirty="0" err="1" smtClean="0">
                <a:solidFill>
                  <a:srgbClr val="000000"/>
                </a:solidFill>
              </a:rPr>
              <a:t>estimativa</a:t>
            </a:r>
            <a:r>
              <a:rPr lang="en-US" dirty="0" smtClean="0">
                <a:solidFill>
                  <a:srgbClr val="000000"/>
                </a:solidFill>
              </a:rPr>
              <a:t> visual. Os </a:t>
            </a:r>
            <a:r>
              <a:rPr lang="en-US" dirty="0" err="1" smtClean="0">
                <a:solidFill>
                  <a:srgbClr val="000000"/>
                </a:solidFill>
              </a:rPr>
              <a:t>engenheiros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estão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familiarizados</a:t>
            </a:r>
            <a:r>
              <a:rPr lang="en-US" dirty="0" smtClean="0">
                <a:solidFill>
                  <a:srgbClr val="000000"/>
                </a:solidFill>
              </a:rPr>
              <a:t> com </a:t>
            </a:r>
            <a:r>
              <a:rPr lang="en-US" dirty="0" err="1" smtClean="0">
                <a:solidFill>
                  <a:srgbClr val="000000"/>
                </a:solidFill>
              </a:rPr>
              <a:t>seus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osciloscópios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podem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fazer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estimativas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rápidas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determinar</a:t>
            </a:r>
            <a:r>
              <a:rPr lang="en-US" dirty="0" smtClean="0">
                <a:solidFill>
                  <a:srgbClr val="000000"/>
                </a:solidFill>
              </a:rPr>
              <a:t> a amplitude e o tempo dos </a:t>
            </a:r>
            <a:r>
              <a:rPr lang="en-US" dirty="0" err="1" smtClean="0">
                <a:solidFill>
                  <a:srgbClr val="000000"/>
                </a:solidFill>
              </a:rPr>
              <a:t>sinais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Neste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exemplo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como</a:t>
            </a:r>
            <a:r>
              <a:rPr lang="en-US" dirty="0" smtClean="0">
                <a:solidFill>
                  <a:srgbClr val="000000"/>
                </a:solidFill>
              </a:rPr>
              <a:t> o </a:t>
            </a:r>
            <a:r>
              <a:rPr lang="en-US" dirty="0" err="1" smtClean="0">
                <a:solidFill>
                  <a:srgbClr val="000000"/>
                </a:solidFill>
              </a:rPr>
              <a:t>período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sinal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entrada</a:t>
            </a:r>
            <a:r>
              <a:rPr lang="en-US" dirty="0" smtClean="0">
                <a:solidFill>
                  <a:srgbClr val="000000"/>
                </a:solidFill>
              </a:rPr>
              <a:t> se </a:t>
            </a:r>
            <a:r>
              <a:rPr lang="en-US" dirty="0" err="1" smtClean="0">
                <a:solidFill>
                  <a:srgbClr val="000000"/>
                </a:solidFill>
              </a:rPr>
              <a:t>repete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cada</a:t>
            </a:r>
            <a:r>
              <a:rPr lang="en-US" dirty="0" smtClean="0">
                <a:solidFill>
                  <a:srgbClr val="000000"/>
                </a:solidFill>
              </a:rPr>
              <a:t> 4 </a:t>
            </a:r>
            <a:r>
              <a:rPr lang="en-US" dirty="0" err="1" smtClean="0">
                <a:solidFill>
                  <a:srgbClr val="000000"/>
                </a:solidFill>
              </a:rPr>
              <a:t>divisões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como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escala</a:t>
            </a:r>
            <a:r>
              <a:rPr lang="en-US" dirty="0" smtClean="0">
                <a:solidFill>
                  <a:srgbClr val="000000"/>
                </a:solidFill>
              </a:rPr>
              <a:t> horizontal </a:t>
            </a:r>
            <a:r>
              <a:rPr lang="en-US" dirty="0" err="1" smtClean="0">
                <a:solidFill>
                  <a:srgbClr val="000000"/>
                </a:solidFill>
              </a:rPr>
              <a:t>está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definida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como</a:t>
            </a:r>
            <a:r>
              <a:rPr lang="en-US" dirty="0" smtClean="0">
                <a:solidFill>
                  <a:srgbClr val="000000"/>
                </a:solidFill>
              </a:rPr>
              <a:t> 1 µs/div, </a:t>
            </a:r>
            <a:r>
              <a:rPr lang="en-US" dirty="0" err="1" smtClean="0">
                <a:solidFill>
                  <a:srgbClr val="000000"/>
                </a:solidFill>
              </a:rPr>
              <a:t>podemos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determinar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rapidamente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o </a:t>
            </a:r>
            <a:r>
              <a:rPr lang="en-US" dirty="0" err="1" smtClean="0">
                <a:solidFill>
                  <a:srgbClr val="000000"/>
                </a:solidFill>
              </a:rPr>
              <a:t>período</a:t>
            </a:r>
            <a:r>
              <a:rPr lang="en-US" dirty="0" smtClean="0">
                <a:solidFill>
                  <a:srgbClr val="000000"/>
                </a:solidFill>
              </a:rPr>
              <a:t> (T) </a:t>
            </a:r>
            <a:r>
              <a:rPr lang="en-US" dirty="0" err="1" smtClean="0">
                <a:solidFill>
                  <a:srgbClr val="000000"/>
                </a:solidFill>
              </a:rPr>
              <a:t>desse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sinal</a:t>
            </a:r>
            <a:r>
              <a:rPr lang="en-US" dirty="0" smtClean="0">
                <a:solidFill>
                  <a:srgbClr val="000000"/>
                </a:solidFill>
              </a:rPr>
              <a:t> é </a:t>
            </a:r>
            <a:r>
              <a:rPr lang="en-US" dirty="0" err="1" smtClean="0">
                <a:solidFill>
                  <a:srgbClr val="000000"/>
                </a:solidFill>
              </a:rPr>
              <a:t>aproximadamente</a:t>
            </a:r>
            <a:r>
              <a:rPr lang="en-US" dirty="0" smtClean="0">
                <a:solidFill>
                  <a:srgbClr val="000000"/>
                </a:solidFill>
              </a:rPr>
              <a:t> 4 </a:t>
            </a:r>
            <a:r>
              <a:rPr lang="el-GR" dirty="0" smtClean="0">
                <a:solidFill>
                  <a:srgbClr val="000000"/>
                </a:solidFill>
              </a:rPr>
              <a:t>µ</a:t>
            </a:r>
            <a:r>
              <a:rPr lang="en-US" dirty="0" smtClean="0">
                <a:solidFill>
                  <a:srgbClr val="000000"/>
                </a:solidFill>
              </a:rPr>
              <a:t>s (4 </a:t>
            </a:r>
            <a:r>
              <a:rPr lang="en-US" dirty="0" err="1" smtClean="0">
                <a:solidFill>
                  <a:srgbClr val="000000"/>
                </a:solidFill>
              </a:rPr>
              <a:t>divisões</a:t>
            </a:r>
            <a:r>
              <a:rPr lang="en-US" dirty="0" smtClean="0">
                <a:solidFill>
                  <a:srgbClr val="000000"/>
                </a:solidFill>
              </a:rPr>
              <a:t> x 1 µs/div) e </a:t>
            </a:r>
            <a:r>
              <a:rPr lang="en-US" dirty="0" err="1" smtClean="0">
                <a:solidFill>
                  <a:srgbClr val="000000"/>
                </a:solidFill>
              </a:rPr>
              <a:t>portanto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frequência</a:t>
            </a:r>
            <a:r>
              <a:rPr lang="en-US" dirty="0" smtClean="0">
                <a:solidFill>
                  <a:srgbClr val="000000"/>
                </a:solidFill>
              </a:rPr>
              <a:t> é 250 kHz (Freq = 1/T).</a:t>
            </a:r>
          </a:p>
          <a:p>
            <a:pPr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</a:rPr>
              <a:t>Para </a:t>
            </a:r>
            <a:r>
              <a:rPr lang="en-US" dirty="0" err="1" smtClean="0">
                <a:solidFill>
                  <a:srgbClr val="000000"/>
                </a:solidFill>
              </a:rPr>
              <a:t>determinar</a:t>
            </a:r>
            <a:r>
              <a:rPr lang="en-US" dirty="0" smtClean="0">
                <a:solidFill>
                  <a:srgbClr val="000000"/>
                </a:solidFill>
              </a:rPr>
              <a:t> a amplitude </a:t>
            </a:r>
            <a:r>
              <a:rPr lang="en-US" dirty="0" err="1" smtClean="0">
                <a:solidFill>
                  <a:srgbClr val="000000"/>
                </a:solidFill>
              </a:rPr>
              <a:t>pico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pico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desse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sinal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podemos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observar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essa</a:t>
            </a:r>
            <a:r>
              <a:rPr lang="en-US" dirty="0" smtClean="0">
                <a:solidFill>
                  <a:srgbClr val="000000"/>
                </a:solidFill>
              </a:rPr>
              <a:t> forma de </a:t>
            </a:r>
            <a:r>
              <a:rPr lang="en-US" dirty="0" err="1" smtClean="0">
                <a:solidFill>
                  <a:srgbClr val="000000"/>
                </a:solidFill>
              </a:rPr>
              <a:t>onda</a:t>
            </a:r>
            <a:r>
              <a:rPr lang="en-US" dirty="0" smtClean="0">
                <a:solidFill>
                  <a:srgbClr val="000000"/>
                </a:solidFill>
              </a:rPr>
              <a:t> se </a:t>
            </a:r>
            <a:r>
              <a:rPr lang="en-US" dirty="0" err="1" smtClean="0">
                <a:solidFill>
                  <a:srgbClr val="000000"/>
                </a:solidFill>
              </a:rPr>
              <a:t>expande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verticalmente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cerca</a:t>
            </a:r>
            <a:r>
              <a:rPr lang="en-US" dirty="0" smtClean="0">
                <a:solidFill>
                  <a:srgbClr val="000000"/>
                </a:solidFill>
              </a:rPr>
              <a:t> de 6 </a:t>
            </a:r>
            <a:r>
              <a:rPr lang="en-US" dirty="0" err="1" smtClean="0">
                <a:solidFill>
                  <a:srgbClr val="000000"/>
                </a:solidFill>
              </a:rPr>
              <a:t>divisões</a:t>
            </a:r>
            <a:r>
              <a:rPr lang="en-US" dirty="0" smtClean="0">
                <a:solidFill>
                  <a:srgbClr val="000000"/>
                </a:solidFill>
              </a:rPr>
              <a:t> de 1 V/div, </a:t>
            </a:r>
            <a:r>
              <a:rPr lang="en-US" dirty="0" err="1" smtClean="0">
                <a:solidFill>
                  <a:srgbClr val="000000"/>
                </a:solidFill>
              </a:rPr>
              <a:t>portanto</a:t>
            </a:r>
            <a:r>
              <a:rPr lang="en-US" dirty="0" smtClean="0">
                <a:solidFill>
                  <a:srgbClr val="000000"/>
                </a:solidFill>
              </a:rPr>
              <a:t> a amplitude </a:t>
            </a:r>
            <a:r>
              <a:rPr lang="en-US" dirty="0" err="1" smtClean="0">
                <a:solidFill>
                  <a:srgbClr val="000000"/>
                </a:solidFill>
              </a:rPr>
              <a:t>pico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pico</a:t>
            </a:r>
            <a:r>
              <a:rPr lang="en-US" dirty="0" smtClean="0">
                <a:solidFill>
                  <a:srgbClr val="000000"/>
                </a:solidFill>
              </a:rPr>
              <a:t> é de </a:t>
            </a:r>
            <a:r>
              <a:rPr lang="en-US" dirty="0" err="1" smtClean="0">
                <a:solidFill>
                  <a:srgbClr val="000000"/>
                </a:solidFill>
              </a:rPr>
              <a:t>aproximadamente</a:t>
            </a:r>
            <a:r>
              <a:rPr lang="en-US" dirty="0" smtClean="0">
                <a:solidFill>
                  <a:srgbClr val="000000"/>
                </a:solidFill>
              </a:rPr>
              <a:t> 6 </a:t>
            </a:r>
            <a:r>
              <a:rPr lang="en-US" dirty="0" err="1" smtClean="0">
                <a:solidFill>
                  <a:srgbClr val="000000"/>
                </a:solidFill>
              </a:rPr>
              <a:t>Vpp</a:t>
            </a:r>
            <a:r>
              <a:rPr lang="en-US" dirty="0" smtClean="0">
                <a:solidFill>
                  <a:srgbClr val="000000"/>
                </a:solidFill>
              </a:rPr>
              <a:t> (6 </a:t>
            </a:r>
            <a:r>
              <a:rPr lang="en-US" dirty="0" err="1" smtClean="0">
                <a:solidFill>
                  <a:srgbClr val="000000"/>
                </a:solidFill>
              </a:rPr>
              <a:t>divisões</a:t>
            </a:r>
            <a:r>
              <a:rPr lang="en-US" dirty="0" smtClean="0">
                <a:solidFill>
                  <a:srgbClr val="000000"/>
                </a:solidFill>
              </a:rPr>
              <a:t> x 1 V/div). </a:t>
            </a:r>
          </a:p>
          <a:p>
            <a:pPr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</a:rPr>
              <a:t>Para </a:t>
            </a:r>
            <a:r>
              <a:rPr lang="en-US" dirty="0" err="1" smtClean="0">
                <a:solidFill>
                  <a:srgbClr val="000000"/>
                </a:solidFill>
              </a:rPr>
              <a:t>medir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tensão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pico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absoluta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sinal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devemos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primeiro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localizar</a:t>
            </a:r>
            <a:r>
              <a:rPr lang="en-US" dirty="0" smtClean="0">
                <a:solidFill>
                  <a:srgbClr val="000000"/>
                </a:solidFill>
              </a:rPr>
              <a:t> o </a:t>
            </a:r>
            <a:r>
              <a:rPr lang="en-US" dirty="0" err="1" smtClean="0">
                <a:solidFill>
                  <a:srgbClr val="000000"/>
                </a:solidFill>
              </a:rPr>
              <a:t>ícone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r>
              <a:rPr lang="en-US" dirty="0" err="1" smtClean="0">
                <a:solidFill>
                  <a:srgbClr val="000000"/>
                </a:solidFill>
              </a:rPr>
              <a:t>indicador</a:t>
            </a:r>
            <a:r>
              <a:rPr lang="en-US" dirty="0" smtClean="0">
                <a:solidFill>
                  <a:srgbClr val="000000"/>
                </a:solidFill>
              </a:rPr>
              <a:t> de terra no </a:t>
            </a:r>
            <a:r>
              <a:rPr lang="en-US" dirty="0" err="1" smtClean="0">
                <a:solidFill>
                  <a:srgbClr val="000000"/>
                </a:solidFill>
              </a:rPr>
              <a:t>lado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esquerdo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retícula</a:t>
            </a:r>
            <a:r>
              <a:rPr lang="en-US" dirty="0" smtClean="0">
                <a:solidFill>
                  <a:srgbClr val="000000"/>
                </a:solidFill>
              </a:rPr>
              <a:t>. Este </a:t>
            </a:r>
            <a:r>
              <a:rPr lang="en-US" dirty="0" err="1" smtClean="0">
                <a:solidFill>
                  <a:srgbClr val="000000"/>
                </a:solidFill>
              </a:rPr>
              <a:t>ponto</a:t>
            </a:r>
            <a:r>
              <a:rPr lang="en-US" dirty="0" smtClean="0">
                <a:solidFill>
                  <a:srgbClr val="000000"/>
                </a:solidFill>
              </a:rPr>
              <a:t> define o </a:t>
            </a:r>
            <a:r>
              <a:rPr lang="en-US" dirty="0" err="1" smtClean="0">
                <a:solidFill>
                  <a:srgbClr val="000000"/>
                </a:solidFill>
              </a:rPr>
              <a:t>nível</a:t>
            </a:r>
            <a:r>
              <a:rPr lang="en-US" dirty="0" smtClean="0">
                <a:solidFill>
                  <a:srgbClr val="000000"/>
                </a:solidFill>
              </a:rPr>
              <a:t> 0 V. </a:t>
            </a:r>
            <a:r>
              <a:rPr lang="en-US" dirty="0" err="1" smtClean="0">
                <a:solidFill>
                  <a:srgbClr val="000000"/>
                </a:solidFill>
              </a:rPr>
              <a:t>Podemos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então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ver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a amplitude de </a:t>
            </a:r>
            <a:r>
              <a:rPr lang="en-US" dirty="0" err="1" smtClean="0">
                <a:solidFill>
                  <a:srgbClr val="000000"/>
                </a:solidFill>
              </a:rPr>
              <a:t>pico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positiva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err="1" smtClean="0">
                <a:solidFill>
                  <a:srgbClr val="000000"/>
                </a:solidFill>
              </a:rPr>
              <a:t>Vmáx</a:t>
            </a:r>
            <a:r>
              <a:rPr lang="en-US" dirty="0" smtClean="0">
                <a:solidFill>
                  <a:srgbClr val="000000"/>
                </a:solidFill>
              </a:rPr>
              <a:t>.) </a:t>
            </a:r>
            <a:r>
              <a:rPr lang="en-US" dirty="0" err="1" smtClean="0">
                <a:solidFill>
                  <a:srgbClr val="000000"/>
                </a:solidFill>
              </a:rPr>
              <a:t>desse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sinal</a:t>
            </a:r>
            <a:r>
              <a:rPr lang="en-US" dirty="0" smtClean="0">
                <a:solidFill>
                  <a:srgbClr val="000000"/>
                </a:solidFill>
              </a:rPr>
              <a:t> é </a:t>
            </a:r>
            <a:r>
              <a:rPr lang="en-US" dirty="0" err="1" smtClean="0">
                <a:solidFill>
                  <a:srgbClr val="000000"/>
                </a:solidFill>
              </a:rPr>
              <a:t>aproximadamente</a:t>
            </a:r>
            <a:r>
              <a:rPr lang="en-US" dirty="0" smtClean="0">
                <a:solidFill>
                  <a:srgbClr val="000000"/>
                </a:solidFill>
              </a:rPr>
              <a:t> 4 </a:t>
            </a:r>
            <a:r>
              <a:rPr lang="en-US" dirty="0" err="1" smtClean="0">
                <a:solidFill>
                  <a:srgbClr val="000000"/>
                </a:solidFill>
              </a:rPr>
              <a:t>divisões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acima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indicador</a:t>
            </a:r>
            <a:r>
              <a:rPr lang="en-US" dirty="0" smtClean="0">
                <a:solidFill>
                  <a:srgbClr val="000000"/>
                </a:solidFill>
              </a:rPr>
              <a:t> de terra e, </a:t>
            </a:r>
            <a:r>
              <a:rPr lang="en-US" dirty="0" err="1" smtClean="0">
                <a:solidFill>
                  <a:srgbClr val="000000"/>
                </a:solidFill>
              </a:rPr>
              <a:t>portanto</a:t>
            </a:r>
            <a:r>
              <a:rPr lang="en-US" dirty="0" smtClean="0">
                <a:solidFill>
                  <a:srgbClr val="000000"/>
                </a:solidFill>
              </a:rPr>
              <a:t>, a </a:t>
            </a:r>
            <a:r>
              <a:rPr lang="en-US" dirty="0" err="1" smtClean="0">
                <a:solidFill>
                  <a:srgbClr val="000000"/>
                </a:solidFill>
              </a:rPr>
              <a:t>tensão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pico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positiva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desse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sinal</a:t>
            </a:r>
            <a:r>
              <a:rPr lang="en-US" dirty="0" smtClean="0">
                <a:solidFill>
                  <a:srgbClr val="000000"/>
                </a:solidFill>
              </a:rPr>
              <a:t> é </a:t>
            </a:r>
            <a:r>
              <a:rPr lang="en-US" dirty="0" err="1" smtClean="0">
                <a:solidFill>
                  <a:srgbClr val="000000"/>
                </a:solidFill>
              </a:rPr>
              <a:t>aproximadamente</a:t>
            </a:r>
            <a:r>
              <a:rPr lang="en-US" dirty="0" smtClean="0">
                <a:solidFill>
                  <a:srgbClr val="000000"/>
                </a:solidFill>
              </a:rPr>
              <a:t> +4 V </a:t>
            </a:r>
            <a:r>
              <a:rPr lang="en-US" dirty="0" err="1" smtClean="0">
                <a:solidFill>
                  <a:srgbClr val="000000"/>
                </a:solidFill>
              </a:rPr>
              <a:t>acima</a:t>
            </a:r>
            <a:r>
              <a:rPr lang="en-US" dirty="0" smtClean="0">
                <a:solidFill>
                  <a:srgbClr val="000000"/>
                </a:solidFill>
              </a:rPr>
              <a:t> do terra (+4 </a:t>
            </a:r>
            <a:r>
              <a:rPr lang="en-US" dirty="0" err="1" smtClean="0">
                <a:solidFill>
                  <a:srgbClr val="000000"/>
                </a:solidFill>
              </a:rPr>
              <a:t>divisões</a:t>
            </a:r>
            <a:r>
              <a:rPr lang="en-US" dirty="0" smtClean="0">
                <a:solidFill>
                  <a:srgbClr val="000000"/>
                </a:solidFill>
              </a:rPr>
              <a:t> x 1 V/div). </a:t>
            </a:r>
          </a:p>
          <a:p>
            <a:pPr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</a:rPr>
              <a:t>Agora, determine a amplitude de </a:t>
            </a:r>
            <a:r>
              <a:rPr lang="en-US" dirty="0" err="1" smtClean="0">
                <a:solidFill>
                  <a:srgbClr val="000000"/>
                </a:solidFill>
              </a:rPr>
              <a:t>pico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negativa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err="1" smtClean="0">
                <a:solidFill>
                  <a:srgbClr val="000000"/>
                </a:solidFill>
              </a:rPr>
              <a:t>Vmín</a:t>
            </a:r>
            <a:r>
              <a:rPr lang="en-US" dirty="0" smtClean="0">
                <a:solidFill>
                  <a:srgbClr val="000000"/>
                </a:solidFill>
              </a:rPr>
              <a:t>.) </a:t>
            </a:r>
            <a:r>
              <a:rPr lang="en-US" dirty="0" err="1" smtClean="0">
                <a:solidFill>
                  <a:srgbClr val="000000"/>
                </a:solidFill>
              </a:rPr>
              <a:t>desse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sinal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4C1730-7047-4C29-9CAC-01A940B21AC1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_two-tone_revised_5-16_cir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29350"/>
            <a:ext cx="9906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spark-385_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6307" y="6376989"/>
            <a:ext cx="2020756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200650" y="1277938"/>
            <a:ext cx="4457700" cy="2151062"/>
          </a:xfrm>
        </p:spPr>
        <p:txBody>
          <a:bodyPr/>
          <a:lstStyle>
            <a:lvl1pPr>
              <a:lnSpc>
                <a:spcPct val="116000"/>
              </a:lnSpc>
              <a:spcAft>
                <a:spcPct val="0"/>
              </a:spcAft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7650" y="1271588"/>
            <a:ext cx="4457700" cy="2157412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Serial </a:t>
            </a:r>
            <a:r>
              <a:rPr lang="en-US" smtClean="0"/>
              <a:t>Applications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2010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79B2B07A-90CA-439E-AF70-6D6448B93DB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Serial Applications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2010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6F76817-F8B7-4BA3-803C-A91CECD2B81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9115" y="227013"/>
            <a:ext cx="2352675" cy="560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5931" y="227013"/>
            <a:ext cx="6898084" cy="560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Serial Applications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2010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AF737A02-FB0B-42B1-B263-BDF168D9010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Serial </a:t>
            </a:r>
            <a:r>
              <a:rPr lang="en-US" smtClean="0"/>
              <a:t>Applications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2010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A05EB5F7-316D-4B6C-92A7-45616D22541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Serial </a:t>
            </a:r>
            <a:r>
              <a:rPr lang="en-US" smtClean="0"/>
              <a:t>Applications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2010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936AF78B-8091-4C6A-A30D-1F6B5B4776A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5931" y="1266825"/>
            <a:ext cx="4622800" cy="4560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831" y="1266825"/>
            <a:ext cx="4624519" cy="4560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Serial </a:t>
            </a:r>
            <a:r>
              <a:rPr lang="en-US" smtClean="0"/>
              <a:t>Applications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2010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229E844-9FD7-46DB-97EC-F4F666BCA3A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Serial </a:t>
            </a:r>
            <a:r>
              <a:rPr lang="en-US" smtClean="0"/>
              <a:t>Applications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2010</a:t>
            </a:r>
          </a:p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ADF9FC50-1508-413D-A85E-FA56099B94C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Serial </a:t>
            </a:r>
            <a:r>
              <a:rPr lang="en-US" smtClean="0"/>
              <a:t>Applications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2010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D38C8D95-B0FF-4E4B-A7E7-E49B5BE2F76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Serial </a:t>
            </a:r>
            <a:r>
              <a:rPr lang="en-US" smtClean="0"/>
              <a:t>Applications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2010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2DA2A4FB-45D7-40D1-A5B3-9F0E2077CC5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Serial Applications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2010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1C971C98-6B1B-4E91-818C-E6875FFD4E8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Serial </a:t>
            </a:r>
            <a:r>
              <a:rPr lang="en-US" smtClean="0"/>
              <a:t>Applications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2010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052239B-C3CF-4758-B05C-01B4E4645F9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oter_two-tone_revised_5-16_cir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229350"/>
            <a:ext cx="9906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245931" y="1266825"/>
            <a:ext cx="9412419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Style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45931" y="227013"/>
            <a:ext cx="9415859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Headline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7429500" y="6397625"/>
            <a:ext cx="22288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Serial Applications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8172450" y="6645275"/>
            <a:ext cx="14859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March 2010</a:t>
            </a:r>
          </a:p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47651" y="6638925"/>
            <a:ext cx="66556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163886B-5E4D-461E-A10E-0F9C20FEAE9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1032" name="Picture 8" descr="spark-385_15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36307" y="6376989"/>
            <a:ext cx="2020756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1000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28600" algn="l" rtl="0" eaLnBrk="0" fontAlgn="base" hangingPunct="0">
        <a:spcBef>
          <a:spcPct val="0"/>
        </a:spcBef>
        <a:spcAft>
          <a:spcPct val="30000"/>
        </a:spcAft>
        <a:buChar char="•"/>
        <a:defRPr sz="2000">
          <a:solidFill>
            <a:schemeClr val="tx1"/>
          </a:solidFill>
          <a:latin typeface="+mn-lt"/>
        </a:defRPr>
      </a:lvl2pPr>
      <a:lvl3pPr marL="461963" indent="-230188" algn="l" rtl="0" eaLnBrk="0" fontAlgn="base" hangingPunct="0">
        <a:spcBef>
          <a:spcPct val="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3pPr>
      <a:lvl4pPr marL="688975" indent="-225425" algn="l" rtl="0" eaLnBrk="0" fontAlgn="base" hangingPunct="0">
        <a:spcBef>
          <a:spcPct val="0"/>
        </a:spcBef>
        <a:spcAft>
          <a:spcPct val="30000"/>
        </a:spcAft>
        <a:buChar char="•"/>
        <a:defRPr>
          <a:solidFill>
            <a:schemeClr val="tx1"/>
          </a:solidFill>
          <a:latin typeface="+mn-lt"/>
        </a:defRPr>
      </a:lvl4pPr>
      <a:lvl5pPr marL="911225" indent="-220663" algn="l" rtl="0" eaLnBrk="0" fontAlgn="base" hangingPunct="0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5pPr>
      <a:lvl6pPr marL="1368425" indent="-220663" algn="l" rtl="0" eaLnBrk="0" fontAlgn="base" hangingPunct="0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6pPr>
      <a:lvl7pPr marL="1825625" indent="-220663" algn="l" rtl="0" eaLnBrk="0" fontAlgn="base" hangingPunct="0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7pPr>
      <a:lvl8pPr marL="2282825" indent="-220663" algn="l" rtl="0" eaLnBrk="0" fontAlgn="base" hangingPunct="0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8pPr>
      <a:lvl9pPr marL="2740025" indent="-220663" algn="l" rtl="0" eaLnBrk="0" fontAlgn="base" hangingPunct="0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tiff"/><Relationship Id="rId5" Type="http://schemas.openxmlformats.org/officeDocument/2006/relationships/image" Target="../media/image40.tiff"/><Relationship Id="rId4" Type="http://schemas.openxmlformats.org/officeDocument/2006/relationships/image" Target="../media/image3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imple.wikipedia.org/wiki/File:Oscilloscope_diagram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copeProbe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6100" y="1905001"/>
            <a:ext cx="6273800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0400" y="304800"/>
            <a:ext cx="8750300" cy="18288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Introdução ao osciloscópio</a:t>
            </a:r>
            <a:br>
              <a:rPr lang="en-US" sz="360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3600">
              <a:solidFill>
                <a:srgbClr val="0099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742950" y="1219200"/>
            <a:ext cx="77604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/>
              <a:t>Para estudantes universitários de Engenharia Elétrica e Física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5931" y="227013"/>
            <a:ext cx="9660069" cy="99218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84"/>
              </a:spcAft>
              <a:defRPr/>
            </a:pPr>
            <a:r>
              <a:rPr lang="en-US" sz="320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Realizar medições – usando cursores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953000"/>
            <a:ext cx="9296400" cy="1524000"/>
          </a:xfrm>
        </p:spPr>
        <p:txBody>
          <a:bodyPr/>
          <a:lstStyle/>
          <a:p>
            <a:pPr marL="266700" indent="-266700">
              <a:spcAft>
                <a:spcPts val="1200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rgbClr val="000000"/>
                </a:solidFill>
              </a:rPr>
              <a:t>Posicionamento</a:t>
            </a:r>
            <a:r>
              <a:rPr lang="en-US" sz="2000" dirty="0" smtClean="0">
                <a:solidFill>
                  <a:srgbClr val="000000"/>
                </a:solidFill>
              </a:rPr>
              <a:t> manual dos </a:t>
            </a:r>
            <a:r>
              <a:rPr lang="en-US" sz="2000" dirty="0" err="1" smtClean="0">
                <a:solidFill>
                  <a:srgbClr val="000000"/>
                </a:solidFill>
              </a:rPr>
              <a:t>cursores</a:t>
            </a:r>
            <a:r>
              <a:rPr lang="en-US" sz="2000" dirty="0" smtClean="0">
                <a:solidFill>
                  <a:srgbClr val="000000"/>
                </a:solidFill>
              </a:rPr>
              <a:t> X e Y </a:t>
            </a:r>
            <a:r>
              <a:rPr lang="en-US" sz="2000" dirty="0" err="1" smtClean="0">
                <a:solidFill>
                  <a:srgbClr val="000000"/>
                </a:solidFill>
              </a:rPr>
              <a:t>nos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pontos</a:t>
            </a:r>
            <a:r>
              <a:rPr lang="en-US" sz="2000" dirty="0" smtClean="0">
                <a:solidFill>
                  <a:srgbClr val="000000"/>
                </a:solidFill>
              </a:rPr>
              <a:t> de </a:t>
            </a:r>
            <a:r>
              <a:rPr lang="en-US" sz="2000" dirty="0" err="1" smtClean="0">
                <a:solidFill>
                  <a:srgbClr val="000000"/>
                </a:solidFill>
              </a:rPr>
              <a:t>medição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desejados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marL="266700" indent="-266700">
              <a:spcAft>
                <a:spcPts val="1200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O </a:t>
            </a:r>
            <a:r>
              <a:rPr lang="en-US" sz="2000" dirty="0" err="1" smtClean="0">
                <a:solidFill>
                  <a:srgbClr val="000000"/>
                </a:solidFill>
              </a:rPr>
              <a:t>osciloscópio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automaticamente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multiplica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pelos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fatores</a:t>
            </a:r>
            <a:r>
              <a:rPr lang="en-US" sz="2000" dirty="0" smtClean="0">
                <a:solidFill>
                  <a:srgbClr val="000000"/>
                </a:solidFill>
              </a:rPr>
              <a:t> de </a:t>
            </a:r>
            <a:r>
              <a:rPr lang="en-US" sz="2000" dirty="0" err="1" smtClean="0">
                <a:solidFill>
                  <a:srgbClr val="000000"/>
                </a:solidFill>
              </a:rPr>
              <a:t>escala</a:t>
            </a:r>
            <a:r>
              <a:rPr lang="en-US" sz="2000" dirty="0" smtClean="0">
                <a:solidFill>
                  <a:srgbClr val="000000"/>
                </a:solidFill>
              </a:rPr>
              <a:t> vertical e horizontal </a:t>
            </a:r>
            <a:r>
              <a:rPr lang="en-US" sz="2000" dirty="0" err="1" smtClean="0">
                <a:solidFill>
                  <a:srgbClr val="000000"/>
                </a:solidFill>
              </a:rPr>
              <a:t>para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fornecer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medições</a:t>
            </a:r>
            <a:r>
              <a:rPr lang="en-US" sz="2000" dirty="0" smtClean="0">
                <a:solidFill>
                  <a:srgbClr val="000000"/>
                </a:solidFill>
              </a:rPr>
              <a:t> delta e </a:t>
            </a:r>
            <a:r>
              <a:rPr lang="en-US" sz="2000" dirty="0" err="1" smtClean="0">
                <a:solidFill>
                  <a:srgbClr val="000000"/>
                </a:solidFill>
              </a:rPr>
              <a:t>absolutas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33795" name="Picture 24" descr="Cursors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1208088"/>
            <a:ext cx="6273800" cy="348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5" descr="Fig1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1208088"/>
            <a:ext cx="19605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26"/>
          <p:cNvSpPr txBox="1">
            <a:spLocks noChangeArrowheads="1"/>
          </p:cNvSpPr>
          <p:nvPr/>
        </p:nvSpPr>
        <p:spPr bwMode="auto">
          <a:xfrm rot="-5400000">
            <a:off x="2283844" y="2590105"/>
            <a:ext cx="10422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FF00"/>
                </a:solidFill>
              </a:rPr>
              <a:t>Cursor X1</a:t>
            </a:r>
          </a:p>
        </p:txBody>
      </p:sp>
      <p:sp>
        <p:nvSpPr>
          <p:cNvPr id="33798" name="TextBox 27"/>
          <p:cNvSpPr txBox="1">
            <a:spLocks noChangeArrowheads="1"/>
          </p:cNvSpPr>
          <p:nvPr/>
        </p:nvSpPr>
        <p:spPr bwMode="auto">
          <a:xfrm rot="-5400000">
            <a:off x="4268484" y="2946499"/>
            <a:ext cx="10422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FF00"/>
                </a:solidFill>
              </a:rPr>
              <a:t>Cursor X2</a:t>
            </a:r>
          </a:p>
        </p:txBody>
      </p:sp>
      <p:sp>
        <p:nvSpPr>
          <p:cNvPr id="33799" name="TextBox 28"/>
          <p:cNvSpPr txBox="1">
            <a:spLocks noChangeArrowheads="1"/>
          </p:cNvSpPr>
          <p:nvPr/>
        </p:nvSpPr>
        <p:spPr bwMode="auto">
          <a:xfrm>
            <a:off x="3384550" y="3570288"/>
            <a:ext cx="10390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FF00"/>
                </a:solidFill>
              </a:rPr>
              <a:t>Cursor Y1</a:t>
            </a:r>
          </a:p>
        </p:txBody>
      </p:sp>
      <p:sp>
        <p:nvSpPr>
          <p:cNvPr id="33800" name="TextBox 30"/>
          <p:cNvSpPr txBox="1">
            <a:spLocks noChangeArrowheads="1"/>
          </p:cNvSpPr>
          <p:nvPr/>
        </p:nvSpPr>
        <p:spPr bwMode="auto">
          <a:xfrm>
            <a:off x="2476500" y="1436689"/>
            <a:ext cx="10390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FF00"/>
                </a:solidFill>
              </a:rPr>
              <a:t>Cursor Y2</a:t>
            </a:r>
          </a:p>
        </p:txBody>
      </p:sp>
      <p:sp>
        <p:nvSpPr>
          <p:cNvPr id="33801" name="Oval 33"/>
          <p:cNvSpPr>
            <a:spLocks noChangeArrowheads="1"/>
          </p:cNvSpPr>
          <p:nvPr/>
        </p:nvSpPr>
        <p:spPr bwMode="auto">
          <a:xfrm>
            <a:off x="5699390" y="2884488"/>
            <a:ext cx="1485900" cy="1295400"/>
          </a:xfrm>
          <a:prstGeom prst="ellipse">
            <a:avLst/>
          </a:prstGeom>
          <a:noFill/>
          <a:ln w="25400" algn="ctr">
            <a:solidFill>
              <a:srgbClr val="FF33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33802" name="Oval 35"/>
          <p:cNvSpPr>
            <a:spLocks noChangeArrowheads="1"/>
          </p:cNvSpPr>
          <p:nvPr/>
        </p:nvSpPr>
        <p:spPr bwMode="auto">
          <a:xfrm>
            <a:off x="3561689" y="4244975"/>
            <a:ext cx="3467100" cy="533400"/>
          </a:xfrm>
          <a:prstGeom prst="ellipse">
            <a:avLst/>
          </a:prstGeom>
          <a:noFill/>
          <a:ln w="25400" algn="ctr">
            <a:solidFill>
              <a:srgbClr val="FF33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33803" name="TextBox 36"/>
          <p:cNvSpPr txBox="1">
            <a:spLocks noChangeArrowheads="1"/>
          </p:cNvSpPr>
          <p:nvPr/>
        </p:nvSpPr>
        <p:spPr bwMode="auto">
          <a:xfrm>
            <a:off x="7310835" y="3354389"/>
            <a:ext cx="2063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 b="1"/>
              <a:t>Leitura</a:t>
            </a:r>
            <a:r>
              <a:rPr lang="en-US" sz="1600" b="1"/>
              <a:t> Δ</a:t>
            </a:r>
          </a:p>
        </p:txBody>
      </p:sp>
      <p:sp>
        <p:nvSpPr>
          <p:cNvPr id="33804" name="TextBox 37"/>
          <p:cNvSpPr txBox="1">
            <a:spLocks noChangeArrowheads="1"/>
          </p:cNvSpPr>
          <p:nvPr/>
        </p:nvSpPr>
        <p:spPr bwMode="auto">
          <a:xfrm>
            <a:off x="7358989" y="4216400"/>
            <a:ext cx="2063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Leitura de V e T absolutos</a:t>
            </a:r>
          </a:p>
        </p:txBody>
      </p:sp>
      <p:cxnSp>
        <p:nvCxnSpPr>
          <p:cNvPr id="33805" name="Straight Arrow Connector 39"/>
          <p:cNvCxnSpPr>
            <a:cxnSpLocks noChangeShapeType="1"/>
          </p:cNvCxnSpPr>
          <p:nvPr/>
        </p:nvCxnSpPr>
        <p:spPr bwMode="auto">
          <a:xfrm rot="10800000" flipV="1">
            <a:off x="7181850" y="3522664"/>
            <a:ext cx="495300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806" name="Straight Arrow Connector 41"/>
          <p:cNvCxnSpPr>
            <a:cxnSpLocks noChangeShapeType="1"/>
          </p:cNvCxnSpPr>
          <p:nvPr/>
        </p:nvCxnSpPr>
        <p:spPr bwMode="auto">
          <a:xfrm rot="10800000" flipV="1">
            <a:off x="7032229" y="4497389"/>
            <a:ext cx="495300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3807" name="TextBox 42"/>
          <p:cNvSpPr txBox="1">
            <a:spLocks noChangeArrowheads="1"/>
          </p:cNvSpPr>
          <p:nvPr/>
        </p:nvSpPr>
        <p:spPr bwMode="auto">
          <a:xfrm>
            <a:off x="7346950" y="2514600"/>
            <a:ext cx="2063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 err="1"/>
              <a:t>Controles</a:t>
            </a:r>
            <a:r>
              <a:rPr lang="en-US" sz="1600" b="1" dirty="0"/>
              <a:t> de cursor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5" descr="Auto Meas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150" y="1411288"/>
            <a:ext cx="6273800" cy="348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5931" y="227013"/>
            <a:ext cx="9660069" cy="99218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84"/>
              </a:spcAft>
              <a:defRPr/>
            </a:pPr>
            <a:r>
              <a:rPr lang="en-US" sz="3200" dirty="0" err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Realizar</a:t>
            </a:r>
            <a:r>
              <a:rPr lang="en-US" sz="3200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medições</a:t>
            </a:r>
            <a:r>
              <a:rPr lang="en-US" sz="3200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en-US" dirty="0" err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usando</a:t>
            </a:r>
            <a:r>
              <a:rPr lang="en-US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medições</a:t>
            </a:r>
            <a:r>
              <a:rPr lang="en-US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			</a:t>
            </a:r>
            <a:r>
              <a:rPr lang="en-US" dirty="0" err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paramétricas</a:t>
            </a:r>
            <a:r>
              <a:rPr lang="en-US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automáticas</a:t>
            </a:r>
            <a:r>
              <a:rPr lang="en-US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do </a:t>
            </a:r>
            <a:r>
              <a:rPr lang="en-US" dirty="0" err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osciloscópio</a:t>
            </a:r>
            <a:endParaRPr lang="en-US" dirty="0">
              <a:solidFill>
                <a:srgbClr val="0099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5257800"/>
            <a:ext cx="8997950" cy="1066800"/>
          </a:xfrm>
        </p:spPr>
        <p:txBody>
          <a:bodyPr/>
          <a:lstStyle/>
          <a:p>
            <a:pPr marL="266700" indent="-266700">
              <a:spcAft>
                <a:spcPts val="1200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rgbClr val="000000"/>
                </a:solidFill>
              </a:rPr>
              <a:t>Selecione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até</a:t>
            </a:r>
            <a:r>
              <a:rPr lang="en-US" sz="2000" dirty="0" smtClean="0">
                <a:solidFill>
                  <a:srgbClr val="000000"/>
                </a:solidFill>
              </a:rPr>
              <a:t> 4 </a:t>
            </a:r>
            <a:r>
              <a:rPr lang="en-US" sz="2000" dirty="0" err="1" smtClean="0">
                <a:solidFill>
                  <a:srgbClr val="000000"/>
                </a:solidFill>
              </a:rPr>
              <a:t>medições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paramétricas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automáticas</a:t>
            </a:r>
            <a:r>
              <a:rPr lang="en-US" sz="2000" dirty="0" smtClean="0">
                <a:solidFill>
                  <a:srgbClr val="000000"/>
                </a:solidFill>
              </a:rPr>
              <a:t> com </a:t>
            </a:r>
            <a:r>
              <a:rPr lang="en-US" sz="2000" dirty="0" err="1" smtClean="0">
                <a:solidFill>
                  <a:srgbClr val="000000"/>
                </a:solidFill>
              </a:rPr>
              <a:t>uma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leitura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continuamente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atualizada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5844" name="Oval 33"/>
          <p:cNvSpPr>
            <a:spLocks noChangeArrowheads="1"/>
          </p:cNvSpPr>
          <p:nvPr/>
        </p:nvSpPr>
        <p:spPr bwMode="auto">
          <a:xfrm>
            <a:off x="6026150" y="2960688"/>
            <a:ext cx="1485900" cy="1763712"/>
          </a:xfrm>
          <a:prstGeom prst="ellipse">
            <a:avLst/>
          </a:prstGeom>
          <a:noFill/>
          <a:ln w="25400" algn="ctr">
            <a:solidFill>
              <a:srgbClr val="FF33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35845" name="TextBox 36"/>
          <p:cNvSpPr txBox="1">
            <a:spLocks noChangeArrowheads="1"/>
          </p:cNvSpPr>
          <p:nvPr/>
        </p:nvSpPr>
        <p:spPr bwMode="auto">
          <a:xfrm>
            <a:off x="7512050" y="3700462"/>
            <a:ext cx="2063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 err="1"/>
              <a:t>Leitura</a:t>
            </a:r>
            <a:endParaRPr lang="en-US" sz="1600" b="1" dirty="0"/>
          </a:p>
        </p:txBody>
      </p:sp>
      <p:cxnSp>
        <p:nvCxnSpPr>
          <p:cNvPr id="35846" name="Straight Arrow Connector 39"/>
          <p:cNvCxnSpPr>
            <a:cxnSpLocks noChangeShapeType="1"/>
          </p:cNvCxnSpPr>
          <p:nvPr/>
        </p:nvCxnSpPr>
        <p:spPr bwMode="auto">
          <a:xfrm rot="10800000" flipV="1">
            <a:off x="7512050" y="3886200"/>
            <a:ext cx="4953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5931" y="227013"/>
            <a:ext cx="9660069" cy="99218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84"/>
              </a:spcAft>
              <a:defRPr/>
            </a:pPr>
            <a:r>
              <a:rPr lang="en-US" sz="3200" dirty="0" err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Principais</a:t>
            </a:r>
            <a:r>
              <a:rPr lang="en-US" sz="3200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controles</a:t>
            </a:r>
            <a:r>
              <a:rPr lang="en-US" sz="3200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sz="3200" dirty="0" err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configuração</a:t>
            </a:r>
            <a:r>
              <a:rPr lang="en-US" sz="3200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do </a:t>
            </a:r>
            <a:r>
              <a:rPr lang="en-US" sz="3200" dirty="0" err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osciloscópio</a:t>
            </a:r>
            <a:endParaRPr lang="en-US" sz="3200" dirty="0">
              <a:solidFill>
                <a:srgbClr val="0099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" y="1344613"/>
            <a:ext cx="7429500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10"/>
          <p:cNvSpPr txBox="1">
            <a:spLocks noChangeArrowheads="1"/>
          </p:cNvSpPr>
          <p:nvPr/>
        </p:nvSpPr>
        <p:spPr bwMode="auto">
          <a:xfrm>
            <a:off x="3879850" y="811214"/>
            <a:ext cx="23939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Escala horizontal (s/div)</a:t>
            </a:r>
          </a:p>
        </p:txBody>
      </p:sp>
      <p:sp>
        <p:nvSpPr>
          <p:cNvPr id="37892" name="TextBox 11"/>
          <p:cNvSpPr txBox="1">
            <a:spLocks noChangeArrowheads="1"/>
          </p:cNvSpPr>
          <p:nvPr/>
        </p:nvSpPr>
        <p:spPr bwMode="auto">
          <a:xfrm>
            <a:off x="5200650" y="1268414"/>
            <a:ext cx="24765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Posição horizontal</a:t>
            </a:r>
          </a:p>
        </p:txBody>
      </p:sp>
      <p:sp>
        <p:nvSpPr>
          <p:cNvPr id="37893" name="TextBox 12"/>
          <p:cNvSpPr txBox="1">
            <a:spLocks noChangeArrowheads="1"/>
          </p:cNvSpPr>
          <p:nvPr/>
        </p:nvSpPr>
        <p:spPr bwMode="auto">
          <a:xfrm>
            <a:off x="7543006" y="3844925"/>
            <a:ext cx="2476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Posição vertical</a:t>
            </a:r>
          </a:p>
        </p:txBody>
      </p:sp>
      <p:sp>
        <p:nvSpPr>
          <p:cNvPr id="37894" name="TextBox 13"/>
          <p:cNvSpPr txBox="1">
            <a:spLocks noChangeArrowheads="1"/>
          </p:cNvSpPr>
          <p:nvPr/>
        </p:nvSpPr>
        <p:spPr bwMode="auto">
          <a:xfrm>
            <a:off x="7685749" y="3116263"/>
            <a:ext cx="1945084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Escala vertical (V/div)</a:t>
            </a:r>
          </a:p>
        </p:txBody>
      </p:sp>
      <p:sp>
        <p:nvSpPr>
          <p:cNvPr id="37895" name="TextBox 14"/>
          <p:cNvSpPr txBox="1">
            <a:spLocks noChangeArrowheads="1"/>
          </p:cNvSpPr>
          <p:nvPr/>
        </p:nvSpPr>
        <p:spPr bwMode="auto">
          <a:xfrm>
            <a:off x="4674394" y="5072064"/>
            <a:ext cx="2476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BNCs de entrada</a:t>
            </a:r>
          </a:p>
        </p:txBody>
      </p:sp>
      <p:cxnSp>
        <p:nvCxnSpPr>
          <p:cNvPr id="37896" name="Straight Connector 16"/>
          <p:cNvCxnSpPr>
            <a:cxnSpLocks noChangeShapeType="1"/>
          </p:cNvCxnSpPr>
          <p:nvPr/>
        </p:nvCxnSpPr>
        <p:spPr bwMode="auto">
          <a:xfrm rot="5400000" flipH="1" flipV="1">
            <a:off x="4739085" y="1717675"/>
            <a:ext cx="6858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oval" w="med" len="med"/>
            <a:tailEnd/>
          </a:ln>
        </p:spPr>
      </p:cxnSp>
      <p:cxnSp>
        <p:nvCxnSpPr>
          <p:cNvPr id="37897" name="Straight Connector 17"/>
          <p:cNvCxnSpPr>
            <a:cxnSpLocks noChangeShapeType="1"/>
          </p:cNvCxnSpPr>
          <p:nvPr/>
        </p:nvCxnSpPr>
        <p:spPr bwMode="auto">
          <a:xfrm rot="5400000" flipH="1" flipV="1">
            <a:off x="5699522" y="1835150"/>
            <a:ext cx="4572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oval" w="med" len="med"/>
            <a:tailEnd/>
          </a:ln>
        </p:spPr>
      </p:cxnSp>
      <p:sp>
        <p:nvSpPr>
          <p:cNvPr id="37898" name="Rectangle 25"/>
          <p:cNvSpPr>
            <a:spLocks noChangeArrowheads="1"/>
          </p:cNvSpPr>
          <p:nvPr/>
        </p:nvSpPr>
        <p:spPr bwMode="auto">
          <a:xfrm>
            <a:off x="5035550" y="3249613"/>
            <a:ext cx="2476500" cy="381000"/>
          </a:xfrm>
          <a:prstGeom prst="rect">
            <a:avLst/>
          </a:prstGeom>
          <a:solidFill>
            <a:srgbClr val="FF0000">
              <a:alpha val="1098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37899" name="Rectangle 26"/>
          <p:cNvSpPr>
            <a:spLocks noChangeArrowheads="1"/>
          </p:cNvSpPr>
          <p:nvPr/>
        </p:nvSpPr>
        <p:spPr bwMode="auto">
          <a:xfrm>
            <a:off x="5035550" y="3859213"/>
            <a:ext cx="2476500" cy="304800"/>
          </a:xfrm>
          <a:prstGeom prst="rect">
            <a:avLst/>
          </a:prstGeom>
          <a:solidFill>
            <a:srgbClr val="FF0000">
              <a:alpha val="1098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cxnSp>
        <p:nvCxnSpPr>
          <p:cNvPr id="37900" name="Straight Connector 31"/>
          <p:cNvCxnSpPr>
            <a:cxnSpLocks noChangeShapeType="1"/>
          </p:cNvCxnSpPr>
          <p:nvPr/>
        </p:nvCxnSpPr>
        <p:spPr bwMode="auto">
          <a:xfrm>
            <a:off x="7512050" y="3432175"/>
            <a:ext cx="3302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01" name="Straight Connector 32"/>
          <p:cNvCxnSpPr>
            <a:cxnSpLocks noChangeShapeType="1"/>
          </p:cNvCxnSpPr>
          <p:nvPr/>
        </p:nvCxnSpPr>
        <p:spPr bwMode="auto">
          <a:xfrm>
            <a:off x="7512050" y="4011613"/>
            <a:ext cx="3302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7902" name="Right Brace 33"/>
          <p:cNvSpPr>
            <a:spLocks/>
          </p:cNvSpPr>
          <p:nvPr/>
        </p:nvSpPr>
        <p:spPr bwMode="auto">
          <a:xfrm rot="5400000">
            <a:off x="5629275" y="3608388"/>
            <a:ext cx="381000" cy="2559050"/>
          </a:xfrm>
          <a:prstGeom prst="rightBrace">
            <a:avLst>
              <a:gd name="adj1" fmla="val 8324"/>
              <a:gd name="adj2" fmla="val 50000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37903" name="TextBox 34"/>
          <p:cNvSpPr txBox="1">
            <a:spLocks noChangeArrowheads="1"/>
          </p:cNvSpPr>
          <p:nvPr/>
        </p:nvSpPr>
        <p:spPr bwMode="auto">
          <a:xfrm>
            <a:off x="2393950" y="1219200"/>
            <a:ext cx="2476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Nível de disparo</a:t>
            </a:r>
          </a:p>
        </p:txBody>
      </p:sp>
      <p:cxnSp>
        <p:nvCxnSpPr>
          <p:cNvPr id="37904" name="Straight Connector 37"/>
          <p:cNvCxnSpPr>
            <a:cxnSpLocks noChangeShapeType="1"/>
          </p:cNvCxnSpPr>
          <p:nvPr/>
        </p:nvCxnSpPr>
        <p:spPr bwMode="auto">
          <a:xfrm rot="16200000" flipV="1">
            <a:off x="4240212" y="1545432"/>
            <a:ext cx="1116013" cy="107315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oval" w="med" len="med"/>
            <a:tailEnd/>
          </a:ln>
        </p:spPr>
      </p:cxnSp>
      <p:sp>
        <p:nvSpPr>
          <p:cNvPr id="37905" name="TextBox 41"/>
          <p:cNvSpPr txBox="1">
            <a:spLocks noChangeArrowheads="1"/>
          </p:cNvSpPr>
          <p:nvPr/>
        </p:nvSpPr>
        <p:spPr bwMode="auto">
          <a:xfrm>
            <a:off x="1155700" y="5562600"/>
            <a:ext cx="7842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1">
                <a:solidFill>
                  <a:srgbClr val="0099CC"/>
                </a:solidFill>
              </a:rPr>
              <a:t>Osciloscópio InfiniiVision 2000 e 3000 série X da Agilent</a:t>
            </a:r>
          </a:p>
        </p:txBody>
      </p:sp>
      <p:pic>
        <p:nvPicPr>
          <p:cNvPr id="37906" name="Picture 18" descr="Math1.png"/>
          <p:cNvPicPr>
            <a:picLocks noChangeAspect="1"/>
          </p:cNvPicPr>
          <p:nvPr/>
        </p:nvPicPr>
        <p:blipFill>
          <a:blip r:embed="rId4" cstate="print"/>
          <a:srcRect t="10686"/>
          <a:stretch>
            <a:fillRect/>
          </a:stretch>
        </p:blipFill>
        <p:spPr bwMode="auto">
          <a:xfrm>
            <a:off x="1238251" y="1981200"/>
            <a:ext cx="329168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5931" y="227013"/>
            <a:ext cx="9660069" cy="99218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84"/>
              </a:spcAft>
              <a:defRPr/>
            </a:pPr>
            <a:r>
              <a:rPr lang="en-US" sz="3200" dirty="0" err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Configurar</a:t>
            </a:r>
            <a:r>
              <a:rPr lang="en-US" sz="3200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</a:t>
            </a:r>
            <a:r>
              <a:rPr lang="en-US" sz="3200" dirty="0" err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escala</a:t>
            </a:r>
            <a:r>
              <a:rPr lang="en-US" sz="3200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das </a:t>
            </a:r>
            <a:r>
              <a:rPr lang="en-US" sz="3200" dirty="0" err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formas</a:t>
            </a:r>
            <a:r>
              <a:rPr lang="en-US" sz="3200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sz="3200" dirty="0" err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onda</a:t>
            </a:r>
            <a:r>
              <a:rPr lang="en-US" sz="3200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adequadamente</a:t>
            </a:r>
            <a:endParaRPr lang="en-US" sz="3200" dirty="0">
              <a:solidFill>
                <a:srgbClr val="0099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4114800"/>
            <a:ext cx="9582150" cy="1905000"/>
          </a:xfrm>
        </p:spPr>
        <p:txBody>
          <a:bodyPr/>
          <a:lstStyle/>
          <a:p>
            <a:pPr marL="266700" indent="-266700">
              <a:spcAft>
                <a:spcPts val="600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1600" dirty="0" err="1" smtClean="0">
                <a:solidFill>
                  <a:srgbClr val="000000"/>
                </a:solidFill>
              </a:rPr>
              <a:t>Ajuste</a:t>
            </a:r>
            <a:r>
              <a:rPr lang="en-US" sz="1600" dirty="0" smtClean="0">
                <a:solidFill>
                  <a:srgbClr val="000000"/>
                </a:solidFill>
              </a:rPr>
              <a:t> o </a:t>
            </a:r>
            <a:r>
              <a:rPr lang="en-US" sz="1600" dirty="0" err="1" smtClean="0">
                <a:solidFill>
                  <a:srgbClr val="000000"/>
                </a:solidFill>
              </a:rPr>
              <a:t>botão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</a:rPr>
              <a:t>V/div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até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que</a:t>
            </a:r>
            <a:r>
              <a:rPr lang="en-US" sz="1600" dirty="0" smtClean="0">
                <a:solidFill>
                  <a:srgbClr val="000000"/>
                </a:solidFill>
              </a:rPr>
              <a:t> a forma de </a:t>
            </a:r>
            <a:r>
              <a:rPr lang="en-US" sz="1600" dirty="0" err="1" smtClean="0">
                <a:solidFill>
                  <a:srgbClr val="000000"/>
                </a:solidFill>
              </a:rPr>
              <a:t>onda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preencha</a:t>
            </a:r>
            <a:r>
              <a:rPr lang="en-US" sz="1600" dirty="0" smtClean="0">
                <a:solidFill>
                  <a:srgbClr val="000000"/>
                </a:solidFill>
              </a:rPr>
              <a:t> a </a:t>
            </a:r>
            <a:r>
              <a:rPr lang="en-US" sz="1600" dirty="0" err="1" smtClean="0">
                <a:solidFill>
                  <a:srgbClr val="000000"/>
                </a:solidFill>
              </a:rPr>
              <a:t>maior</a:t>
            </a:r>
            <a:r>
              <a:rPr lang="en-US" sz="1600" dirty="0" smtClean="0">
                <a:solidFill>
                  <a:srgbClr val="000000"/>
                </a:solidFill>
              </a:rPr>
              <a:t> parte da </a:t>
            </a:r>
            <a:r>
              <a:rPr lang="en-US" sz="1600" dirty="0" err="1" smtClean="0">
                <a:solidFill>
                  <a:srgbClr val="000000"/>
                </a:solidFill>
              </a:rPr>
              <a:t>tela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verticalmente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266700" indent="-266700">
              <a:spcAft>
                <a:spcPts val="600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1600" dirty="0" err="1" smtClean="0">
                <a:solidFill>
                  <a:srgbClr val="000000"/>
                </a:solidFill>
              </a:rPr>
              <a:t>Ajuste</a:t>
            </a:r>
            <a:r>
              <a:rPr lang="en-US" sz="1600" dirty="0" smtClean="0">
                <a:solidFill>
                  <a:srgbClr val="000000"/>
                </a:solidFill>
              </a:rPr>
              <a:t> o </a:t>
            </a:r>
            <a:r>
              <a:rPr lang="en-US" sz="1600" dirty="0" err="1" smtClean="0">
                <a:solidFill>
                  <a:srgbClr val="000000"/>
                </a:solidFill>
              </a:rPr>
              <a:t>botão</a:t>
            </a:r>
            <a:r>
              <a:rPr lang="en-US" sz="1600" dirty="0" smtClean="0">
                <a:solidFill>
                  <a:srgbClr val="000000"/>
                </a:solidFill>
              </a:rPr>
              <a:t> de </a:t>
            </a:r>
            <a:r>
              <a:rPr lang="en-US" sz="1600" b="1" dirty="0" err="1" smtClean="0">
                <a:solidFill>
                  <a:srgbClr val="000000"/>
                </a:solidFill>
              </a:rPr>
              <a:t>posição</a:t>
            </a:r>
            <a:r>
              <a:rPr lang="en-US" sz="1600" dirty="0" smtClean="0">
                <a:solidFill>
                  <a:srgbClr val="000000"/>
                </a:solidFill>
              </a:rPr>
              <a:t> vertical </a:t>
            </a:r>
            <a:r>
              <a:rPr lang="en-US" sz="1600" dirty="0" err="1" smtClean="0">
                <a:solidFill>
                  <a:srgbClr val="000000"/>
                </a:solidFill>
              </a:rPr>
              <a:t>até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que</a:t>
            </a:r>
            <a:r>
              <a:rPr lang="en-US" sz="1600" dirty="0" smtClean="0">
                <a:solidFill>
                  <a:srgbClr val="000000"/>
                </a:solidFill>
              </a:rPr>
              <a:t> a forma de </a:t>
            </a:r>
            <a:r>
              <a:rPr lang="en-US" sz="1600" dirty="0" err="1" smtClean="0">
                <a:solidFill>
                  <a:srgbClr val="000000"/>
                </a:solidFill>
              </a:rPr>
              <a:t>onda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esteja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centralizada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verticalmente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266700" indent="-266700">
              <a:spcAft>
                <a:spcPts val="600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1600" dirty="0" err="1" smtClean="0">
                <a:solidFill>
                  <a:srgbClr val="000000"/>
                </a:solidFill>
              </a:rPr>
              <a:t>Ajuste</a:t>
            </a:r>
            <a:r>
              <a:rPr lang="en-US" sz="1600" dirty="0" smtClean="0">
                <a:solidFill>
                  <a:srgbClr val="000000"/>
                </a:solidFill>
              </a:rPr>
              <a:t> o </a:t>
            </a:r>
            <a:r>
              <a:rPr lang="en-US" sz="1600" dirty="0" err="1" smtClean="0">
                <a:solidFill>
                  <a:srgbClr val="000000"/>
                </a:solidFill>
              </a:rPr>
              <a:t>botão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b="1" u="sng" dirty="0" smtClean="0">
                <a:solidFill>
                  <a:srgbClr val="000000"/>
                </a:solidFill>
              </a:rPr>
              <a:t>s/div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até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que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apenas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alguns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ciclos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sejam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exibidos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na</a:t>
            </a:r>
            <a:r>
              <a:rPr lang="en-US" sz="1600" dirty="0" smtClean="0">
                <a:solidFill>
                  <a:srgbClr val="000000"/>
                </a:solidFill>
              </a:rPr>
              <a:t> horizontal.</a:t>
            </a:r>
          </a:p>
          <a:p>
            <a:pPr marL="266700" indent="-266700">
              <a:spcAft>
                <a:spcPts val="600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1600" dirty="0" err="1" smtClean="0">
                <a:solidFill>
                  <a:srgbClr val="000000"/>
                </a:solidFill>
              </a:rPr>
              <a:t>Ajuste</a:t>
            </a:r>
            <a:r>
              <a:rPr lang="en-US" sz="1600" dirty="0" smtClean="0">
                <a:solidFill>
                  <a:srgbClr val="000000"/>
                </a:solidFill>
              </a:rPr>
              <a:t> o </a:t>
            </a:r>
            <a:r>
              <a:rPr lang="en-US" sz="1600" dirty="0" err="1" smtClean="0">
                <a:solidFill>
                  <a:srgbClr val="000000"/>
                </a:solidFill>
              </a:rPr>
              <a:t>botão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b="1" u="sng" dirty="0" smtClean="0">
                <a:solidFill>
                  <a:srgbClr val="000000"/>
                </a:solidFill>
              </a:rPr>
              <a:t>de </a:t>
            </a:r>
            <a:r>
              <a:rPr lang="en-US" sz="1600" b="1" u="sng" dirty="0" err="1" smtClean="0">
                <a:solidFill>
                  <a:srgbClr val="000000"/>
                </a:solidFill>
              </a:rPr>
              <a:t>nível</a:t>
            </a:r>
            <a:r>
              <a:rPr lang="en-US" sz="1600" b="1" u="sng" dirty="0" smtClean="0">
                <a:solidFill>
                  <a:srgbClr val="000000"/>
                </a:solidFill>
              </a:rPr>
              <a:t> de </a:t>
            </a:r>
            <a:r>
              <a:rPr lang="en-US" sz="1600" b="1" u="sng" dirty="0" err="1" smtClean="0">
                <a:solidFill>
                  <a:srgbClr val="000000"/>
                </a:solidFill>
              </a:rPr>
              <a:t>disparo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até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que</a:t>
            </a:r>
            <a:r>
              <a:rPr lang="en-US" sz="1600" dirty="0" smtClean="0">
                <a:solidFill>
                  <a:srgbClr val="000000"/>
                </a:solidFill>
              </a:rPr>
              <a:t> o </a:t>
            </a:r>
            <a:r>
              <a:rPr lang="en-US" sz="1600" dirty="0" err="1" smtClean="0">
                <a:solidFill>
                  <a:srgbClr val="000000"/>
                </a:solidFill>
              </a:rPr>
              <a:t>nível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seja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definido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próximo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ao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meio</a:t>
            </a:r>
            <a:r>
              <a:rPr lang="en-US" sz="1600" dirty="0" smtClean="0">
                <a:solidFill>
                  <a:srgbClr val="000000"/>
                </a:solidFill>
              </a:rPr>
              <a:t> da forma de </a:t>
            </a:r>
            <a:r>
              <a:rPr lang="en-US" sz="1600" dirty="0" err="1" smtClean="0">
                <a:solidFill>
                  <a:srgbClr val="000000"/>
                </a:solidFill>
              </a:rPr>
              <a:t>onda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na</a:t>
            </a:r>
            <a:r>
              <a:rPr lang="en-US" sz="1600" dirty="0" smtClean="0">
                <a:solidFill>
                  <a:srgbClr val="000000"/>
                </a:solidFill>
              </a:rPr>
              <a:t> vertical. 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247650" y="1116012"/>
            <a:ext cx="9410700" cy="2846388"/>
            <a:chOff x="228600" y="762000"/>
            <a:chExt cx="8686800" cy="2846388"/>
          </a:xfrm>
        </p:grpSpPr>
        <p:pic>
          <p:nvPicPr>
            <p:cNvPr id="39937" name="Picture 13" descr="Setup2.png"/>
            <p:cNvPicPr>
              <a:picLocks noChangeAspect="1"/>
            </p:cNvPicPr>
            <p:nvPr/>
          </p:nvPicPr>
          <p:blipFill>
            <a:blip r:embed="rId3" cstate="print"/>
            <a:srcRect t="10686"/>
            <a:stretch>
              <a:fillRect/>
            </a:stretch>
          </p:blipFill>
          <p:spPr bwMode="auto">
            <a:xfrm>
              <a:off x="4724400" y="1082675"/>
              <a:ext cx="4191000" cy="252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38" name="Picture 10" descr="Setup1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1085850"/>
              <a:ext cx="4191000" cy="2522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1" name="TextBox 36"/>
            <p:cNvSpPr txBox="1">
              <a:spLocks noChangeArrowheads="1"/>
            </p:cNvSpPr>
            <p:nvPr/>
          </p:nvSpPr>
          <p:spPr bwMode="auto">
            <a:xfrm>
              <a:off x="381000" y="2439988"/>
              <a:ext cx="36576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rgbClr val="FFFF00"/>
                  </a:solidFill>
                </a:rPr>
                <a:t>- Muitos ciclos sendo exibidos.</a:t>
              </a:r>
            </a:p>
            <a:p>
              <a:r>
                <a:rPr lang="en-US" sz="1600" b="1">
                  <a:solidFill>
                    <a:srgbClr val="FFFF00"/>
                  </a:solidFill>
                </a:rPr>
                <a:t>- Amplitude escalonada muito baixa.</a:t>
              </a:r>
            </a:p>
          </p:txBody>
        </p:sp>
        <p:sp>
          <p:nvSpPr>
            <p:cNvPr id="39942" name="Right Arrow 12"/>
            <p:cNvSpPr>
              <a:spLocks noChangeArrowheads="1"/>
            </p:cNvSpPr>
            <p:nvPr/>
          </p:nvSpPr>
          <p:spPr bwMode="auto">
            <a:xfrm>
              <a:off x="4038600" y="1220788"/>
              <a:ext cx="1219200" cy="2209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39943" name="TextBox 14"/>
            <p:cNvSpPr txBox="1">
              <a:spLocks noChangeArrowheads="1"/>
            </p:cNvSpPr>
            <p:nvPr/>
          </p:nvSpPr>
          <p:spPr bwMode="auto">
            <a:xfrm>
              <a:off x="609600" y="762000"/>
              <a:ext cx="3352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/>
                <a:t>Condição de configuração inicial (exemplo)</a:t>
              </a:r>
            </a:p>
          </p:txBody>
        </p:sp>
        <p:sp>
          <p:nvSpPr>
            <p:cNvPr id="39944" name="TextBox 16"/>
            <p:cNvSpPr txBox="1">
              <a:spLocks noChangeArrowheads="1"/>
            </p:cNvSpPr>
            <p:nvPr/>
          </p:nvSpPr>
          <p:spPr bwMode="auto">
            <a:xfrm>
              <a:off x="5257800" y="763588"/>
              <a:ext cx="320040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/>
                <a:t>Condição de configuração ideal</a:t>
              </a:r>
            </a:p>
          </p:txBody>
        </p:sp>
        <p:sp>
          <p:nvSpPr>
            <p:cNvPr id="39945" name="TextBox 17"/>
            <p:cNvSpPr txBox="1">
              <a:spLocks noChangeArrowheads="1"/>
            </p:cNvSpPr>
            <p:nvPr/>
          </p:nvSpPr>
          <p:spPr bwMode="auto">
            <a:xfrm>
              <a:off x="6324600" y="2682875"/>
              <a:ext cx="15240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FFFF00"/>
                  </a:solidFill>
                </a:rPr>
                <a:t>Nível de disparo</a:t>
              </a:r>
            </a:p>
          </p:txBody>
        </p:sp>
        <p:cxnSp>
          <p:nvCxnSpPr>
            <p:cNvPr id="39946" name="Straight Arrow Connector 19"/>
            <p:cNvCxnSpPr>
              <a:cxnSpLocks noChangeShapeType="1"/>
            </p:cNvCxnSpPr>
            <p:nvPr/>
          </p:nvCxnSpPr>
          <p:spPr bwMode="auto">
            <a:xfrm rot="16200000" flipV="1">
              <a:off x="6591300" y="2416175"/>
              <a:ext cx="457200" cy="76200"/>
            </a:xfrm>
            <a:prstGeom prst="straightConnector1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 type="arrow" w="med" len="med"/>
            </a:ln>
          </p:spPr>
        </p:cxnSp>
      </p:grpSp>
      <p:sp>
        <p:nvSpPr>
          <p:cNvPr id="39947" name="TextBox 22"/>
          <p:cNvSpPr txBox="1">
            <a:spLocks noChangeArrowheads="1"/>
          </p:cNvSpPr>
          <p:nvPr/>
        </p:nvSpPr>
        <p:spPr bwMode="auto">
          <a:xfrm>
            <a:off x="165100" y="5646004"/>
            <a:ext cx="957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i="1" dirty="0" err="1">
                <a:solidFill>
                  <a:srgbClr val="0099CC"/>
                </a:solidFill>
              </a:rPr>
              <a:t>Configurar</a:t>
            </a:r>
            <a:r>
              <a:rPr lang="en-US" sz="1600" b="1" i="1" dirty="0">
                <a:solidFill>
                  <a:srgbClr val="3333CC"/>
                </a:solidFill>
              </a:rPr>
              <a:t> </a:t>
            </a:r>
            <a:r>
              <a:rPr lang="en-US" sz="1600" b="1" i="1" dirty="0">
                <a:solidFill>
                  <a:srgbClr val="0099CC"/>
                </a:solidFill>
              </a:rPr>
              <a:t>a </a:t>
            </a:r>
            <a:r>
              <a:rPr lang="en-US" sz="1600" b="1" i="1" dirty="0" err="1">
                <a:solidFill>
                  <a:srgbClr val="0099CC"/>
                </a:solidFill>
              </a:rPr>
              <a:t>escala</a:t>
            </a:r>
            <a:r>
              <a:rPr lang="en-US" sz="1600" b="1" i="1" dirty="0">
                <a:solidFill>
                  <a:srgbClr val="0099CC"/>
                </a:solidFill>
              </a:rPr>
              <a:t> da forma de </a:t>
            </a:r>
            <a:r>
              <a:rPr lang="en-US" sz="1600" b="1" i="1" dirty="0" err="1">
                <a:solidFill>
                  <a:srgbClr val="0099CC"/>
                </a:solidFill>
              </a:rPr>
              <a:t>onda</a:t>
            </a:r>
            <a:r>
              <a:rPr lang="en-US" sz="1600" b="1" i="1" dirty="0">
                <a:solidFill>
                  <a:srgbClr val="0099CC"/>
                </a:solidFill>
              </a:rPr>
              <a:t> no </a:t>
            </a:r>
            <a:r>
              <a:rPr lang="en-US" sz="1600" b="1" i="1" dirty="0" err="1">
                <a:solidFill>
                  <a:srgbClr val="0099CC"/>
                </a:solidFill>
              </a:rPr>
              <a:t>osciloscópio</a:t>
            </a:r>
            <a:r>
              <a:rPr lang="en-US" sz="1600" b="1" i="1" dirty="0">
                <a:solidFill>
                  <a:srgbClr val="0099CC"/>
                </a:solidFill>
              </a:rPr>
              <a:t> é um </a:t>
            </a:r>
            <a:r>
              <a:rPr lang="en-US" sz="1600" b="1" i="1" dirty="0" err="1">
                <a:solidFill>
                  <a:srgbClr val="0099CC"/>
                </a:solidFill>
              </a:rPr>
              <a:t>processo</a:t>
            </a:r>
            <a:r>
              <a:rPr lang="en-US" sz="1600" b="1" i="1" dirty="0">
                <a:solidFill>
                  <a:srgbClr val="0099CC"/>
                </a:solidFill>
              </a:rPr>
              <a:t> </a:t>
            </a:r>
            <a:r>
              <a:rPr lang="en-US" sz="1600" b="1" i="1" dirty="0" err="1">
                <a:solidFill>
                  <a:srgbClr val="0099CC"/>
                </a:solidFill>
              </a:rPr>
              <a:t>interativo</a:t>
            </a:r>
            <a:r>
              <a:rPr lang="en-US" sz="1600" b="1" i="1" dirty="0">
                <a:solidFill>
                  <a:srgbClr val="0099CC"/>
                </a:solidFill>
              </a:rPr>
              <a:t> </a:t>
            </a:r>
            <a:r>
              <a:rPr lang="en-US" sz="1600" b="1" i="1" dirty="0" err="1">
                <a:solidFill>
                  <a:srgbClr val="0099CC"/>
                </a:solidFill>
              </a:rPr>
              <a:t>para</a:t>
            </a:r>
            <a:r>
              <a:rPr lang="en-US" sz="1600" b="1" i="1" dirty="0">
                <a:solidFill>
                  <a:srgbClr val="0099CC"/>
                </a:solidFill>
              </a:rPr>
              <a:t> </a:t>
            </a:r>
            <a:r>
              <a:rPr lang="en-US" sz="1600" b="1" i="1" dirty="0" err="1">
                <a:solidFill>
                  <a:srgbClr val="0099CC"/>
                </a:solidFill>
              </a:rPr>
              <a:t>fazer</a:t>
            </a:r>
            <a:r>
              <a:rPr lang="en-US" sz="1600" b="1" i="1" dirty="0">
                <a:solidFill>
                  <a:srgbClr val="0099CC"/>
                </a:solidFill>
              </a:rPr>
              <a:t> </a:t>
            </a:r>
            <a:r>
              <a:rPr lang="en-US" sz="1600" b="1" i="1" dirty="0" err="1">
                <a:solidFill>
                  <a:srgbClr val="0099CC"/>
                </a:solidFill>
              </a:rPr>
              <a:t>ajustes</a:t>
            </a:r>
            <a:r>
              <a:rPr lang="en-US" sz="1600" b="1" i="1" dirty="0">
                <a:solidFill>
                  <a:srgbClr val="0099CC"/>
                </a:solidFill>
              </a:rPr>
              <a:t> no </a:t>
            </a:r>
            <a:r>
              <a:rPr lang="en-US" sz="1600" b="1" i="1" dirty="0" err="1">
                <a:solidFill>
                  <a:srgbClr val="0099CC"/>
                </a:solidFill>
              </a:rPr>
              <a:t>painel</a:t>
            </a:r>
            <a:r>
              <a:rPr lang="en-US" sz="1600" b="1" i="1" dirty="0">
                <a:solidFill>
                  <a:srgbClr val="0099CC"/>
                </a:solidFill>
              </a:rPr>
              <a:t> frontal </a:t>
            </a:r>
            <a:r>
              <a:rPr lang="en-US" sz="1600" b="1" i="1" dirty="0" err="1">
                <a:solidFill>
                  <a:srgbClr val="0099CC"/>
                </a:solidFill>
              </a:rPr>
              <a:t>até</a:t>
            </a:r>
            <a:r>
              <a:rPr lang="en-US" sz="1600" b="1" i="1" dirty="0">
                <a:solidFill>
                  <a:srgbClr val="0099CC"/>
                </a:solidFill>
              </a:rPr>
              <a:t> </a:t>
            </a:r>
            <a:r>
              <a:rPr lang="en-US" sz="1600" b="1" i="1" dirty="0" err="1">
                <a:solidFill>
                  <a:srgbClr val="0099CC"/>
                </a:solidFill>
              </a:rPr>
              <a:t>que</a:t>
            </a:r>
            <a:r>
              <a:rPr lang="en-US" sz="1600" b="1" i="1" dirty="0">
                <a:solidFill>
                  <a:srgbClr val="0099CC"/>
                </a:solidFill>
              </a:rPr>
              <a:t> a "</a:t>
            </a:r>
            <a:r>
              <a:rPr lang="en-US" sz="1600" b="1" i="1" dirty="0" err="1">
                <a:solidFill>
                  <a:srgbClr val="0099CC"/>
                </a:solidFill>
              </a:rPr>
              <a:t>imagem</a:t>
            </a:r>
            <a:r>
              <a:rPr lang="en-US" sz="1600" b="1" i="1" dirty="0">
                <a:solidFill>
                  <a:srgbClr val="0099CC"/>
                </a:solidFill>
              </a:rPr>
              <a:t>" </a:t>
            </a:r>
            <a:r>
              <a:rPr lang="en-US" sz="1600" b="1" i="1" dirty="0" err="1">
                <a:solidFill>
                  <a:srgbClr val="0099CC"/>
                </a:solidFill>
              </a:rPr>
              <a:t>desejada</a:t>
            </a:r>
            <a:r>
              <a:rPr lang="en-US" sz="1600" b="1" i="1" dirty="0">
                <a:solidFill>
                  <a:srgbClr val="0099CC"/>
                </a:solidFill>
              </a:rPr>
              <a:t> </a:t>
            </a:r>
            <a:r>
              <a:rPr lang="en-US" sz="1600" b="1" i="1" dirty="0" err="1">
                <a:solidFill>
                  <a:srgbClr val="0099CC"/>
                </a:solidFill>
              </a:rPr>
              <a:t>seja</a:t>
            </a:r>
            <a:r>
              <a:rPr lang="en-US" sz="1600" b="1" i="1" dirty="0">
                <a:solidFill>
                  <a:srgbClr val="0099CC"/>
                </a:solidFill>
              </a:rPr>
              <a:t> </a:t>
            </a:r>
            <a:r>
              <a:rPr lang="en-US" sz="1600" b="1" i="1" dirty="0" err="1">
                <a:solidFill>
                  <a:srgbClr val="0099CC"/>
                </a:solidFill>
              </a:rPr>
              <a:t>exibida</a:t>
            </a:r>
            <a:r>
              <a:rPr lang="en-US" sz="1600" b="1" i="1" dirty="0">
                <a:solidFill>
                  <a:srgbClr val="0099CC"/>
                </a:solidFill>
              </a:rPr>
              <a:t> </a:t>
            </a:r>
            <a:r>
              <a:rPr lang="en-US" sz="1600" b="1" i="1" dirty="0" err="1">
                <a:solidFill>
                  <a:srgbClr val="0099CC"/>
                </a:solidFill>
              </a:rPr>
              <a:t>na</a:t>
            </a:r>
            <a:r>
              <a:rPr lang="en-US" sz="1600" b="1" i="1" dirty="0">
                <a:solidFill>
                  <a:srgbClr val="0099CC"/>
                </a:solidFill>
              </a:rPr>
              <a:t> </a:t>
            </a:r>
            <a:r>
              <a:rPr lang="en-US" sz="1600" b="1" i="1" dirty="0" err="1">
                <a:solidFill>
                  <a:srgbClr val="0099CC"/>
                </a:solidFill>
              </a:rPr>
              <a:t>tela</a:t>
            </a:r>
            <a:r>
              <a:rPr lang="en-US" sz="1600" b="1" i="1" dirty="0">
                <a:solidFill>
                  <a:srgbClr val="0099CC"/>
                </a:solidFill>
              </a:rPr>
              <a:t>.</a:t>
            </a:r>
          </a:p>
          <a:p>
            <a:endParaRPr lang="en-US" sz="16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5931" y="227013"/>
            <a:ext cx="9660069" cy="99218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84"/>
              </a:spcAft>
              <a:defRPr/>
            </a:pPr>
            <a:r>
              <a:rPr lang="en-US" sz="320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Compreender o disparo do osciloscópio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2057400"/>
            <a:ext cx="5861050" cy="4114800"/>
          </a:xfrm>
        </p:spPr>
        <p:txBody>
          <a:bodyPr/>
          <a:lstStyle/>
          <a:p>
            <a:pPr marL="266700" indent="-266700">
              <a:spcAft>
                <a:spcPts val="1200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rgbClr val="000000"/>
                </a:solidFill>
              </a:rPr>
              <a:t>Pense</a:t>
            </a:r>
            <a:r>
              <a:rPr lang="en-US" sz="2000" dirty="0" smtClean="0">
                <a:solidFill>
                  <a:srgbClr val="000000"/>
                </a:solidFill>
              </a:rPr>
              <a:t> no "</a:t>
            </a:r>
            <a:r>
              <a:rPr lang="en-US" sz="2000" dirty="0" err="1" smtClean="0">
                <a:solidFill>
                  <a:srgbClr val="000000"/>
                </a:solidFill>
              </a:rPr>
              <a:t>disparo</a:t>
            </a:r>
            <a:r>
              <a:rPr lang="en-US" sz="2000" dirty="0" smtClean="0">
                <a:solidFill>
                  <a:srgbClr val="000000"/>
                </a:solidFill>
              </a:rPr>
              <a:t>" do </a:t>
            </a:r>
            <a:r>
              <a:rPr lang="en-US" sz="2000" dirty="0" err="1" smtClean="0">
                <a:solidFill>
                  <a:srgbClr val="000000"/>
                </a:solidFill>
              </a:rPr>
              <a:t>osciloscópio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como</a:t>
            </a:r>
            <a:r>
              <a:rPr lang="en-US" sz="2000" dirty="0" smtClean="0">
                <a:solidFill>
                  <a:srgbClr val="000000"/>
                </a:solidFill>
              </a:rPr>
              <a:t> "</a:t>
            </a:r>
            <a:r>
              <a:rPr lang="en-US" sz="2000" dirty="0" err="1" smtClean="0">
                <a:solidFill>
                  <a:srgbClr val="000000"/>
                </a:solidFill>
              </a:rPr>
              <a:t>tirar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fotografias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sincronizadas</a:t>
            </a:r>
            <a:r>
              <a:rPr lang="en-US" sz="2000" dirty="0" smtClean="0">
                <a:solidFill>
                  <a:srgbClr val="000000"/>
                </a:solidFill>
              </a:rPr>
              <a:t>".</a:t>
            </a:r>
          </a:p>
          <a:p>
            <a:pPr marL="266700" indent="-266700">
              <a:spcAft>
                <a:spcPts val="1200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Uma "</a:t>
            </a:r>
            <a:r>
              <a:rPr lang="en-US" sz="2000" dirty="0" err="1" smtClean="0">
                <a:solidFill>
                  <a:srgbClr val="000000"/>
                </a:solidFill>
              </a:rPr>
              <a:t>imagem</a:t>
            </a:r>
            <a:r>
              <a:rPr lang="en-US" sz="2000" dirty="0" smtClean="0">
                <a:solidFill>
                  <a:srgbClr val="000000"/>
                </a:solidFill>
              </a:rPr>
              <a:t>" da forma de </a:t>
            </a:r>
            <a:r>
              <a:rPr lang="en-US" sz="2000" dirty="0" err="1" smtClean="0">
                <a:solidFill>
                  <a:srgbClr val="000000"/>
                </a:solidFill>
              </a:rPr>
              <a:t>onda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consiste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muitas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amostras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digitais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consecutivas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marL="266700" indent="-266700">
              <a:spcAft>
                <a:spcPts val="1200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As "</a:t>
            </a:r>
            <a:r>
              <a:rPr lang="en-US" sz="2000" dirty="0" err="1" smtClean="0">
                <a:solidFill>
                  <a:srgbClr val="000000"/>
                </a:solidFill>
              </a:rPr>
              <a:t>fotografias</a:t>
            </a:r>
            <a:r>
              <a:rPr lang="en-US" sz="2000" dirty="0" smtClean="0">
                <a:solidFill>
                  <a:srgbClr val="000000"/>
                </a:solidFill>
              </a:rPr>
              <a:t>" </a:t>
            </a:r>
            <a:r>
              <a:rPr lang="en-US" sz="2000" dirty="0" err="1" smtClean="0">
                <a:solidFill>
                  <a:srgbClr val="000000"/>
                </a:solidFill>
              </a:rPr>
              <a:t>devem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estar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sincronizadas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em</a:t>
            </a:r>
            <a:r>
              <a:rPr lang="en-US" sz="2000" dirty="0" smtClean="0">
                <a:solidFill>
                  <a:srgbClr val="000000"/>
                </a:solidFill>
              </a:rPr>
              <a:t> um </a:t>
            </a:r>
            <a:r>
              <a:rPr lang="en-US" sz="2000" dirty="0" err="1" smtClean="0">
                <a:solidFill>
                  <a:srgbClr val="000000"/>
                </a:solidFill>
              </a:rPr>
              <a:t>ponto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único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na</a:t>
            </a:r>
            <a:r>
              <a:rPr lang="en-US" sz="2000" dirty="0" smtClean="0">
                <a:solidFill>
                  <a:srgbClr val="000000"/>
                </a:solidFill>
              </a:rPr>
              <a:t> forma de </a:t>
            </a:r>
            <a:r>
              <a:rPr lang="en-US" sz="2000" dirty="0" err="1" smtClean="0">
                <a:solidFill>
                  <a:srgbClr val="000000"/>
                </a:solidFill>
              </a:rPr>
              <a:t>onda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que</a:t>
            </a:r>
            <a:r>
              <a:rPr lang="en-US" sz="2000" dirty="0" smtClean="0">
                <a:solidFill>
                  <a:srgbClr val="000000"/>
                </a:solidFill>
              </a:rPr>
              <a:t> se </a:t>
            </a:r>
            <a:r>
              <a:rPr lang="en-US" sz="2000" dirty="0" err="1" smtClean="0">
                <a:solidFill>
                  <a:srgbClr val="000000"/>
                </a:solidFill>
              </a:rPr>
              <a:t>repete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marL="266700" indent="-266700">
              <a:spcAft>
                <a:spcPts val="1200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O </a:t>
            </a:r>
            <a:r>
              <a:rPr lang="en-US" sz="2000" dirty="0" err="1" smtClean="0">
                <a:solidFill>
                  <a:srgbClr val="000000"/>
                </a:solidFill>
              </a:rPr>
              <a:t>disparo</a:t>
            </a:r>
            <a:r>
              <a:rPr lang="en-US" sz="2000" dirty="0" smtClean="0">
                <a:solidFill>
                  <a:srgbClr val="000000"/>
                </a:solidFill>
              </a:rPr>
              <a:t> de </a:t>
            </a:r>
            <a:r>
              <a:rPr lang="en-US" sz="2000" dirty="0" err="1" smtClean="0">
                <a:solidFill>
                  <a:srgbClr val="000000"/>
                </a:solidFill>
              </a:rPr>
              <a:t>osciloscópio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mais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comum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baseia</a:t>
            </a:r>
            <a:r>
              <a:rPr lang="en-US" sz="2000" dirty="0" smtClean="0">
                <a:solidFill>
                  <a:srgbClr val="000000"/>
                </a:solidFill>
              </a:rPr>
              <a:t>-se </a:t>
            </a:r>
            <a:r>
              <a:rPr lang="en-US" sz="2000" dirty="0" err="1" smtClean="0">
                <a:solidFill>
                  <a:srgbClr val="000000"/>
                </a:solidFill>
              </a:rPr>
              <a:t>em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sincronizar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aquisições</a:t>
            </a:r>
            <a:r>
              <a:rPr lang="en-US" sz="2000" dirty="0" smtClean="0">
                <a:solidFill>
                  <a:srgbClr val="000000"/>
                </a:solidFill>
              </a:rPr>
              <a:t> (</a:t>
            </a:r>
            <a:r>
              <a:rPr lang="en-US" sz="2000" dirty="0" err="1" smtClean="0">
                <a:solidFill>
                  <a:srgbClr val="000000"/>
                </a:solidFill>
              </a:rPr>
              <a:t>tirar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fotografias</a:t>
            </a:r>
            <a:r>
              <a:rPr lang="en-US" sz="2000" dirty="0" smtClean="0">
                <a:solidFill>
                  <a:srgbClr val="000000"/>
                </a:solidFill>
              </a:rPr>
              <a:t>) </a:t>
            </a:r>
            <a:r>
              <a:rPr lang="en-US" sz="2000" dirty="0" err="1" smtClean="0">
                <a:solidFill>
                  <a:srgbClr val="000000"/>
                </a:solidFill>
              </a:rPr>
              <a:t>em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uma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borda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ascendente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descendente</a:t>
            </a:r>
            <a:r>
              <a:rPr lang="en-US" sz="2000" dirty="0" smtClean="0">
                <a:solidFill>
                  <a:srgbClr val="000000"/>
                </a:solidFill>
              </a:rPr>
              <a:t> de um </a:t>
            </a:r>
            <a:r>
              <a:rPr lang="en-US" sz="2000" dirty="0" err="1" smtClean="0">
                <a:solidFill>
                  <a:srgbClr val="000000"/>
                </a:solidFill>
              </a:rPr>
              <a:t>sinal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em</a:t>
            </a:r>
            <a:r>
              <a:rPr lang="en-US" sz="2000" dirty="0" smtClean="0">
                <a:solidFill>
                  <a:srgbClr val="000000"/>
                </a:solidFill>
              </a:rPr>
              <a:t> um </a:t>
            </a:r>
            <a:r>
              <a:rPr lang="en-US" sz="2000" dirty="0" err="1" smtClean="0">
                <a:solidFill>
                  <a:srgbClr val="000000"/>
                </a:solidFill>
              </a:rPr>
              <a:t>nível</a:t>
            </a:r>
            <a:r>
              <a:rPr lang="en-US" sz="2000" dirty="0" smtClean="0">
                <a:solidFill>
                  <a:srgbClr val="000000"/>
                </a:solidFill>
              </a:rPr>
              <a:t> de </a:t>
            </a:r>
            <a:r>
              <a:rPr lang="en-US" sz="2000" dirty="0" err="1" smtClean="0">
                <a:solidFill>
                  <a:srgbClr val="000000"/>
                </a:solidFill>
              </a:rPr>
              <a:t>tensão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específico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41987" name="TextBox 14"/>
          <p:cNvSpPr txBox="1">
            <a:spLocks noChangeArrowheads="1"/>
          </p:cNvSpPr>
          <p:nvPr/>
        </p:nvSpPr>
        <p:spPr bwMode="auto">
          <a:xfrm>
            <a:off x="495300" y="892176"/>
            <a:ext cx="9182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i="1" dirty="0"/>
              <a:t>O </a:t>
            </a:r>
            <a:r>
              <a:rPr lang="en-US" sz="2000" b="1" i="1" dirty="0" err="1"/>
              <a:t>disparo</a:t>
            </a:r>
            <a:r>
              <a:rPr lang="en-US" sz="2000" b="1" i="1" dirty="0"/>
              <a:t> </a:t>
            </a:r>
            <a:r>
              <a:rPr lang="en-US" sz="2000" b="1" i="1" dirty="0" err="1"/>
              <a:t>costuma</a:t>
            </a:r>
            <a:r>
              <a:rPr lang="en-US" sz="2000" b="1" i="1" dirty="0"/>
              <a:t> </a:t>
            </a:r>
            <a:r>
              <a:rPr lang="en-US" sz="2000" b="1" i="1" dirty="0" err="1"/>
              <a:t>ser</a:t>
            </a:r>
            <a:r>
              <a:rPr lang="en-US" sz="2000" b="1" i="1" dirty="0"/>
              <a:t> a </a:t>
            </a:r>
            <a:r>
              <a:rPr lang="en-US" sz="2000" b="1" i="1" dirty="0" err="1"/>
              <a:t>função</a:t>
            </a:r>
            <a:r>
              <a:rPr lang="en-US" sz="2000" b="1" i="1" dirty="0"/>
              <a:t> </a:t>
            </a:r>
            <a:r>
              <a:rPr lang="en-US" sz="2000" b="1" i="1" dirty="0" err="1"/>
              <a:t>menos</a:t>
            </a:r>
            <a:r>
              <a:rPr lang="en-US" sz="2000" b="1" i="1" dirty="0"/>
              <a:t> </a:t>
            </a:r>
            <a:r>
              <a:rPr lang="en-US" sz="2000" b="1" i="1" dirty="0" err="1"/>
              <a:t>compreendida</a:t>
            </a:r>
            <a:r>
              <a:rPr lang="en-US" sz="2000" b="1" i="1" dirty="0"/>
              <a:t> de um </a:t>
            </a:r>
            <a:r>
              <a:rPr lang="en-US" sz="2000" b="1" i="1" dirty="0" err="1"/>
              <a:t>osciloscópio</a:t>
            </a:r>
            <a:r>
              <a:rPr lang="en-US" sz="2000" b="1" i="1" dirty="0"/>
              <a:t>, </a:t>
            </a:r>
            <a:r>
              <a:rPr lang="en-US" sz="2000" b="1" i="1" dirty="0" err="1"/>
              <a:t>porém</a:t>
            </a:r>
            <a:r>
              <a:rPr lang="en-US" sz="2000" b="1" i="1" dirty="0"/>
              <a:t> é um dos </a:t>
            </a:r>
            <a:r>
              <a:rPr lang="en-US" sz="2000" b="1" i="1" dirty="0" err="1"/>
              <a:t>recursos</a:t>
            </a:r>
            <a:r>
              <a:rPr lang="en-US" sz="2000" b="1" i="1" dirty="0"/>
              <a:t> </a:t>
            </a:r>
            <a:r>
              <a:rPr lang="en-US" sz="2000" b="1" i="1" dirty="0" err="1"/>
              <a:t>mais</a:t>
            </a:r>
            <a:r>
              <a:rPr lang="en-US" sz="2000" b="1" i="1" dirty="0"/>
              <a:t> </a:t>
            </a:r>
            <a:r>
              <a:rPr lang="en-US" sz="2000" b="1" i="1" dirty="0" err="1"/>
              <a:t>importantes</a:t>
            </a:r>
            <a:r>
              <a:rPr lang="en-US" sz="2000" b="1" i="1" dirty="0"/>
              <a:t> a </a:t>
            </a:r>
            <a:r>
              <a:rPr lang="en-US" sz="2000" b="1" i="1" dirty="0" err="1"/>
              <a:t>ser</a:t>
            </a:r>
            <a:r>
              <a:rPr lang="en-US" sz="2000" b="1" i="1" dirty="0"/>
              <a:t> </a:t>
            </a:r>
            <a:r>
              <a:rPr lang="en-US" sz="2000" b="1" i="1" dirty="0" err="1"/>
              <a:t>entendido</a:t>
            </a:r>
            <a:r>
              <a:rPr lang="en-US" sz="2000" b="1" i="1" dirty="0"/>
              <a:t>.</a:t>
            </a:r>
          </a:p>
        </p:txBody>
      </p:sp>
      <p:sp>
        <p:nvSpPr>
          <p:cNvPr id="41988" name="TextBox 18"/>
          <p:cNvSpPr txBox="1">
            <a:spLocks noChangeArrowheads="1"/>
          </p:cNvSpPr>
          <p:nvPr/>
        </p:nvSpPr>
        <p:spPr bwMode="auto">
          <a:xfrm>
            <a:off x="6191250" y="4343401"/>
            <a:ext cx="34671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/>
              <a:t>Uma </a:t>
            </a:r>
            <a:r>
              <a:rPr lang="en-US" sz="1600" b="1" dirty="0" err="1"/>
              <a:t>fotografia</a:t>
            </a:r>
            <a:r>
              <a:rPr lang="en-US" sz="1600" b="1" dirty="0"/>
              <a:t> do </a:t>
            </a:r>
            <a:r>
              <a:rPr lang="en-US" sz="1600" b="1" dirty="0" err="1"/>
              <a:t>momento</a:t>
            </a:r>
            <a:r>
              <a:rPr lang="en-US" sz="1600" b="1" dirty="0"/>
              <a:t> da </a:t>
            </a:r>
            <a:r>
              <a:rPr lang="en-US" sz="1600" b="1" dirty="0" err="1"/>
              <a:t>chegada</a:t>
            </a:r>
            <a:r>
              <a:rPr lang="en-US" sz="1600" b="1" dirty="0"/>
              <a:t> de </a:t>
            </a:r>
            <a:r>
              <a:rPr lang="en-US" sz="1600" b="1" dirty="0" err="1"/>
              <a:t>uma</a:t>
            </a:r>
            <a:r>
              <a:rPr lang="en-US" sz="1600" b="1" dirty="0"/>
              <a:t> </a:t>
            </a:r>
            <a:r>
              <a:rPr lang="en-US" sz="1600" b="1" dirty="0" err="1"/>
              <a:t>corrida</a:t>
            </a:r>
            <a:r>
              <a:rPr lang="en-US" sz="1600" b="1" dirty="0"/>
              <a:t> de </a:t>
            </a:r>
            <a:r>
              <a:rPr lang="en-US" sz="1600" b="1" dirty="0" err="1"/>
              <a:t>cavalos</a:t>
            </a:r>
            <a:r>
              <a:rPr lang="en-US" sz="1600" b="1" dirty="0"/>
              <a:t> é </a:t>
            </a:r>
            <a:r>
              <a:rPr lang="en-US" sz="1600" b="1" dirty="0" err="1"/>
              <a:t>análoga</a:t>
            </a:r>
            <a:r>
              <a:rPr lang="en-US" sz="1600" b="1" dirty="0"/>
              <a:t> </a:t>
            </a:r>
            <a:r>
              <a:rPr lang="en-US" sz="1600" b="1" dirty="0" err="1"/>
              <a:t>ao</a:t>
            </a:r>
            <a:r>
              <a:rPr lang="en-US" sz="1600" b="1" dirty="0"/>
              <a:t> </a:t>
            </a:r>
            <a:r>
              <a:rPr lang="en-US" sz="1600" b="1" dirty="0" err="1"/>
              <a:t>disparo</a:t>
            </a:r>
            <a:r>
              <a:rPr lang="en-US" sz="1600" b="1" dirty="0"/>
              <a:t> do </a:t>
            </a:r>
            <a:r>
              <a:rPr lang="en-US" sz="1600" b="1" dirty="0" err="1"/>
              <a:t>osciloscópio</a:t>
            </a:r>
            <a:r>
              <a:rPr lang="en-US" sz="1600" b="1" dirty="0"/>
              <a:t>.</a:t>
            </a:r>
          </a:p>
        </p:txBody>
      </p:sp>
      <p:pic>
        <p:nvPicPr>
          <p:cNvPr id="41989" name="Picture 6" descr="Horse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8700" y="1981201"/>
            <a:ext cx="3529013" cy="22955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41990" name="Straight Connector 9"/>
          <p:cNvCxnSpPr>
            <a:cxnSpLocks noChangeShapeType="1"/>
          </p:cNvCxnSpPr>
          <p:nvPr/>
        </p:nvCxnSpPr>
        <p:spPr bwMode="auto">
          <a:xfrm rot="5400000">
            <a:off x="8164513" y="3133725"/>
            <a:ext cx="22860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5931" y="227013"/>
            <a:ext cx="9660069" cy="99218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84"/>
              </a:spcAft>
              <a:defRPr/>
            </a:pPr>
            <a:r>
              <a:rPr lang="en-US" sz="320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Exemplos de disparo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5029200"/>
            <a:ext cx="9493250" cy="1371600"/>
          </a:xfrm>
        </p:spPr>
        <p:txBody>
          <a:bodyPr/>
          <a:lstStyle/>
          <a:p>
            <a:pPr marL="266700" indent="-266700">
              <a:spcAft>
                <a:spcPts val="1000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000000"/>
                </a:solidFill>
              </a:rPr>
              <a:t>Local </a:t>
            </a:r>
            <a:r>
              <a:rPr lang="en-US" sz="1800" b="1" dirty="0" err="1" smtClean="0">
                <a:solidFill>
                  <a:srgbClr val="000000"/>
                </a:solidFill>
              </a:rPr>
              <a:t>padrão</a:t>
            </a:r>
            <a:r>
              <a:rPr lang="en-US" sz="1800" b="1" dirty="0" smtClean="0">
                <a:solidFill>
                  <a:srgbClr val="000000"/>
                </a:solidFill>
              </a:rPr>
              <a:t> de </a:t>
            </a:r>
            <a:r>
              <a:rPr lang="en-US" sz="1800" b="1" dirty="0" err="1" smtClean="0">
                <a:solidFill>
                  <a:srgbClr val="000000"/>
                </a:solidFill>
              </a:rPr>
              <a:t>disparo</a:t>
            </a:r>
            <a:r>
              <a:rPr lang="en-US" sz="1800" b="1" dirty="0" smtClean="0">
                <a:solidFill>
                  <a:srgbClr val="000000"/>
                </a:solidFill>
              </a:rPr>
              <a:t> (tempo zero) </a:t>
            </a:r>
            <a:r>
              <a:rPr lang="en-US" sz="1800" b="1" dirty="0" err="1" smtClean="0">
                <a:solidFill>
                  <a:srgbClr val="000000"/>
                </a:solidFill>
              </a:rPr>
              <a:t>em</a:t>
            </a:r>
            <a:r>
              <a:rPr lang="en-US" sz="1800" b="1" dirty="0" smtClean="0">
                <a:solidFill>
                  <a:srgbClr val="000000"/>
                </a:solidFill>
              </a:rPr>
              <a:t> DSOs = </a:t>
            </a:r>
            <a:r>
              <a:rPr lang="en-US" sz="1800" b="1" dirty="0" err="1" smtClean="0">
                <a:solidFill>
                  <a:srgbClr val="000000"/>
                </a:solidFill>
              </a:rPr>
              <a:t>centro</a:t>
            </a:r>
            <a:r>
              <a:rPr lang="en-US" sz="1800" b="1" dirty="0" smtClean="0">
                <a:solidFill>
                  <a:srgbClr val="000000"/>
                </a:solidFill>
              </a:rPr>
              <a:t> da </a:t>
            </a:r>
            <a:r>
              <a:rPr lang="en-US" sz="1800" b="1" dirty="0" err="1" smtClean="0">
                <a:solidFill>
                  <a:srgbClr val="000000"/>
                </a:solidFill>
              </a:rPr>
              <a:t>tela</a:t>
            </a:r>
            <a:r>
              <a:rPr lang="en-US" sz="1800" b="1" dirty="0" smtClean="0">
                <a:solidFill>
                  <a:srgbClr val="000000"/>
                </a:solidFill>
              </a:rPr>
              <a:t> (</a:t>
            </a:r>
            <a:r>
              <a:rPr lang="en-US" sz="1800" b="1" dirty="0" err="1" smtClean="0">
                <a:solidFill>
                  <a:srgbClr val="000000"/>
                </a:solidFill>
              </a:rPr>
              <a:t>horizontalmente</a:t>
            </a:r>
            <a:r>
              <a:rPr lang="en-US" sz="1800" b="1" dirty="0" smtClean="0">
                <a:solidFill>
                  <a:srgbClr val="000000"/>
                </a:solidFill>
              </a:rPr>
              <a:t>)</a:t>
            </a:r>
          </a:p>
          <a:p>
            <a:pPr marL="266700" indent="-266700">
              <a:spcAft>
                <a:spcPts val="1000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1800" b="1" u="sng" dirty="0" err="1" smtClean="0">
                <a:solidFill>
                  <a:srgbClr val="000000"/>
                </a:solidFill>
              </a:rPr>
              <a:t>Único</a:t>
            </a:r>
            <a:r>
              <a:rPr lang="en-US" sz="1800" b="1" dirty="0" smtClean="0">
                <a:solidFill>
                  <a:srgbClr val="000000"/>
                </a:solidFill>
              </a:rPr>
              <a:t> local de </a:t>
            </a:r>
            <a:r>
              <a:rPr lang="en-US" sz="1800" b="1" dirty="0" err="1" smtClean="0">
                <a:solidFill>
                  <a:srgbClr val="000000"/>
                </a:solidFill>
              </a:rPr>
              <a:t>disparo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em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osciloscópios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analógicos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mais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antigos</a:t>
            </a:r>
            <a:r>
              <a:rPr lang="en-US" sz="1800" b="1" dirty="0" smtClean="0">
                <a:solidFill>
                  <a:srgbClr val="000000"/>
                </a:solidFill>
              </a:rPr>
              <a:t> = </a:t>
            </a:r>
            <a:r>
              <a:rPr lang="en-US" sz="1800" b="1" dirty="0" err="1" smtClean="0">
                <a:solidFill>
                  <a:srgbClr val="000000"/>
                </a:solidFill>
              </a:rPr>
              <a:t>lado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esquerdo</a:t>
            </a:r>
            <a:r>
              <a:rPr lang="en-US" sz="1800" b="1" dirty="0" smtClean="0">
                <a:solidFill>
                  <a:srgbClr val="000000"/>
                </a:solidFill>
              </a:rPr>
              <a:t> da </a:t>
            </a:r>
            <a:r>
              <a:rPr lang="en-US" sz="1800" b="1" dirty="0" err="1" smtClean="0">
                <a:solidFill>
                  <a:srgbClr val="000000"/>
                </a:solidFill>
              </a:rPr>
              <a:t>tela</a:t>
            </a:r>
            <a:endParaRPr lang="en-US" sz="1800" b="1" dirty="0" smtClean="0">
              <a:solidFill>
                <a:srgbClr val="000000"/>
              </a:solidFill>
            </a:endParaRPr>
          </a:p>
        </p:txBody>
      </p:sp>
      <p:pic>
        <p:nvPicPr>
          <p:cNvPr id="44035" name="Picture 9" descr="Fig06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7350" y="457200"/>
            <a:ext cx="11969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10" descr="Trigger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" y="1033463"/>
            <a:ext cx="41275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11" descr="Trigger2.png"/>
          <p:cNvPicPr>
            <a:picLocks noChangeAspect="1"/>
          </p:cNvPicPr>
          <p:nvPr/>
        </p:nvPicPr>
        <p:blipFill>
          <a:blip r:embed="rId5" cstate="print"/>
          <a:srcRect t="10686"/>
          <a:stretch>
            <a:fillRect/>
          </a:stretch>
        </p:blipFill>
        <p:spPr bwMode="auto">
          <a:xfrm>
            <a:off x="2724150" y="1643063"/>
            <a:ext cx="41275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12" descr="Trigger3.png"/>
          <p:cNvPicPr>
            <a:picLocks noChangeAspect="1"/>
          </p:cNvPicPr>
          <p:nvPr/>
        </p:nvPicPr>
        <p:blipFill>
          <a:blip r:embed="rId6" cstate="print"/>
          <a:srcRect t="10686"/>
          <a:stretch>
            <a:fillRect/>
          </a:stretch>
        </p:blipFill>
        <p:spPr bwMode="auto">
          <a:xfrm>
            <a:off x="5448300" y="2328863"/>
            <a:ext cx="41275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Box 13"/>
          <p:cNvSpPr txBox="1">
            <a:spLocks noChangeArrowheads="1"/>
          </p:cNvSpPr>
          <p:nvPr/>
        </p:nvSpPr>
        <p:spPr bwMode="auto">
          <a:xfrm>
            <a:off x="3405188" y="2000251"/>
            <a:ext cx="12382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FFFF00"/>
                </a:solidFill>
              </a:rPr>
              <a:t>Ponto de disparo</a:t>
            </a:r>
          </a:p>
        </p:txBody>
      </p:sp>
      <p:cxnSp>
        <p:nvCxnSpPr>
          <p:cNvPr id="44040" name="Straight Arrow Connector 15"/>
          <p:cNvCxnSpPr>
            <a:cxnSpLocks noChangeShapeType="1"/>
          </p:cNvCxnSpPr>
          <p:nvPr/>
        </p:nvCxnSpPr>
        <p:spPr bwMode="auto">
          <a:xfrm rot="16200000" flipH="1">
            <a:off x="4121944" y="2355057"/>
            <a:ext cx="423863" cy="247650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</p:spPr>
      </p:cxnSp>
      <p:sp>
        <p:nvSpPr>
          <p:cNvPr id="44041" name="TextBox 17"/>
          <p:cNvSpPr txBox="1">
            <a:spLocks noChangeArrowheads="1"/>
          </p:cNvSpPr>
          <p:nvPr/>
        </p:nvSpPr>
        <p:spPr bwMode="auto">
          <a:xfrm>
            <a:off x="7346950" y="2438401"/>
            <a:ext cx="12382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FFFF00"/>
                </a:solidFill>
              </a:rPr>
              <a:t>Ponto de disparo</a:t>
            </a:r>
          </a:p>
        </p:txBody>
      </p:sp>
      <p:cxnSp>
        <p:nvCxnSpPr>
          <p:cNvPr id="44042" name="Straight Arrow Connector 19"/>
          <p:cNvCxnSpPr>
            <a:cxnSpLocks noChangeShapeType="1"/>
          </p:cNvCxnSpPr>
          <p:nvPr/>
        </p:nvCxnSpPr>
        <p:spPr bwMode="auto">
          <a:xfrm rot="10800000" flipV="1">
            <a:off x="7192169" y="2667000"/>
            <a:ext cx="237331" cy="209550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</p:spPr>
      </p:cxnSp>
      <p:sp>
        <p:nvSpPr>
          <p:cNvPr id="44043" name="TextBox 21"/>
          <p:cNvSpPr txBox="1">
            <a:spLocks noChangeArrowheads="1"/>
          </p:cNvSpPr>
          <p:nvPr/>
        </p:nvSpPr>
        <p:spPr bwMode="auto">
          <a:xfrm>
            <a:off x="412750" y="3319463"/>
            <a:ext cx="2393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err="1"/>
              <a:t>Não</a:t>
            </a:r>
            <a:r>
              <a:rPr lang="en-US" sz="1400" b="1" dirty="0"/>
              <a:t> </a:t>
            </a:r>
            <a:r>
              <a:rPr lang="en-US" sz="1400" b="1" dirty="0" err="1"/>
              <a:t>disparado</a:t>
            </a:r>
            <a:endParaRPr lang="en-US" sz="1400" b="1" dirty="0"/>
          </a:p>
          <a:p>
            <a:pPr algn="ctr"/>
            <a:r>
              <a:rPr lang="en-US" sz="1000" b="1" dirty="0"/>
              <a:t>(</a:t>
            </a:r>
            <a:r>
              <a:rPr lang="en-US" sz="1000" b="1" dirty="0" err="1"/>
              <a:t>tirar</a:t>
            </a:r>
            <a:r>
              <a:rPr lang="en-US" sz="1000" b="1" dirty="0"/>
              <a:t> </a:t>
            </a:r>
            <a:r>
              <a:rPr lang="en-US" sz="1000" b="1" dirty="0" err="1"/>
              <a:t>fotografia</a:t>
            </a:r>
            <a:r>
              <a:rPr lang="en-US" sz="1000" b="1" dirty="0"/>
              <a:t> </a:t>
            </a:r>
            <a:r>
              <a:rPr lang="en-US" sz="1000" b="1" dirty="0" err="1"/>
              <a:t>sem</a:t>
            </a:r>
            <a:r>
              <a:rPr lang="en-US" sz="1000" b="1" dirty="0"/>
              <a:t> </a:t>
            </a:r>
            <a:r>
              <a:rPr lang="en-US" sz="1000" b="1" dirty="0" err="1"/>
              <a:t>sincronia</a:t>
            </a:r>
            <a:r>
              <a:rPr lang="en-US" sz="1000" b="1" dirty="0"/>
              <a:t>)</a:t>
            </a:r>
          </a:p>
        </p:txBody>
      </p:sp>
      <p:sp>
        <p:nvSpPr>
          <p:cNvPr id="44044" name="TextBox 22"/>
          <p:cNvSpPr txBox="1">
            <a:spLocks noChangeArrowheads="1"/>
          </p:cNvSpPr>
          <p:nvPr/>
        </p:nvSpPr>
        <p:spPr bwMode="auto">
          <a:xfrm>
            <a:off x="2600325" y="3929063"/>
            <a:ext cx="2733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/>
              <a:t>Disparo</a:t>
            </a:r>
            <a:r>
              <a:rPr lang="en-US" sz="1400" b="1" dirty="0"/>
              <a:t> = </a:t>
            </a:r>
            <a:endParaRPr lang="en-US" sz="1400" b="1" dirty="0" smtClean="0"/>
          </a:p>
          <a:p>
            <a:pPr algn="ctr"/>
            <a:r>
              <a:rPr lang="en-US" sz="1400" b="1" dirty="0" err="1" smtClean="0"/>
              <a:t>Borda</a:t>
            </a:r>
            <a:r>
              <a:rPr lang="en-US" sz="1400" b="1" dirty="0" smtClean="0"/>
              <a:t> </a:t>
            </a:r>
            <a:r>
              <a:rPr lang="en-US" sz="1400" b="1" dirty="0" err="1"/>
              <a:t>ascendente</a:t>
            </a:r>
            <a:r>
              <a:rPr lang="en-US" sz="1400" b="1" dirty="0"/>
              <a:t> </a:t>
            </a:r>
            <a:r>
              <a:rPr lang="en-US" sz="1400" b="1" dirty="0" smtClean="0"/>
              <a:t> a </a:t>
            </a:r>
            <a:r>
              <a:rPr lang="en-US" sz="1400" b="1" dirty="0"/>
              <a:t>0,0 V</a:t>
            </a:r>
          </a:p>
        </p:txBody>
      </p:sp>
      <p:sp>
        <p:nvSpPr>
          <p:cNvPr id="44045" name="TextBox 23"/>
          <p:cNvSpPr txBox="1">
            <a:spLocks noChangeArrowheads="1"/>
          </p:cNvSpPr>
          <p:nvPr/>
        </p:nvSpPr>
        <p:spPr bwMode="auto">
          <a:xfrm>
            <a:off x="5778500" y="4614864"/>
            <a:ext cx="3797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err="1"/>
              <a:t>Disparo</a:t>
            </a:r>
            <a:r>
              <a:rPr lang="en-US" sz="1400" b="1" dirty="0"/>
              <a:t> = </a:t>
            </a:r>
            <a:r>
              <a:rPr lang="en-US" sz="1400" b="1" dirty="0" err="1"/>
              <a:t>Borda</a:t>
            </a:r>
            <a:r>
              <a:rPr lang="en-US" sz="1400" b="1" dirty="0"/>
              <a:t> </a:t>
            </a:r>
            <a:r>
              <a:rPr lang="en-US" sz="1400" b="1" dirty="0" err="1"/>
              <a:t>descendente</a:t>
            </a:r>
            <a:r>
              <a:rPr lang="en-US" sz="1400" b="1" dirty="0"/>
              <a:t> a +2,0 V</a:t>
            </a:r>
          </a:p>
        </p:txBody>
      </p:sp>
      <p:sp>
        <p:nvSpPr>
          <p:cNvPr id="44046" name="TextBox 24"/>
          <p:cNvSpPr txBox="1">
            <a:spLocks noChangeArrowheads="1"/>
          </p:cNvSpPr>
          <p:nvPr/>
        </p:nvSpPr>
        <p:spPr bwMode="auto">
          <a:xfrm>
            <a:off x="825500" y="1066801"/>
            <a:ext cx="3054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FFFF00"/>
                </a:solidFill>
              </a:rPr>
              <a:t>Nível de disparo definido acima da forma de onda</a:t>
            </a:r>
          </a:p>
        </p:txBody>
      </p:sp>
      <p:sp>
        <p:nvSpPr>
          <p:cNvPr id="44047" name="TextBox 25"/>
          <p:cNvSpPr txBox="1">
            <a:spLocks noChangeArrowheads="1"/>
          </p:cNvSpPr>
          <p:nvPr/>
        </p:nvSpPr>
        <p:spPr bwMode="auto">
          <a:xfrm>
            <a:off x="7512050" y="4067176"/>
            <a:ext cx="11557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FFFF00"/>
                </a:solidFill>
              </a:rPr>
              <a:t>Tempo positivo</a:t>
            </a:r>
          </a:p>
        </p:txBody>
      </p:sp>
      <p:sp>
        <p:nvSpPr>
          <p:cNvPr id="44048" name="TextBox 26"/>
          <p:cNvSpPr txBox="1">
            <a:spLocks noChangeArrowheads="1"/>
          </p:cNvSpPr>
          <p:nvPr/>
        </p:nvSpPr>
        <p:spPr bwMode="auto">
          <a:xfrm>
            <a:off x="5747544" y="4067176"/>
            <a:ext cx="11557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FFFF00"/>
                </a:solidFill>
              </a:rPr>
              <a:t>Tempo negativo</a:t>
            </a:r>
          </a:p>
        </p:txBody>
      </p:sp>
      <p:cxnSp>
        <p:nvCxnSpPr>
          <p:cNvPr id="44049" name="Straight Arrow Connector 27"/>
          <p:cNvCxnSpPr>
            <a:cxnSpLocks noChangeShapeType="1"/>
          </p:cNvCxnSpPr>
          <p:nvPr/>
        </p:nvCxnSpPr>
        <p:spPr bwMode="auto">
          <a:xfrm>
            <a:off x="8574882" y="4191000"/>
            <a:ext cx="257969" cy="1588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44050" name="Straight Arrow Connector 29"/>
          <p:cNvCxnSpPr>
            <a:cxnSpLocks noChangeShapeType="1"/>
          </p:cNvCxnSpPr>
          <p:nvPr/>
        </p:nvCxnSpPr>
        <p:spPr bwMode="auto">
          <a:xfrm rot="10800000">
            <a:off x="5530850" y="4191000"/>
            <a:ext cx="247650" cy="1588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44051" name="Straight Arrow Connector 33"/>
          <p:cNvCxnSpPr>
            <a:cxnSpLocks noChangeShapeType="1"/>
          </p:cNvCxnSpPr>
          <p:nvPr/>
        </p:nvCxnSpPr>
        <p:spPr bwMode="auto">
          <a:xfrm>
            <a:off x="7192169" y="4191000"/>
            <a:ext cx="330200" cy="1588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 type="oval" w="med" len="med"/>
            <a:tailEnd/>
          </a:ln>
        </p:spPr>
      </p:cxnSp>
      <p:cxnSp>
        <p:nvCxnSpPr>
          <p:cNvPr id="44052" name="Straight Arrow Connector 36"/>
          <p:cNvCxnSpPr>
            <a:cxnSpLocks noChangeShapeType="1"/>
          </p:cNvCxnSpPr>
          <p:nvPr/>
        </p:nvCxnSpPr>
        <p:spPr bwMode="auto">
          <a:xfrm rot="10800000">
            <a:off x="6851650" y="4191000"/>
            <a:ext cx="330200" cy="0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5931" y="227013"/>
            <a:ext cx="9660069" cy="99218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84"/>
              </a:spcAft>
              <a:defRPr/>
            </a:pPr>
            <a:r>
              <a:rPr lang="en-US" sz="320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Disparo avançado do osciloscópio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4953000"/>
            <a:ext cx="9658350" cy="1219200"/>
          </a:xfrm>
        </p:spPr>
        <p:txBody>
          <a:bodyPr/>
          <a:lstStyle/>
          <a:p>
            <a:pPr marL="266700" indent="-266700">
              <a:spcAft>
                <a:spcPts val="1000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A </a:t>
            </a:r>
            <a:r>
              <a:rPr lang="en-US" sz="2000" dirty="0" err="1" smtClean="0">
                <a:solidFill>
                  <a:srgbClr val="000000"/>
                </a:solidFill>
              </a:rPr>
              <a:t>maior</a:t>
            </a:r>
            <a:r>
              <a:rPr lang="en-US" sz="2000" dirty="0" smtClean="0">
                <a:solidFill>
                  <a:srgbClr val="000000"/>
                </a:solidFill>
              </a:rPr>
              <a:t> parte dos </a:t>
            </a:r>
            <a:r>
              <a:rPr lang="en-US" sz="2000" dirty="0" err="1" smtClean="0">
                <a:solidFill>
                  <a:srgbClr val="000000"/>
                </a:solidFill>
              </a:rPr>
              <a:t>experimentos</a:t>
            </a:r>
            <a:r>
              <a:rPr lang="en-US" sz="2000" dirty="0" smtClean="0">
                <a:solidFill>
                  <a:srgbClr val="000000"/>
                </a:solidFill>
              </a:rPr>
              <a:t> de </a:t>
            </a:r>
            <a:r>
              <a:rPr lang="en-US" sz="2000" dirty="0" err="1" smtClean="0">
                <a:solidFill>
                  <a:srgbClr val="000000"/>
                </a:solidFill>
              </a:rPr>
              <a:t>laboratório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universitários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baseia</a:t>
            </a:r>
            <a:r>
              <a:rPr lang="en-US" sz="2000" dirty="0" smtClean="0">
                <a:solidFill>
                  <a:srgbClr val="000000"/>
                </a:solidFill>
              </a:rPr>
              <a:t>-se </a:t>
            </a:r>
            <a:r>
              <a:rPr lang="en-US" sz="2000" dirty="0" err="1" smtClean="0">
                <a:solidFill>
                  <a:srgbClr val="000000"/>
                </a:solidFill>
              </a:rPr>
              <a:t>em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usar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disparos</a:t>
            </a:r>
            <a:r>
              <a:rPr lang="en-US" sz="2000" dirty="0" smtClean="0">
                <a:solidFill>
                  <a:srgbClr val="000000"/>
                </a:solidFill>
              </a:rPr>
              <a:t> de "</a:t>
            </a:r>
            <a:r>
              <a:rPr lang="en-US" sz="2000" dirty="0" err="1" smtClean="0">
                <a:solidFill>
                  <a:srgbClr val="000000"/>
                </a:solidFill>
              </a:rPr>
              <a:t>borda</a:t>
            </a:r>
            <a:r>
              <a:rPr lang="en-US" sz="2000" dirty="0" smtClean="0">
                <a:solidFill>
                  <a:srgbClr val="000000"/>
                </a:solidFill>
              </a:rPr>
              <a:t>" </a:t>
            </a:r>
            <a:r>
              <a:rPr lang="en-US" sz="2000" dirty="0" err="1" smtClean="0">
                <a:solidFill>
                  <a:srgbClr val="000000"/>
                </a:solidFill>
              </a:rPr>
              <a:t>padrão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266700" indent="-266700">
              <a:spcAft>
                <a:spcPts val="1000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rgbClr val="000000"/>
                </a:solidFill>
              </a:rPr>
              <a:t>Disparar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sinais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mais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complexos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requer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opções</a:t>
            </a:r>
            <a:r>
              <a:rPr lang="en-US" sz="2000" dirty="0" smtClean="0">
                <a:solidFill>
                  <a:srgbClr val="000000"/>
                </a:solidFill>
              </a:rPr>
              <a:t> de </a:t>
            </a:r>
            <a:r>
              <a:rPr lang="en-US" sz="2000" dirty="0" err="1" smtClean="0">
                <a:solidFill>
                  <a:srgbClr val="000000"/>
                </a:solidFill>
              </a:rPr>
              <a:t>disparo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avançadas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6083" name="TextBox 23"/>
          <p:cNvSpPr txBox="1">
            <a:spLocks noChangeArrowheads="1"/>
          </p:cNvSpPr>
          <p:nvPr/>
        </p:nvSpPr>
        <p:spPr bwMode="auto">
          <a:xfrm>
            <a:off x="2146300" y="4419600"/>
            <a:ext cx="561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/>
              <a:t>Exemplo</a:t>
            </a:r>
            <a:r>
              <a:rPr lang="en-US" sz="1600" b="1" dirty="0"/>
              <a:t>: </a:t>
            </a:r>
            <a:r>
              <a:rPr lang="en-US" sz="1600" b="1" dirty="0" err="1"/>
              <a:t>Disparar</a:t>
            </a:r>
            <a:r>
              <a:rPr lang="en-US" sz="1600" b="1" dirty="0"/>
              <a:t> </a:t>
            </a:r>
            <a:r>
              <a:rPr lang="en-US" sz="1600" b="1" dirty="0" err="1"/>
              <a:t>em</a:t>
            </a:r>
            <a:r>
              <a:rPr lang="en-US" sz="1600" b="1" dirty="0"/>
              <a:t> um </a:t>
            </a:r>
            <a:r>
              <a:rPr lang="en-US" sz="1600" b="1" dirty="0" err="1"/>
              <a:t>barramento</a:t>
            </a:r>
            <a:r>
              <a:rPr lang="en-US" sz="1600" b="1" dirty="0"/>
              <a:t> serial I</a:t>
            </a:r>
            <a:r>
              <a:rPr lang="en-US" sz="1600" b="1" baseline="30000" dirty="0"/>
              <a:t>2</a:t>
            </a:r>
            <a:r>
              <a:rPr lang="en-US" sz="1600" b="1" dirty="0"/>
              <a:t>C</a:t>
            </a:r>
          </a:p>
        </p:txBody>
      </p:sp>
      <p:pic>
        <p:nvPicPr>
          <p:cNvPr id="46084" name="Picture 16" descr="Advanced Trigger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6100" y="914401"/>
            <a:ext cx="6273800" cy="34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6" descr="Fig5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9126"/>
            <a:ext cx="99060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5931" y="227013"/>
            <a:ext cx="9660069" cy="99218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84"/>
              </a:spcAft>
              <a:defRPr/>
            </a:pPr>
            <a:r>
              <a:rPr lang="en-US" sz="320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Teoria de operação do osciloscópio</a:t>
            </a:r>
          </a:p>
        </p:txBody>
      </p:sp>
      <p:sp>
        <p:nvSpPr>
          <p:cNvPr id="48131" name="TextBox 23"/>
          <p:cNvSpPr txBox="1">
            <a:spLocks noChangeArrowheads="1"/>
          </p:cNvSpPr>
          <p:nvPr/>
        </p:nvSpPr>
        <p:spPr bwMode="auto">
          <a:xfrm>
            <a:off x="2311400" y="5638800"/>
            <a:ext cx="4787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Diagrama de blocos do DSO</a:t>
            </a:r>
          </a:p>
        </p:txBody>
      </p:sp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412750" y="4953001"/>
            <a:ext cx="3962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Amarelo = Blocos específicos do canal</a:t>
            </a:r>
          </a:p>
          <a:p>
            <a:r>
              <a:rPr lang="en-US" sz="1200" b="1"/>
              <a:t>Azul = Blocos do sistema (suporta todos os canais)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5931" y="227013"/>
            <a:ext cx="9660069" cy="99218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84"/>
              </a:spcAft>
              <a:defRPr/>
            </a:pPr>
            <a:r>
              <a:rPr lang="en-US" sz="320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Especificações de desempenho do osciloscópio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4495800"/>
            <a:ext cx="9328150" cy="762000"/>
          </a:xfrm>
        </p:spPr>
        <p:txBody>
          <a:bodyPr/>
          <a:lstStyle/>
          <a:p>
            <a:pPr marL="285750" indent="-285750">
              <a:spcAft>
                <a:spcPts val="1000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0000"/>
                </a:solidFill>
              </a:rPr>
              <a:t>Todos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osciloscópios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exibem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uma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resposta</a:t>
            </a:r>
            <a:r>
              <a:rPr lang="en-US" sz="1800" dirty="0" smtClean="0">
                <a:solidFill>
                  <a:srgbClr val="000000"/>
                </a:solidFill>
              </a:rPr>
              <a:t> de </a:t>
            </a:r>
            <a:r>
              <a:rPr lang="en-US" sz="1800" dirty="0" err="1" smtClean="0">
                <a:solidFill>
                  <a:srgbClr val="000000"/>
                </a:solidFill>
              </a:rPr>
              <a:t>frequência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passa-baixa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spcAft>
                <a:spcPts val="1000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</a:rPr>
              <a:t>A </a:t>
            </a:r>
            <a:r>
              <a:rPr lang="en-US" sz="1800" dirty="0" err="1" smtClean="0">
                <a:solidFill>
                  <a:srgbClr val="000000"/>
                </a:solidFill>
              </a:rPr>
              <a:t>frequência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em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que</a:t>
            </a:r>
            <a:r>
              <a:rPr lang="en-US" sz="1800" dirty="0" smtClean="0">
                <a:solidFill>
                  <a:srgbClr val="000000"/>
                </a:solidFill>
              </a:rPr>
              <a:t> a </a:t>
            </a:r>
            <a:r>
              <a:rPr lang="en-US" sz="1800" dirty="0" err="1" smtClean="0">
                <a:solidFill>
                  <a:srgbClr val="000000"/>
                </a:solidFill>
              </a:rPr>
              <a:t>onda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senoidal</a:t>
            </a:r>
            <a:r>
              <a:rPr lang="en-US" sz="1800" dirty="0" smtClean="0">
                <a:solidFill>
                  <a:srgbClr val="000000"/>
                </a:solidFill>
              </a:rPr>
              <a:t> de </a:t>
            </a:r>
            <a:r>
              <a:rPr lang="en-US" sz="1800" dirty="0" err="1" smtClean="0">
                <a:solidFill>
                  <a:srgbClr val="000000"/>
                </a:solidFill>
              </a:rPr>
              <a:t>entrada</a:t>
            </a:r>
            <a:r>
              <a:rPr lang="en-US" sz="1800" dirty="0" smtClean="0">
                <a:solidFill>
                  <a:srgbClr val="000000"/>
                </a:solidFill>
              </a:rPr>
              <a:t> é </a:t>
            </a:r>
            <a:r>
              <a:rPr lang="en-US" sz="1800" dirty="0" err="1" smtClean="0">
                <a:solidFill>
                  <a:srgbClr val="000000"/>
                </a:solidFill>
              </a:rPr>
              <a:t>atenuada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por</a:t>
            </a:r>
            <a:r>
              <a:rPr lang="en-US" sz="1800" dirty="0" smtClean="0">
                <a:solidFill>
                  <a:srgbClr val="000000"/>
                </a:solidFill>
              </a:rPr>
              <a:t> 3 dB define a </a:t>
            </a:r>
            <a:r>
              <a:rPr lang="en-US" sz="1800" dirty="0" err="1" smtClean="0">
                <a:solidFill>
                  <a:srgbClr val="000000"/>
                </a:solidFill>
              </a:rPr>
              <a:t>largura</a:t>
            </a:r>
            <a:r>
              <a:rPr lang="en-US" sz="1800" dirty="0" smtClean="0">
                <a:solidFill>
                  <a:srgbClr val="000000"/>
                </a:solidFill>
              </a:rPr>
              <a:t> de </a:t>
            </a:r>
            <a:r>
              <a:rPr lang="en-US" sz="1800" dirty="0" err="1" smtClean="0">
                <a:solidFill>
                  <a:srgbClr val="000000"/>
                </a:solidFill>
              </a:rPr>
              <a:t>banda</a:t>
            </a:r>
            <a:r>
              <a:rPr lang="en-US" sz="1800" dirty="0" smtClean="0">
                <a:solidFill>
                  <a:srgbClr val="000000"/>
                </a:solidFill>
              </a:rPr>
              <a:t> do </a:t>
            </a:r>
            <a:r>
              <a:rPr lang="en-US" sz="1800" dirty="0" err="1" smtClean="0">
                <a:solidFill>
                  <a:srgbClr val="000000"/>
                </a:solidFill>
              </a:rPr>
              <a:t>osciloscópio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spcAft>
                <a:spcPts val="1000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</a:rPr>
              <a:t>-3 dB se </a:t>
            </a:r>
            <a:r>
              <a:rPr lang="en-US" sz="1800" dirty="0" err="1" smtClean="0">
                <a:solidFill>
                  <a:srgbClr val="000000"/>
                </a:solidFill>
              </a:rPr>
              <a:t>iguala</a:t>
            </a:r>
            <a:r>
              <a:rPr lang="en-US" sz="1800" dirty="0" smtClean="0">
                <a:solidFill>
                  <a:srgbClr val="000000"/>
                </a:solidFill>
              </a:rPr>
              <a:t> a ~ -30% de </a:t>
            </a:r>
            <a:r>
              <a:rPr lang="en-US" sz="1800" dirty="0" err="1" smtClean="0">
                <a:solidFill>
                  <a:srgbClr val="000000"/>
                </a:solidFill>
              </a:rPr>
              <a:t>erro</a:t>
            </a:r>
            <a:r>
              <a:rPr lang="en-US" sz="1800" dirty="0" smtClean="0">
                <a:solidFill>
                  <a:srgbClr val="000000"/>
                </a:solidFill>
              </a:rPr>
              <a:t> de amplitude (-3 dB = 20 </a:t>
            </a:r>
            <a:r>
              <a:rPr lang="en-US" sz="1800" dirty="0" smtClean="0">
                <a:solidFill>
                  <a:srgbClr val="000000"/>
                </a:solidFill>
              </a:rPr>
              <a:t>log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     </a:t>
            </a:r>
            <a:r>
              <a:rPr lang="en-US" sz="1800" dirty="0" smtClean="0">
                <a:solidFill>
                  <a:srgbClr val="000000"/>
                </a:solidFill>
              </a:rPr>
              <a:t> ).</a:t>
            </a: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50179" name="TextBox 23"/>
          <p:cNvSpPr txBox="1">
            <a:spLocks noChangeArrowheads="1"/>
          </p:cNvSpPr>
          <p:nvPr/>
        </p:nvSpPr>
        <p:spPr bwMode="auto">
          <a:xfrm>
            <a:off x="2393950" y="3886200"/>
            <a:ext cx="5200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Resposta de frequência gaussiana do osciloscópio</a:t>
            </a:r>
          </a:p>
        </p:txBody>
      </p:sp>
      <p:pic>
        <p:nvPicPr>
          <p:cNvPr id="50180" name="Picture 5" descr="Fig5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150" y="1447800"/>
            <a:ext cx="4478338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Box 6"/>
          <p:cNvSpPr txBox="1">
            <a:spLocks noChangeArrowheads="1"/>
          </p:cNvSpPr>
          <p:nvPr/>
        </p:nvSpPr>
        <p:spPr bwMode="auto">
          <a:xfrm>
            <a:off x="825501" y="838200"/>
            <a:ext cx="88312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/>
              <a:t>"Largura de banda" é a especificação mais importante do osciloscópio</a:t>
            </a:r>
          </a:p>
        </p:txBody>
      </p:sp>
      <p:sp>
        <p:nvSpPr>
          <p:cNvPr id="50182" name="Rectangle 2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5018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4512" y="5495925"/>
            <a:ext cx="2682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5931" y="227013"/>
            <a:ext cx="9660069" cy="99218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84"/>
              </a:spcAft>
              <a:defRPr/>
            </a:pPr>
            <a:r>
              <a:rPr lang="en-US" sz="320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Selecionar a largura de banda correta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4495800"/>
            <a:ext cx="9658350" cy="762000"/>
          </a:xfrm>
        </p:spPr>
        <p:txBody>
          <a:bodyPr/>
          <a:lstStyle/>
          <a:p>
            <a:pPr marL="266700" indent="-266700">
              <a:spcAft>
                <a:spcPts val="1000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1900" dirty="0" smtClean="0">
                <a:solidFill>
                  <a:srgbClr val="000000"/>
                </a:solidFill>
              </a:rPr>
              <a:t>LB </a:t>
            </a:r>
            <a:r>
              <a:rPr lang="en-US" sz="1900" dirty="0" err="1" smtClean="0">
                <a:solidFill>
                  <a:srgbClr val="000000"/>
                </a:solidFill>
              </a:rPr>
              <a:t>requerida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</a:rPr>
              <a:t>para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</a:rPr>
              <a:t>aplicações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</a:rPr>
              <a:t>analógicas</a:t>
            </a:r>
            <a:r>
              <a:rPr lang="en-US" sz="1900" dirty="0" smtClean="0">
                <a:solidFill>
                  <a:srgbClr val="000000"/>
                </a:solidFill>
              </a:rPr>
              <a:t>: ≥ </a:t>
            </a:r>
            <a:r>
              <a:rPr lang="en-US" sz="1900" dirty="0" err="1" smtClean="0">
                <a:solidFill>
                  <a:srgbClr val="000000"/>
                </a:solidFill>
              </a:rPr>
              <a:t>frequência</a:t>
            </a:r>
            <a:r>
              <a:rPr lang="en-US" sz="1900" dirty="0" smtClean="0">
                <a:solidFill>
                  <a:srgbClr val="000000"/>
                </a:solidFill>
              </a:rPr>
              <a:t> de </a:t>
            </a:r>
            <a:r>
              <a:rPr lang="en-US" sz="1900" dirty="0" err="1" smtClean="0">
                <a:solidFill>
                  <a:srgbClr val="000000"/>
                </a:solidFill>
              </a:rPr>
              <a:t>onda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</a:rPr>
              <a:t>senoidal</a:t>
            </a:r>
            <a:r>
              <a:rPr lang="en-US" sz="1900" dirty="0" smtClean="0">
                <a:solidFill>
                  <a:srgbClr val="000000"/>
                </a:solidFill>
              </a:rPr>
              <a:t> 3X </a:t>
            </a:r>
            <a:r>
              <a:rPr lang="en-US" sz="1900" dirty="0" err="1" smtClean="0">
                <a:solidFill>
                  <a:srgbClr val="000000"/>
                </a:solidFill>
              </a:rPr>
              <a:t>mais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</a:rPr>
              <a:t>alta.</a:t>
            </a:r>
            <a:endParaRPr lang="en-US" sz="1900" dirty="0" smtClean="0">
              <a:solidFill>
                <a:srgbClr val="000000"/>
              </a:solidFill>
            </a:endParaRPr>
          </a:p>
          <a:p>
            <a:pPr marL="266700" indent="-266700">
              <a:spcAft>
                <a:spcPts val="1000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1900" dirty="0" smtClean="0">
                <a:solidFill>
                  <a:srgbClr val="000000"/>
                </a:solidFill>
              </a:rPr>
              <a:t>LB </a:t>
            </a:r>
            <a:r>
              <a:rPr lang="en-US" sz="1900" dirty="0" err="1" smtClean="0">
                <a:solidFill>
                  <a:srgbClr val="000000"/>
                </a:solidFill>
              </a:rPr>
              <a:t>requerida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</a:rPr>
              <a:t>para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</a:rPr>
              <a:t>aplicações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</a:rPr>
              <a:t>digitais</a:t>
            </a:r>
            <a:r>
              <a:rPr lang="en-US" sz="1900" dirty="0" smtClean="0">
                <a:solidFill>
                  <a:srgbClr val="000000"/>
                </a:solidFill>
              </a:rPr>
              <a:t>: ≥ </a:t>
            </a:r>
            <a:r>
              <a:rPr lang="en-US" sz="1900" dirty="0" err="1" smtClean="0">
                <a:solidFill>
                  <a:srgbClr val="000000"/>
                </a:solidFill>
              </a:rPr>
              <a:t>frequência</a:t>
            </a:r>
            <a:r>
              <a:rPr lang="en-US" sz="1900" dirty="0" smtClean="0">
                <a:solidFill>
                  <a:srgbClr val="000000"/>
                </a:solidFill>
              </a:rPr>
              <a:t> de clock digital 5X </a:t>
            </a:r>
            <a:r>
              <a:rPr lang="en-US" sz="1900" dirty="0" err="1" smtClean="0">
                <a:solidFill>
                  <a:srgbClr val="000000"/>
                </a:solidFill>
              </a:rPr>
              <a:t>mais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</a:rPr>
              <a:t>alta.</a:t>
            </a:r>
            <a:endParaRPr lang="en-US" sz="1900" dirty="0" smtClean="0">
              <a:solidFill>
                <a:srgbClr val="000000"/>
              </a:solidFill>
            </a:endParaRPr>
          </a:p>
          <a:p>
            <a:pPr marL="266700" indent="-266700">
              <a:spcAft>
                <a:spcPts val="1000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1900" dirty="0" err="1" smtClean="0">
                <a:solidFill>
                  <a:srgbClr val="000000"/>
                </a:solidFill>
              </a:rPr>
              <a:t>Determinação</a:t>
            </a:r>
            <a:r>
              <a:rPr lang="en-US" sz="1900" dirty="0" smtClean="0">
                <a:solidFill>
                  <a:srgbClr val="000000"/>
                </a:solidFill>
              </a:rPr>
              <a:t> de LB </a:t>
            </a:r>
            <a:r>
              <a:rPr lang="en-US" sz="1900" dirty="0" err="1" smtClean="0">
                <a:solidFill>
                  <a:srgbClr val="000000"/>
                </a:solidFill>
              </a:rPr>
              <a:t>mais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</a:rPr>
              <a:t>precisa</a:t>
            </a:r>
            <a:r>
              <a:rPr lang="en-US" sz="1900" dirty="0" smtClean="0">
                <a:solidFill>
                  <a:srgbClr val="000000"/>
                </a:solidFill>
              </a:rPr>
              <a:t>, com base </a:t>
            </a:r>
            <a:r>
              <a:rPr lang="en-US" sz="1900" dirty="0" err="1" smtClean="0">
                <a:solidFill>
                  <a:srgbClr val="000000"/>
                </a:solidFill>
              </a:rPr>
              <a:t>em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</a:rPr>
              <a:t>velocidades</a:t>
            </a:r>
            <a:r>
              <a:rPr lang="en-US" sz="1900" dirty="0" smtClean="0">
                <a:solidFill>
                  <a:srgbClr val="000000"/>
                </a:solidFill>
              </a:rPr>
              <a:t> de </a:t>
            </a:r>
            <a:r>
              <a:rPr lang="en-US" sz="1900" dirty="0" err="1" smtClean="0">
                <a:solidFill>
                  <a:srgbClr val="000000"/>
                </a:solidFill>
              </a:rPr>
              <a:t>borda</a:t>
            </a:r>
            <a:r>
              <a:rPr lang="en-US" sz="1900" dirty="0" smtClean="0">
                <a:solidFill>
                  <a:srgbClr val="000000"/>
                </a:solidFill>
              </a:rPr>
              <a:t> de </a:t>
            </a:r>
            <a:r>
              <a:rPr lang="en-US" sz="1900" dirty="0" err="1" smtClean="0">
                <a:solidFill>
                  <a:srgbClr val="000000"/>
                </a:solidFill>
              </a:rPr>
              <a:t>sinal</a:t>
            </a:r>
            <a:r>
              <a:rPr lang="en-US" sz="1900" dirty="0" smtClean="0">
                <a:solidFill>
                  <a:srgbClr val="000000"/>
                </a:solidFill>
              </a:rPr>
              <a:t> (</a:t>
            </a:r>
            <a:r>
              <a:rPr lang="en-US" sz="1900" dirty="0" err="1" smtClean="0">
                <a:solidFill>
                  <a:srgbClr val="000000"/>
                </a:solidFill>
              </a:rPr>
              <a:t>consulte</a:t>
            </a:r>
            <a:r>
              <a:rPr lang="en-US" sz="1900" dirty="0" smtClean="0">
                <a:solidFill>
                  <a:srgbClr val="000000"/>
                </a:solidFill>
              </a:rPr>
              <a:t> a nota </a:t>
            </a:r>
            <a:r>
              <a:rPr lang="en-US" sz="1900" dirty="0" err="1" smtClean="0">
                <a:solidFill>
                  <a:srgbClr val="000000"/>
                </a:solidFill>
              </a:rPr>
              <a:t>sobre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</a:rPr>
              <a:t>aplicações</a:t>
            </a:r>
            <a:r>
              <a:rPr lang="en-US" sz="1900" dirty="0" smtClean="0">
                <a:solidFill>
                  <a:srgbClr val="000000"/>
                </a:solidFill>
              </a:rPr>
              <a:t> de "</a:t>
            </a:r>
            <a:r>
              <a:rPr lang="en-US" sz="1900" dirty="0" err="1" smtClean="0">
                <a:solidFill>
                  <a:srgbClr val="000000"/>
                </a:solidFill>
              </a:rPr>
              <a:t>Largura</a:t>
            </a:r>
            <a:r>
              <a:rPr lang="en-US" sz="1900" dirty="0" smtClean="0">
                <a:solidFill>
                  <a:srgbClr val="000000"/>
                </a:solidFill>
              </a:rPr>
              <a:t> de </a:t>
            </a:r>
            <a:r>
              <a:rPr lang="en-US" sz="1900" dirty="0" err="1" smtClean="0">
                <a:solidFill>
                  <a:srgbClr val="000000"/>
                </a:solidFill>
              </a:rPr>
              <a:t>banda</a:t>
            </a:r>
            <a:r>
              <a:rPr lang="en-US" sz="1900" dirty="0" smtClean="0">
                <a:solidFill>
                  <a:srgbClr val="000000"/>
                </a:solidFill>
              </a:rPr>
              <a:t>" no final da </a:t>
            </a:r>
            <a:r>
              <a:rPr lang="en-US" sz="1900" dirty="0" err="1" smtClean="0">
                <a:solidFill>
                  <a:srgbClr val="000000"/>
                </a:solidFill>
              </a:rPr>
              <a:t>apresentação</a:t>
            </a:r>
            <a:r>
              <a:rPr lang="en-US" sz="1900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52227" name="TextBox 23"/>
          <p:cNvSpPr txBox="1">
            <a:spLocks noChangeArrowheads="1"/>
          </p:cNvSpPr>
          <p:nvPr/>
        </p:nvSpPr>
        <p:spPr bwMode="auto">
          <a:xfrm>
            <a:off x="742950" y="3695700"/>
            <a:ext cx="429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Resposta usando um osciloscópio com LB de 100 MHz</a:t>
            </a:r>
          </a:p>
        </p:txBody>
      </p:sp>
      <p:sp>
        <p:nvSpPr>
          <p:cNvPr id="52228" name="TextBox 6"/>
          <p:cNvSpPr txBox="1">
            <a:spLocks noChangeArrowheads="1"/>
          </p:cNvSpPr>
          <p:nvPr/>
        </p:nvSpPr>
        <p:spPr bwMode="auto">
          <a:xfrm>
            <a:off x="2971800" y="914400"/>
            <a:ext cx="441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/>
              <a:t>Entrada = Clock digital de 100 MHz</a:t>
            </a:r>
          </a:p>
        </p:txBody>
      </p:sp>
      <p:pic>
        <p:nvPicPr>
          <p:cNvPr id="52229" name="Picture 7" descr="Fig0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0" y="1411288"/>
            <a:ext cx="41275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8" descr="Fig0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0650" y="1397000"/>
            <a:ext cx="41275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TextBox 10"/>
          <p:cNvSpPr txBox="1">
            <a:spLocks noChangeArrowheads="1"/>
          </p:cNvSpPr>
          <p:nvPr/>
        </p:nvSpPr>
        <p:spPr bwMode="auto">
          <a:xfrm>
            <a:off x="5118100" y="3695700"/>
            <a:ext cx="429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Resposta usando um osciloscópio com LB de 500 MHz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384"/>
              </a:spcAft>
              <a:defRPr/>
            </a:pPr>
            <a:r>
              <a:rPr lang="en-US" sz="320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Pauta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1230312"/>
            <a:ext cx="9412420" cy="4560888"/>
          </a:xfrm>
        </p:spPr>
        <p:txBody>
          <a:bodyPr/>
          <a:lstStyle/>
          <a:p>
            <a:pPr marL="266700" indent="-266700">
              <a:spcBef>
                <a:spcPts val="0"/>
              </a:spcBef>
              <a:spcAft>
                <a:spcPts val="1440"/>
              </a:spcAft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sz="2100" b="1" dirty="0" smtClean="0">
                <a:solidFill>
                  <a:srgbClr val="000000"/>
                </a:solidFill>
              </a:rPr>
              <a:t>O </a:t>
            </a:r>
            <a:r>
              <a:rPr lang="en-US" sz="2100" b="1" dirty="0" err="1">
                <a:solidFill>
                  <a:srgbClr val="000000"/>
                </a:solidFill>
              </a:rPr>
              <a:t>que</a:t>
            </a:r>
            <a:r>
              <a:rPr lang="en-US" sz="2100" b="1" dirty="0">
                <a:solidFill>
                  <a:srgbClr val="000000"/>
                </a:solidFill>
              </a:rPr>
              <a:t> é um </a:t>
            </a:r>
            <a:r>
              <a:rPr lang="en-US" sz="2100" b="1" dirty="0" err="1">
                <a:solidFill>
                  <a:srgbClr val="000000"/>
                </a:solidFill>
              </a:rPr>
              <a:t>osciloscópio</a:t>
            </a:r>
            <a:r>
              <a:rPr lang="en-US" sz="2100" b="1" dirty="0">
                <a:solidFill>
                  <a:srgbClr val="000000"/>
                </a:solidFill>
              </a:rPr>
              <a:t>?</a:t>
            </a:r>
          </a:p>
          <a:p>
            <a:pPr marL="266700" indent="-266700">
              <a:spcBef>
                <a:spcPts val="0"/>
              </a:spcBef>
              <a:spcAft>
                <a:spcPts val="1320"/>
              </a:spcAft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sz="2100" b="1" dirty="0" err="1" smtClean="0">
                <a:solidFill>
                  <a:srgbClr val="000000"/>
                </a:solidFill>
              </a:rPr>
              <a:t>Noções</a:t>
            </a:r>
            <a:r>
              <a:rPr lang="en-US" sz="2100" b="1" dirty="0" smtClean="0">
                <a:solidFill>
                  <a:srgbClr val="000000"/>
                </a:solidFill>
              </a:rPr>
              <a:t> </a:t>
            </a:r>
            <a:r>
              <a:rPr lang="en-US" sz="2100" b="1" dirty="0" err="1">
                <a:solidFill>
                  <a:srgbClr val="000000"/>
                </a:solidFill>
              </a:rPr>
              <a:t>básicas</a:t>
            </a:r>
            <a:r>
              <a:rPr lang="en-US" sz="2100" b="1" dirty="0">
                <a:solidFill>
                  <a:srgbClr val="000000"/>
                </a:solidFill>
              </a:rPr>
              <a:t> de </a:t>
            </a:r>
            <a:r>
              <a:rPr lang="en-US" sz="2100" b="1" dirty="0" err="1">
                <a:solidFill>
                  <a:srgbClr val="000000"/>
                </a:solidFill>
              </a:rPr>
              <a:t>teste</a:t>
            </a:r>
            <a:r>
              <a:rPr lang="en-US" sz="2100" b="1" dirty="0">
                <a:solidFill>
                  <a:srgbClr val="000000"/>
                </a:solidFill>
              </a:rPr>
              <a:t> (</a:t>
            </a:r>
            <a:r>
              <a:rPr lang="en-US" sz="2100" b="1" dirty="0" err="1">
                <a:solidFill>
                  <a:srgbClr val="000000"/>
                </a:solidFill>
              </a:rPr>
              <a:t>modelo</a:t>
            </a:r>
            <a:r>
              <a:rPr lang="en-US" sz="2100" b="1" dirty="0">
                <a:solidFill>
                  <a:srgbClr val="000000"/>
                </a:solidFill>
              </a:rPr>
              <a:t> de </a:t>
            </a:r>
            <a:r>
              <a:rPr lang="en-US" sz="2100" b="1" dirty="0" err="1">
                <a:solidFill>
                  <a:srgbClr val="000000"/>
                </a:solidFill>
              </a:rPr>
              <a:t>baixa</a:t>
            </a:r>
            <a:r>
              <a:rPr lang="en-US" sz="2100" b="1" dirty="0">
                <a:solidFill>
                  <a:srgbClr val="000000"/>
                </a:solidFill>
              </a:rPr>
              <a:t> </a:t>
            </a:r>
            <a:r>
              <a:rPr lang="en-US" sz="2100" b="1" dirty="0" err="1" smtClean="0">
                <a:solidFill>
                  <a:srgbClr val="000000"/>
                </a:solidFill>
              </a:rPr>
              <a:t>frequência</a:t>
            </a:r>
            <a:r>
              <a:rPr lang="en-US" sz="2100" b="1" dirty="0">
                <a:solidFill>
                  <a:srgbClr val="000000"/>
                </a:solidFill>
              </a:rPr>
              <a:t>)</a:t>
            </a:r>
          </a:p>
          <a:p>
            <a:pPr marL="266700" indent="-266700">
              <a:spcBef>
                <a:spcPts val="0"/>
              </a:spcBef>
              <a:spcAft>
                <a:spcPts val="1320"/>
              </a:spcAft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sz="2100" b="1" dirty="0" err="1" smtClean="0">
                <a:solidFill>
                  <a:srgbClr val="000000"/>
                </a:solidFill>
              </a:rPr>
              <a:t>Realizar</a:t>
            </a:r>
            <a:r>
              <a:rPr lang="en-US" sz="2100" b="1" dirty="0" smtClean="0">
                <a:solidFill>
                  <a:srgbClr val="000000"/>
                </a:solidFill>
              </a:rPr>
              <a:t> </a:t>
            </a:r>
            <a:r>
              <a:rPr lang="en-US" sz="2100" b="1" dirty="0" err="1">
                <a:solidFill>
                  <a:srgbClr val="000000"/>
                </a:solidFill>
              </a:rPr>
              <a:t>medições</a:t>
            </a:r>
            <a:r>
              <a:rPr lang="en-US" sz="2100" b="1" dirty="0">
                <a:solidFill>
                  <a:srgbClr val="000000"/>
                </a:solidFill>
              </a:rPr>
              <a:t> de </a:t>
            </a:r>
            <a:r>
              <a:rPr lang="en-US" sz="2100" b="1" dirty="0" err="1">
                <a:solidFill>
                  <a:srgbClr val="000000"/>
                </a:solidFill>
              </a:rPr>
              <a:t>tensão</a:t>
            </a:r>
            <a:r>
              <a:rPr lang="en-US" sz="2100" b="1" dirty="0">
                <a:solidFill>
                  <a:srgbClr val="000000"/>
                </a:solidFill>
              </a:rPr>
              <a:t> e tempo</a:t>
            </a:r>
          </a:p>
          <a:p>
            <a:pPr marL="266700" indent="-266700">
              <a:spcBef>
                <a:spcPts val="0"/>
              </a:spcBef>
              <a:spcAft>
                <a:spcPts val="1320"/>
              </a:spcAft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sz="2100" b="1" dirty="0" err="1" smtClean="0">
                <a:solidFill>
                  <a:srgbClr val="000000"/>
                </a:solidFill>
              </a:rPr>
              <a:t>Configurar</a:t>
            </a:r>
            <a:r>
              <a:rPr lang="en-US" sz="2100" b="1" dirty="0" smtClean="0">
                <a:solidFill>
                  <a:srgbClr val="000000"/>
                </a:solidFill>
              </a:rPr>
              <a:t> </a:t>
            </a:r>
            <a:r>
              <a:rPr lang="en-US" sz="2100" b="1" dirty="0">
                <a:solidFill>
                  <a:srgbClr val="000000"/>
                </a:solidFill>
              </a:rPr>
              <a:t>a </a:t>
            </a:r>
            <a:r>
              <a:rPr lang="en-US" sz="2100" b="1" dirty="0" err="1">
                <a:solidFill>
                  <a:srgbClr val="000000"/>
                </a:solidFill>
              </a:rPr>
              <a:t>escala</a:t>
            </a:r>
            <a:r>
              <a:rPr lang="en-US" sz="2100" b="1" dirty="0">
                <a:solidFill>
                  <a:srgbClr val="000000"/>
                </a:solidFill>
              </a:rPr>
              <a:t> das </a:t>
            </a:r>
            <a:r>
              <a:rPr lang="en-US" sz="2100" b="1" dirty="0" err="1">
                <a:solidFill>
                  <a:srgbClr val="000000"/>
                </a:solidFill>
              </a:rPr>
              <a:t>formas</a:t>
            </a:r>
            <a:r>
              <a:rPr lang="en-US" sz="2100" b="1" dirty="0">
                <a:solidFill>
                  <a:srgbClr val="000000"/>
                </a:solidFill>
              </a:rPr>
              <a:t> de </a:t>
            </a:r>
            <a:r>
              <a:rPr lang="en-US" sz="2100" b="1" dirty="0" err="1">
                <a:solidFill>
                  <a:srgbClr val="000000"/>
                </a:solidFill>
              </a:rPr>
              <a:t>onda</a:t>
            </a:r>
            <a:r>
              <a:rPr lang="en-US" sz="2100" b="1" dirty="0">
                <a:solidFill>
                  <a:srgbClr val="000000"/>
                </a:solidFill>
              </a:rPr>
              <a:t> </a:t>
            </a:r>
            <a:r>
              <a:rPr lang="en-US" sz="2100" b="1" dirty="0" err="1">
                <a:solidFill>
                  <a:srgbClr val="000000"/>
                </a:solidFill>
              </a:rPr>
              <a:t>na</a:t>
            </a:r>
            <a:r>
              <a:rPr lang="en-US" sz="2100" b="1" dirty="0">
                <a:solidFill>
                  <a:srgbClr val="000000"/>
                </a:solidFill>
              </a:rPr>
              <a:t> </a:t>
            </a:r>
            <a:r>
              <a:rPr lang="en-US" sz="2100" b="1" dirty="0" err="1">
                <a:solidFill>
                  <a:srgbClr val="000000"/>
                </a:solidFill>
              </a:rPr>
              <a:t>tela</a:t>
            </a:r>
            <a:r>
              <a:rPr lang="en-US" sz="2100" b="1" dirty="0">
                <a:solidFill>
                  <a:srgbClr val="000000"/>
                </a:solidFill>
              </a:rPr>
              <a:t> </a:t>
            </a:r>
            <a:r>
              <a:rPr lang="en-US" sz="2100" b="1" dirty="0" err="1">
                <a:solidFill>
                  <a:srgbClr val="000000"/>
                </a:solidFill>
              </a:rPr>
              <a:t>adequadamente</a:t>
            </a:r>
            <a:endParaRPr lang="en-US" sz="2100" b="1" dirty="0">
              <a:solidFill>
                <a:srgbClr val="000000"/>
              </a:solidFill>
            </a:endParaRPr>
          </a:p>
          <a:p>
            <a:pPr marL="266700" indent="-266700">
              <a:spcBef>
                <a:spcPts val="0"/>
              </a:spcBef>
              <a:spcAft>
                <a:spcPts val="1320"/>
              </a:spcAft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sz="2100" b="1" dirty="0" err="1" smtClean="0">
                <a:solidFill>
                  <a:srgbClr val="000000"/>
                </a:solidFill>
              </a:rPr>
              <a:t>Compreender</a:t>
            </a:r>
            <a:r>
              <a:rPr lang="en-US" sz="2100" b="1" dirty="0" smtClean="0">
                <a:solidFill>
                  <a:srgbClr val="000000"/>
                </a:solidFill>
              </a:rPr>
              <a:t> </a:t>
            </a:r>
            <a:r>
              <a:rPr lang="en-US" sz="2100" b="1" dirty="0">
                <a:solidFill>
                  <a:srgbClr val="000000"/>
                </a:solidFill>
              </a:rPr>
              <a:t>o </a:t>
            </a:r>
            <a:r>
              <a:rPr lang="en-US" sz="2100" b="1" dirty="0" err="1">
                <a:solidFill>
                  <a:srgbClr val="000000"/>
                </a:solidFill>
              </a:rPr>
              <a:t>disparo</a:t>
            </a:r>
            <a:r>
              <a:rPr lang="en-US" sz="2100" b="1" dirty="0">
                <a:solidFill>
                  <a:srgbClr val="000000"/>
                </a:solidFill>
              </a:rPr>
              <a:t> do </a:t>
            </a:r>
            <a:r>
              <a:rPr lang="en-US" sz="2100" b="1" dirty="0" err="1">
                <a:solidFill>
                  <a:srgbClr val="000000"/>
                </a:solidFill>
              </a:rPr>
              <a:t>osciloscópio</a:t>
            </a:r>
            <a:endParaRPr lang="en-US" sz="2100" b="1" dirty="0">
              <a:solidFill>
                <a:srgbClr val="000000"/>
              </a:solidFill>
            </a:endParaRPr>
          </a:p>
          <a:p>
            <a:pPr marL="266700" indent="-266700">
              <a:spcBef>
                <a:spcPts val="0"/>
              </a:spcBef>
              <a:spcAft>
                <a:spcPts val="1320"/>
              </a:spcAft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sz="2100" b="1" dirty="0">
                <a:solidFill>
                  <a:srgbClr val="000000"/>
                </a:solidFill>
              </a:rPr>
              <a:t>A </a:t>
            </a:r>
            <a:r>
              <a:rPr lang="en-US" sz="2100" b="1" dirty="0" err="1">
                <a:solidFill>
                  <a:srgbClr val="000000"/>
                </a:solidFill>
              </a:rPr>
              <a:t>teoria</a:t>
            </a:r>
            <a:r>
              <a:rPr lang="en-US" sz="2100" b="1" dirty="0">
                <a:solidFill>
                  <a:srgbClr val="000000"/>
                </a:solidFill>
              </a:rPr>
              <a:t> de </a:t>
            </a:r>
            <a:r>
              <a:rPr lang="en-US" sz="2100" b="1" dirty="0" err="1">
                <a:solidFill>
                  <a:srgbClr val="000000"/>
                </a:solidFill>
              </a:rPr>
              <a:t>operação</a:t>
            </a:r>
            <a:r>
              <a:rPr lang="en-US" sz="2100" b="1" dirty="0">
                <a:solidFill>
                  <a:srgbClr val="000000"/>
                </a:solidFill>
              </a:rPr>
              <a:t> e </a:t>
            </a:r>
            <a:r>
              <a:rPr lang="en-US" sz="2100" b="1" dirty="0" err="1">
                <a:solidFill>
                  <a:srgbClr val="000000"/>
                </a:solidFill>
              </a:rPr>
              <a:t>especificações</a:t>
            </a:r>
            <a:r>
              <a:rPr lang="en-US" sz="2100" b="1" dirty="0">
                <a:solidFill>
                  <a:srgbClr val="000000"/>
                </a:solidFill>
              </a:rPr>
              <a:t> de </a:t>
            </a:r>
            <a:r>
              <a:rPr lang="en-US" sz="2100" b="1" dirty="0" err="1">
                <a:solidFill>
                  <a:srgbClr val="000000"/>
                </a:solidFill>
              </a:rPr>
              <a:t>desempenho</a:t>
            </a:r>
            <a:r>
              <a:rPr lang="en-US" sz="2100" b="1" dirty="0">
                <a:solidFill>
                  <a:srgbClr val="000000"/>
                </a:solidFill>
              </a:rPr>
              <a:t> do </a:t>
            </a:r>
            <a:r>
              <a:rPr lang="en-US" sz="2100" b="1" dirty="0" err="1">
                <a:solidFill>
                  <a:srgbClr val="000000"/>
                </a:solidFill>
              </a:rPr>
              <a:t>osciloscópio</a:t>
            </a:r>
            <a:endParaRPr lang="en-US" sz="2100" b="1" dirty="0">
              <a:solidFill>
                <a:srgbClr val="000000"/>
              </a:solidFill>
            </a:endParaRPr>
          </a:p>
          <a:p>
            <a:pPr marL="266700" indent="-266700">
              <a:spcBef>
                <a:spcPts val="0"/>
              </a:spcBef>
              <a:spcAft>
                <a:spcPts val="1320"/>
              </a:spcAft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sz="2100" b="1" dirty="0" smtClean="0">
                <a:solidFill>
                  <a:srgbClr val="000000"/>
                </a:solidFill>
              </a:rPr>
              <a:t>Testes </a:t>
            </a:r>
            <a:r>
              <a:rPr lang="en-US" sz="2100" b="1" dirty="0" err="1">
                <a:solidFill>
                  <a:srgbClr val="000000"/>
                </a:solidFill>
              </a:rPr>
              <a:t>revisitados</a:t>
            </a:r>
            <a:r>
              <a:rPr lang="en-US" sz="2100" b="1" dirty="0">
                <a:solidFill>
                  <a:srgbClr val="000000"/>
                </a:solidFill>
              </a:rPr>
              <a:t> (</a:t>
            </a:r>
            <a:r>
              <a:rPr lang="en-US" sz="2100" b="1" dirty="0" err="1">
                <a:solidFill>
                  <a:srgbClr val="000000"/>
                </a:solidFill>
              </a:rPr>
              <a:t>modelo</a:t>
            </a:r>
            <a:r>
              <a:rPr lang="en-US" sz="2100" b="1" dirty="0">
                <a:solidFill>
                  <a:srgbClr val="000000"/>
                </a:solidFill>
              </a:rPr>
              <a:t> </a:t>
            </a:r>
            <a:r>
              <a:rPr lang="en-US" sz="2100" b="1" dirty="0" err="1">
                <a:solidFill>
                  <a:srgbClr val="000000"/>
                </a:solidFill>
              </a:rPr>
              <a:t>dinâmico</a:t>
            </a:r>
            <a:r>
              <a:rPr lang="en-US" sz="2100" b="1" dirty="0">
                <a:solidFill>
                  <a:srgbClr val="000000"/>
                </a:solidFill>
              </a:rPr>
              <a:t>/CA e </a:t>
            </a:r>
            <a:r>
              <a:rPr lang="en-US" sz="2100" b="1" dirty="0" err="1">
                <a:solidFill>
                  <a:srgbClr val="000000"/>
                </a:solidFill>
              </a:rPr>
              <a:t>efeitos</a:t>
            </a:r>
            <a:r>
              <a:rPr lang="en-US" sz="2100" b="1" dirty="0">
                <a:solidFill>
                  <a:srgbClr val="000000"/>
                </a:solidFill>
              </a:rPr>
              <a:t> de </a:t>
            </a:r>
            <a:r>
              <a:rPr lang="en-US" sz="2100" b="1" dirty="0" err="1">
                <a:solidFill>
                  <a:srgbClr val="000000"/>
                </a:solidFill>
              </a:rPr>
              <a:t>carregamento</a:t>
            </a:r>
            <a:r>
              <a:rPr lang="en-US" sz="2100" b="1" dirty="0">
                <a:solidFill>
                  <a:srgbClr val="000000"/>
                </a:solidFill>
              </a:rPr>
              <a:t>)</a:t>
            </a:r>
          </a:p>
          <a:p>
            <a:pPr marL="266700" indent="-266700">
              <a:spcBef>
                <a:spcPts val="0"/>
              </a:spcBef>
              <a:spcAft>
                <a:spcPts val="1320"/>
              </a:spcAft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sz="2100" b="1" dirty="0" err="1" smtClean="0">
                <a:solidFill>
                  <a:srgbClr val="000000"/>
                </a:solidFill>
              </a:rPr>
              <a:t>Usar</a:t>
            </a:r>
            <a:r>
              <a:rPr lang="en-US" sz="2100" b="1" dirty="0" smtClean="0">
                <a:solidFill>
                  <a:srgbClr val="000000"/>
                </a:solidFill>
              </a:rPr>
              <a:t> </a:t>
            </a:r>
            <a:r>
              <a:rPr lang="en-US" sz="2100" b="1" dirty="0">
                <a:solidFill>
                  <a:srgbClr val="000000"/>
                </a:solidFill>
              </a:rPr>
              <a:t>o Tutorial e </a:t>
            </a:r>
            <a:r>
              <a:rPr lang="en-US" sz="2100" b="1" dirty="0" err="1">
                <a:solidFill>
                  <a:srgbClr val="000000"/>
                </a:solidFill>
              </a:rPr>
              <a:t>Guia</a:t>
            </a:r>
            <a:r>
              <a:rPr lang="en-US" sz="2100" b="1" dirty="0">
                <a:solidFill>
                  <a:srgbClr val="000000"/>
                </a:solidFill>
              </a:rPr>
              <a:t> de </a:t>
            </a:r>
            <a:r>
              <a:rPr lang="en-US" sz="2100" b="1" dirty="0" err="1">
                <a:solidFill>
                  <a:srgbClr val="000000"/>
                </a:solidFill>
              </a:rPr>
              <a:t>laboratório</a:t>
            </a:r>
            <a:r>
              <a:rPr lang="en-US" sz="2100" b="1" dirty="0">
                <a:solidFill>
                  <a:srgbClr val="000000"/>
                </a:solidFill>
              </a:rPr>
              <a:t> DSOXEDK</a:t>
            </a:r>
          </a:p>
          <a:p>
            <a:pPr marL="266700" indent="-266700">
              <a:spcBef>
                <a:spcPts val="0"/>
              </a:spcBef>
              <a:spcAft>
                <a:spcPts val="1320"/>
              </a:spcAft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sz="2100" b="1" dirty="0" err="1" smtClean="0">
                <a:solidFill>
                  <a:srgbClr val="000000"/>
                </a:solidFill>
              </a:rPr>
              <a:t>Recursos</a:t>
            </a:r>
            <a:r>
              <a:rPr lang="en-US" sz="2100" b="1" dirty="0" smtClean="0">
                <a:solidFill>
                  <a:srgbClr val="000000"/>
                </a:solidFill>
              </a:rPr>
              <a:t> </a:t>
            </a:r>
            <a:r>
              <a:rPr lang="en-US" sz="2100" b="1" dirty="0" err="1">
                <a:solidFill>
                  <a:srgbClr val="000000"/>
                </a:solidFill>
              </a:rPr>
              <a:t>técnicos</a:t>
            </a:r>
            <a:r>
              <a:rPr lang="en-US" sz="2100" b="1" dirty="0">
                <a:solidFill>
                  <a:srgbClr val="000000"/>
                </a:solidFill>
              </a:rPr>
              <a:t> </a:t>
            </a:r>
            <a:r>
              <a:rPr lang="en-US" sz="2100" b="1" dirty="0" err="1">
                <a:solidFill>
                  <a:srgbClr val="000000"/>
                </a:solidFill>
              </a:rPr>
              <a:t>adicionais</a:t>
            </a:r>
            <a:endParaRPr lang="en-US" sz="2100" b="1" dirty="0">
              <a:solidFill>
                <a:srgbClr val="000000"/>
              </a:solidFill>
            </a:endParaRPr>
          </a:p>
        </p:txBody>
      </p:sp>
      <p:pic>
        <p:nvPicPr>
          <p:cNvPr id="17411" name="Picture 4" descr="MCj023820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9953" y="228601"/>
            <a:ext cx="2246048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5931" y="227013"/>
            <a:ext cx="9660069" cy="99218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84"/>
              </a:spcAft>
              <a:defRPr/>
            </a:pPr>
            <a:r>
              <a:rPr lang="en-US" sz="320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Outras especificações importantes do osciloscópio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19200"/>
            <a:ext cx="5308600" cy="762000"/>
          </a:xfrm>
        </p:spPr>
        <p:txBody>
          <a:bodyPr/>
          <a:lstStyle/>
          <a:p>
            <a:pPr marL="285750" indent="-285750">
              <a:spcAft>
                <a:spcPts val="1000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1750" u="sng" dirty="0" smtClean="0">
                <a:solidFill>
                  <a:srgbClr val="000000"/>
                </a:solidFill>
              </a:rPr>
              <a:t>Taxa de </a:t>
            </a:r>
            <a:r>
              <a:rPr lang="en-US" sz="1750" u="sng" dirty="0" err="1" smtClean="0">
                <a:solidFill>
                  <a:srgbClr val="000000"/>
                </a:solidFill>
              </a:rPr>
              <a:t>amostragem</a:t>
            </a:r>
            <a:r>
              <a:rPr lang="en-US" sz="1750" dirty="0" smtClean="0">
                <a:solidFill>
                  <a:srgbClr val="000000"/>
                </a:solidFill>
              </a:rPr>
              <a:t> (</a:t>
            </a:r>
            <a:r>
              <a:rPr lang="en-US" sz="1750" dirty="0" err="1" smtClean="0">
                <a:solidFill>
                  <a:srgbClr val="000000"/>
                </a:solidFill>
              </a:rPr>
              <a:t>em</a:t>
            </a:r>
            <a:r>
              <a:rPr lang="en-US" sz="1750" dirty="0" smtClean="0">
                <a:solidFill>
                  <a:srgbClr val="000000"/>
                </a:solidFill>
              </a:rPr>
              <a:t> </a:t>
            </a:r>
            <a:r>
              <a:rPr lang="en-US" sz="1750" dirty="0" err="1" smtClean="0">
                <a:solidFill>
                  <a:srgbClr val="000000"/>
                </a:solidFill>
              </a:rPr>
              <a:t>amostras</a:t>
            </a:r>
            <a:r>
              <a:rPr lang="en-US" sz="1750" dirty="0" smtClean="0">
                <a:solidFill>
                  <a:srgbClr val="000000"/>
                </a:solidFill>
              </a:rPr>
              <a:t>/s) – </a:t>
            </a:r>
            <a:r>
              <a:rPr lang="en-US" sz="1750" dirty="0" err="1" smtClean="0">
                <a:solidFill>
                  <a:srgbClr val="000000"/>
                </a:solidFill>
              </a:rPr>
              <a:t>Deve</a:t>
            </a:r>
            <a:r>
              <a:rPr lang="en-US" sz="1750" dirty="0" smtClean="0">
                <a:solidFill>
                  <a:srgbClr val="000000"/>
                </a:solidFill>
              </a:rPr>
              <a:t> </a:t>
            </a:r>
            <a:r>
              <a:rPr lang="en-US" sz="1750" dirty="0" err="1" smtClean="0">
                <a:solidFill>
                  <a:srgbClr val="000000"/>
                </a:solidFill>
              </a:rPr>
              <a:t>ser</a:t>
            </a:r>
            <a:r>
              <a:rPr lang="en-US" sz="1750" dirty="0" smtClean="0">
                <a:solidFill>
                  <a:srgbClr val="000000"/>
                </a:solidFill>
              </a:rPr>
              <a:t> ≥ 4X LB</a:t>
            </a:r>
          </a:p>
          <a:p>
            <a:pPr marL="285750" indent="-285750">
              <a:spcAft>
                <a:spcPts val="1000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1750" u="sng" dirty="0" err="1" smtClean="0">
                <a:solidFill>
                  <a:srgbClr val="000000"/>
                </a:solidFill>
              </a:rPr>
              <a:t>Profundidade</a:t>
            </a:r>
            <a:r>
              <a:rPr lang="en-US" sz="1750" u="sng" dirty="0" smtClean="0">
                <a:solidFill>
                  <a:srgbClr val="000000"/>
                </a:solidFill>
              </a:rPr>
              <a:t> de </a:t>
            </a:r>
            <a:r>
              <a:rPr lang="en-US" sz="1750" u="sng" dirty="0" err="1" smtClean="0">
                <a:solidFill>
                  <a:srgbClr val="000000"/>
                </a:solidFill>
              </a:rPr>
              <a:t>memória</a:t>
            </a:r>
            <a:r>
              <a:rPr lang="en-US" sz="1750" dirty="0" smtClean="0">
                <a:solidFill>
                  <a:srgbClr val="000000"/>
                </a:solidFill>
              </a:rPr>
              <a:t> – </a:t>
            </a:r>
            <a:r>
              <a:rPr lang="en-US" sz="1750" dirty="0" err="1" smtClean="0">
                <a:solidFill>
                  <a:srgbClr val="000000"/>
                </a:solidFill>
              </a:rPr>
              <a:t>Determina</a:t>
            </a:r>
            <a:r>
              <a:rPr lang="en-US" sz="1750" dirty="0" smtClean="0">
                <a:solidFill>
                  <a:srgbClr val="000000"/>
                </a:solidFill>
              </a:rPr>
              <a:t> as </a:t>
            </a:r>
            <a:r>
              <a:rPr lang="en-US" sz="1750" dirty="0" err="1" smtClean="0">
                <a:solidFill>
                  <a:srgbClr val="000000"/>
                </a:solidFill>
              </a:rPr>
              <a:t>formas</a:t>
            </a:r>
            <a:r>
              <a:rPr lang="en-US" sz="1750" dirty="0" smtClean="0">
                <a:solidFill>
                  <a:srgbClr val="000000"/>
                </a:solidFill>
              </a:rPr>
              <a:t> de </a:t>
            </a:r>
            <a:r>
              <a:rPr lang="en-US" sz="1750" dirty="0" err="1" smtClean="0">
                <a:solidFill>
                  <a:srgbClr val="000000"/>
                </a:solidFill>
              </a:rPr>
              <a:t>onda</a:t>
            </a:r>
            <a:r>
              <a:rPr lang="en-US" sz="1750" dirty="0" smtClean="0">
                <a:solidFill>
                  <a:srgbClr val="000000"/>
                </a:solidFill>
              </a:rPr>
              <a:t> </a:t>
            </a:r>
            <a:r>
              <a:rPr lang="en-US" sz="1750" dirty="0" err="1" smtClean="0">
                <a:solidFill>
                  <a:srgbClr val="000000"/>
                </a:solidFill>
              </a:rPr>
              <a:t>mais</a:t>
            </a:r>
            <a:r>
              <a:rPr lang="en-US" sz="1750" dirty="0" smtClean="0">
                <a:solidFill>
                  <a:srgbClr val="000000"/>
                </a:solidFill>
              </a:rPr>
              <a:t> </a:t>
            </a:r>
            <a:r>
              <a:rPr lang="en-US" sz="1750" dirty="0" err="1" smtClean="0">
                <a:solidFill>
                  <a:srgbClr val="000000"/>
                </a:solidFill>
              </a:rPr>
              <a:t>compridas</a:t>
            </a:r>
            <a:r>
              <a:rPr lang="en-US" sz="1750" dirty="0" smtClean="0">
                <a:solidFill>
                  <a:srgbClr val="000000"/>
                </a:solidFill>
              </a:rPr>
              <a:t> </a:t>
            </a:r>
            <a:r>
              <a:rPr lang="en-US" sz="1750" dirty="0" err="1" smtClean="0">
                <a:solidFill>
                  <a:srgbClr val="000000"/>
                </a:solidFill>
              </a:rPr>
              <a:t>que</a:t>
            </a:r>
            <a:r>
              <a:rPr lang="en-US" sz="1750" dirty="0" smtClean="0">
                <a:solidFill>
                  <a:srgbClr val="000000"/>
                </a:solidFill>
              </a:rPr>
              <a:t> </a:t>
            </a:r>
            <a:r>
              <a:rPr lang="en-US" sz="1750" dirty="0" err="1" smtClean="0">
                <a:solidFill>
                  <a:srgbClr val="000000"/>
                </a:solidFill>
              </a:rPr>
              <a:t>podem</a:t>
            </a:r>
            <a:r>
              <a:rPr lang="en-US" sz="1750" dirty="0" smtClean="0">
                <a:solidFill>
                  <a:srgbClr val="000000"/>
                </a:solidFill>
              </a:rPr>
              <a:t> ser </a:t>
            </a:r>
            <a:r>
              <a:rPr lang="en-US" sz="1750" dirty="0" err="1" smtClean="0">
                <a:solidFill>
                  <a:srgbClr val="000000"/>
                </a:solidFill>
              </a:rPr>
              <a:t>captadas</a:t>
            </a:r>
            <a:r>
              <a:rPr lang="en-US" sz="1750" dirty="0" smtClean="0">
                <a:solidFill>
                  <a:srgbClr val="000000"/>
                </a:solidFill>
              </a:rPr>
              <a:t> </a:t>
            </a:r>
            <a:r>
              <a:rPr lang="en-US" sz="1750" dirty="0" err="1" smtClean="0">
                <a:solidFill>
                  <a:srgbClr val="000000"/>
                </a:solidFill>
              </a:rPr>
              <a:t>ainda</a:t>
            </a:r>
            <a:r>
              <a:rPr lang="en-US" sz="1750" dirty="0" smtClean="0">
                <a:solidFill>
                  <a:srgbClr val="000000"/>
                </a:solidFill>
              </a:rPr>
              <a:t> </a:t>
            </a:r>
            <a:r>
              <a:rPr lang="en-US" sz="1750" dirty="0" err="1" smtClean="0">
                <a:solidFill>
                  <a:srgbClr val="000000"/>
                </a:solidFill>
              </a:rPr>
              <a:t>durante</a:t>
            </a:r>
            <a:r>
              <a:rPr lang="en-US" sz="1750" dirty="0" smtClean="0">
                <a:solidFill>
                  <a:srgbClr val="000000"/>
                </a:solidFill>
              </a:rPr>
              <a:t> a </a:t>
            </a:r>
            <a:r>
              <a:rPr lang="en-US" sz="1750" dirty="0" err="1" smtClean="0">
                <a:solidFill>
                  <a:srgbClr val="000000"/>
                </a:solidFill>
              </a:rPr>
              <a:t>amostragem</a:t>
            </a:r>
            <a:r>
              <a:rPr lang="en-US" sz="1750" dirty="0" smtClean="0">
                <a:solidFill>
                  <a:srgbClr val="000000"/>
                </a:solidFill>
              </a:rPr>
              <a:t> à taxa de </a:t>
            </a:r>
            <a:r>
              <a:rPr lang="en-US" sz="1750" dirty="0" err="1" smtClean="0">
                <a:solidFill>
                  <a:srgbClr val="000000"/>
                </a:solidFill>
              </a:rPr>
              <a:t>amostra</a:t>
            </a:r>
            <a:r>
              <a:rPr lang="en-US" sz="1750" dirty="0" smtClean="0">
                <a:solidFill>
                  <a:srgbClr val="000000"/>
                </a:solidFill>
              </a:rPr>
              <a:t> </a:t>
            </a:r>
            <a:r>
              <a:rPr lang="en-US" sz="1750" dirty="0" err="1" smtClean="0">
                <a:solidFill>
                  <a:srgbClr val="000000"/>
                </a:solidFill>
              </a:rPr>
              <a:t>máxima</a:t>
            </a:r>
            <a:r>
              <a:rPr lang="en-US" sz="1750" dirty="0" smtClean="0">
                <a:solidFill>
                  <a:srgbClr val="000000"/>
                </a:solidFill>
              </a:rPr>
              <a:t> do </a:t>
            </a:r>
            <a:r>
              <a:rPr lang="en-US" sz="1750" dirty="0" err="1" smtClean="0">
                <a:solidFill>
                  <a:srgbClr val="000000"/>
                </a:solidFill>
              </a:rPr>
              <a:t>osciloscópio</a:t>
            </a:r>
            <a:r>
              <a:rPr lang="en-US" sz="175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spcAft>
                <a:spcPts val="1000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1750" u="sng" dirty="0" err="1" smtClean="0">
                <a:solidFill>
                  <a:srgbClr val="000000"/>
                </a:solidFill>
              </a:rPr>
              <a:t>Número</a:t>
            </a:r>
            <a:r>
              <a:rPr lang="en-US" sz="1750" u="sng" dirty="0" smtClean="0">
                <a:solidFill>
                  <a:srgbClr val="000000"/>
                </a:solidFill>
              </a:rPr>
              <a:t> de </a:t>
            </a:r>
            <a:r>
              <a:rPr lang="en-US" sz="1750" u="sng" dirty="0" err="1" smtClean="0">
                <a:solidFill>
                  <a:srgbClr val="000000"/>
                </a:solidFill>
              </a:rPr>
              <a:t>canais</a:t>
            </a:r>
            <a:r>
              <a:rPr lang="en-US" sz="1750" dirty="0" smtClean="0">
                <a:solidFill>
                  <a:srgbClr val="000000"/>
                </a:solidFill>
              </a:rPr>
              <a:t> – </a:t>
            </a:r>
            <a:r>
              <a:rPr lang="en-US" sz="1750" dirty="0" err="1" smtClean="0">
                <a:solidFill>
                  <a:srgbClr val="000000"/>
                </a:solidFill>
              </a:rPr>
              <a:t>Tipicamente</a:t>
            </a:r>
            <a:r>
              <a:rPr lang="en-US" sz="1750" dirty="0" smtClean="0">
                <a:solidFill>
                  <a:srgbClr val="000000"/>
                </a:solidFill>
              </a:rPr>
              <a:t> 2 </a:t>
            </a:r>
            <a:r>
              <a:rPr lang="en-US" sz="1750" dirty="0" err="1" smtClean="0">
                <a:solidFill>
                  <a:srgbClr val="000000"/>
                </a:solidFill>
              </a:rPr>
              <a:t>ou</a:t>
            </a:r>
            <a:r>
              <a:rPr lang="en-US" sz="1750" dirty="0" smtClean="0">
                <a:solidFill>
                  <a:srgbClr val="000000"/>
                </a:solidFill>
              </a:rPr>
              <a:t> 4 </a:t>
            </a:r>
            <a:r>
              <a:rPr lang="en-US" sz="1750" dirty="0" err="1" smtClean="0">
                <a:solidFill>
                  <a:srgbClr val="000000"/>
                </a:solidFill>
              </a:rPr>
              <a:t>canais</a:t>
            </a:r>
            <a:r>
              <a:rPr lang="en-US" sz="1750" dirty="0" smtClean="0">
                <a:solidFill>
                  <a:srgbClr val="000000"/>
                </a:solidFill>
              </a:rPr>
              <a:t>. </a:t>
            </a:r>
            <a:r>
              <a:rPr lang="en-US" sz="1750" dirty="0" err="1" smtClean="0">
                <a:solidFill>
                  <a:srgbClr val="000000"/>
                </a:solidFill>
              </a:rPr>
              <a:t>Os</a:t>
            </a:r>
            <a:r>
              <a:rPr lang="en-US" sz="1750" dirty="0" smtClean="0">
                <a:solidFill>
                  <a:srgbClr val="000000"/>
                </a:solidFill>
              </a:rPr>
              <a:t> </a:t>
            </a:r>
            <a:r>
              <a:rPr lang="en-US" sz="1750" dirty="0" err="1" smtClean="0">
                <a:solidFill>
                  <a:srgbClr val="000000"/>
                </a:solidFill>
              </a:rPr>
              <a:t>modelos</a:t>
            </a:r>
            <a:r>
              <a:rPr lang="en-US" sz="1750" dirty="0" smtClean="0">
                <a:solidFill>
                  <a:srgbClr val="000000"/>
                </a:solidFill>
              </a:rPr>
              <a:t> MSO </a:t>
            </a:r>
            <a:r>
              <a:rPr lang="en-US" sz="1750" dirty="0" err="1" smtClean="0">
                <a:solidFill>
                  <a:srgbClr val="000000"/>
                </a:solidFill>
              </a:rPr>
              <a:t>adicionam</a:t>
            </a:r>
            <a:r>
              <a:rPr lang="en-US" sz="1750" dirty="0" smtClean="0">
                <a:solidFill>
                  <a:srgbClr val="000000"/>
                </a:solidFill>
              </a:rPr>
              <a:t> de 8 a 32 </a:t>
            </a:r>
            <a:r>
              <a:rPr lang="en-US" sz="1750" dirty="0" err="1" smtClean="0">
                <a:solidFill>
                  <a:srgbClr val="000000"/>
                </a:solidFill>
              </a:rPr>
              <a:t>canais</a:t>
            </a:r>
            <a:r>
              <a:rPr lang="en-US" sz="1750" dirty="0" smtClean="0">
                <a:solidFill>
                  <a:srgbClr val="000000"/>
                </a:solidFill>
              </a:rPr>
              <a:t> de </a:t>
            </a:r>
            <a:r>
              <a:rPr lang="en-US" sz="1750" dirty="0" err="1" smtClean="0">
                <a:solidFill>
                  <a:srgbClr val="000000"/>
                </a:solidFill>
              </a:rPr>
              <a:t>aquisição</a:t>
            </a:r>
            <a:r>
              <a:rPr lang="en-US" sz="1750" dirty="0" smtClean="0">
                <a:solidFill>
                  <a:srgbClr val="000000"/>
                </a:solidFill>
              </a:rPr>
              <a:t> digital com </a:t>
            </a:r>
            <a:r>
              <a:rPr lang="en-US" sz="1750" dirty="0" err="1" smtClean="0">
                <a:solidFill>
                  <a:srgbClr val="000000"/>
                </a:solidFill>
              </a:rPr>
              <a:t>resolução</a:t>
            </a:r>
            <a:r>
              <a:rPr lang="en-US" sz="1750" dirty="0" smtClean="0">
                <a:solidFill>
                  <a:srgbClr val="000000"/>
                </a:solidFill>
              </a:rPr>
              <a:t> de 1 bit (</a:t>
            </a:r>
            <a:r>
              <a:rPr lang="en-US" sz="1750" dirty="0" err="1" smtClean="0">
                <a:solidFill>
                  <a:srgbClr val="000000"/>
                </a:solidFill>
              </a:rPr>
              <a:t>alta</a:t>
            </a:r>
            <a:r>
              <a:rPr lang="en-US" sz="1750" dirty="0" smtClean="0">
                <a:solidFill>
                  <a:srgbClr val="000000"/>
                </a:solidFill>
              </a:rPr>
              <a:t> </a:t>
            </a:r>
            <a:r>
              <a:rPr lang="en-US" sz="1750" dirty="0" err="1" smtClean="0">
                <a:solidFill>
                  <a:srgbClr val="000000"/>
                </a:solidFill>
              </a:rPr>
              <a:t>ou</a:t>
            </a:r>
            <a:r>
              <a:rPr lang="en-US" sz="1750" dirty="0" smtClean="0">
                <a:solidFill>
                  <a:srgbClr val="000000"/>
                </a:solidFill>
              </a:rPr>
              <a:t> </a:t>
            </a:r>
            <a:r>
              <a:rPr lang="en-US" sz="1750" dirty="0" err="1" smtClean="0">
                <a:solidFill>
                  <a:srgbClr val="000000"/>
                </a:solidFill>
              </a:rPr>
              <a:t>baixa</a:t>
            </a:r>
            <a:r>
              <a:rPr lang="en-US" sz="1750" dirty="0" smtClean="0">
                <a:solidFill>
                  <a:srgbClr val="000000"/>
                </a:solidFill>
              </a:rPr>
              <a:t>).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9136" y="1219200"/>
            <a:ext cx="409826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Rectangle 3"/>
          <p:cNvSpPr txBox="1">
            <a:spLocks noChangeArrowheads="1"/>
          </p:cNvSpPr>
          <p:nvPr/>
        </p:nvSpPr>
        <p:spPr bwMode="black">
          <a:xfrm>
            <a:off x="330200" y="4267200"/>
            <a:ext cx="949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>
              <a:spcAft>
                <a:spcPts val="1000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1750" u="sng" dirty="0">
                <a:solidFill>
                  <a:srgbClr val="000000"/>
                </a:solidFill>
              </a:rPr>
              <a:t>Taxa de </a:t>
            </a:r>
            <a:r>
              <a:rPr lang="en-US" sz="1750" u="sng" dirty="0" err="1">
                <a:solidFill>
                  <a:srgbClr val="000000"/>
                </a:solidFill>
              </a:rPr>
              <a:t>atualização</a:t>
            </a:r>
            <a:r>
              <a:rPr lang="en-US" sz="1750" u="sng" dirty="0">
                <a:solidFill>
                  <a:srgbClr val="000000"/>
                </a:solidFill>
              </a:rPr>
              <a:t> de forma de </a:t>
            </a:r>
            <a:r>
              <a:rPr lang="en-US" sz="1750" u="sng" dirty="0" err="1">
                <a:solidFill>
                  <a:srgbClr val="000000"/>
                </a:solidFill>
              </a:rPr>
              <a:t>onda</a:t>
            </a:r>
            <a:r>
              <a:rPr lang="en-US" sz="1750" dirty="0">
                <a:solidFill>
                  <a:srgbClr val="000000"/>
                </a:solidFill>
              </a:rPr>
              <a:t> – </a:t>
            </a:r>
            <a:r>
              <a:rPr lang="en-US" sz="1750" dirty="0" err="1">
                <a:solidFill>
                  <a:srgbClr val="000000"/>
                </a:solidFill>
              </a:rPr>
              <a:t>Taxas</a:t>
            </a:r>
            <a:r>
              <a:rPr lang="en-US" sz="1750" dirty="0">
                <a:solidFill>
                  <a:srgbClr val="000000"/>
                </a:solidFill>
              </a:rPr>
              <a:t> de </a:t>
            </a:r>
            <a:r>
              <a:rPr lang="en-US" sz="1750" dirty="0" err="1">
                <a:solidFill>
                  <a:srgbClr val="000000"/>
                </a:solidFill>
              </a:rPr>
              <a:t>atualização</a:t>
            </a:r>
            <a:r>
              <a:rPr lang="en-US" sz="1750" dirty="0">
                <a:solidFill>
                  <a:srgbClr val="000000"/>
                </a:solidFill>
              </a:rPr>
              <a:t> </a:t>
            </a:r>
            <a:r>
              <a:rPr lang="en-US" sz="1750" dirty="0" err="1">
                <a:solidFill>
                  <a:srgbClr val="000000"/>
                </a:solidFill>
              </a:rPr>
              <a:t>mais</a:t>
            </a:r>
            <a:r>
              <a:rPr lang="en-US" sz="1750" dirty="0">
                <a:solidFill>
                  <a:srgbClr val="000000"/>
                </a:solidFill>
              </a:rPr>
              <a:t> </a:t>
            </a:r>
            <a:r>
              <a:rPr lang="en-US" sz="1750" dirty="0" err="1">
                <a:solidFill>
                  <a:srgbClr val="000000"/>
                </a:solidFill>
              </a:rPr>
              <a:t>rápidas</a:t>
            </a:r>
            <a:r>
              <a:rPr lang="en-US" sz="1750" dirty="0">
                <a:solidFill>
                  <a:srgbClr val="000000"/>
                </a:solidFill>
              </a:rPr>
              <a:t> </a:t>
            </a:r>
            <a:r>
              <a:rPr lang="en-US" sz="1750" dirty="0" err="1">
                <a:solidFill>
                  <a:srgbClr val="000000"/>
                </a:solidFill>
              </a:rPr>
              <a:t>melhoram</a:t>
            </a:r>
            <a:r>
              <a:rPr lang="en-US" sz="1750" dirty="0">
                <a:solidFill>
                  <a:srgbClr val="000000"/>
                </a:solidFill>
              </a:rPr>
              <a:t> a </a:t>
            </a:r>
            <a:r>
              <a:rPr lang="en-US" sz="1750" dirty="0" err="1">
                <a:solidFill>
                  <a:srgbClr val="000000"/>
                </a:solidFill>
              </a:rPr>
              <a:t>probabilidade</a:t>
            </a:r>
            <a:r>
              <a:rPr lang="en-US" sz="1750" dirty="0">
                <a:solidFill>
                  <a:srgbClr val="000000"/>
                </a:solidFill>
              </a:rPr>
              <a:t> de </a:t>
            </a:r>
            <a:r>
              <a:rPr lang="en-US" sz="1750" dirty="0" err="1">
                <a:solidFill>
                  <a:srgbClr val="000000"/>
                </a:solidFill>
              </a:rPr>
              <a:t>detectar</a:t>
            </a:r>
            <a:r>
              <a:rPr lang="en-US" sz="1750" dirty="0">
                <a:solidFill>
                  <a:srgbClr val="000000"/>
                </a:solidFill>
              </a:rPr>
              <a:t> </a:t>
            </a:r>
            <a:r>
              <a:rPr lang="en-US" sz="1750" dirty="0" err="1">
                <a:solidFill>
                  <a:srgbClr val="000000"/>
                </a:solidFill>
              </a:rPr>
              <a:t>problemas</a:t>
            </a:r>
            <a:r>
              <a:rPr lang="en-US" sz="1750" dirty="0">
                <a:solidFill>
                  <a:srgbClr val="000000"/>
                </a:solidFill>
              </a:rPr>
              <a:t> de </a:t>
            </a:r>
            <a:r>
              <a:rPr lang="en-US" sz="1750" dirty="0" err="1">
                <a:solidFill>
                  <a:srgbClr val="000000"/>
                </a:solidFill>
              </a:rPr>
              <a:t>circuito</a:t>
            </a:r>
            <a:r>
              <a:rPr lang="en-US" sz="1750" dirty="0">
                <a:solidFill>
                  <a:srgbClr val="000000"/>
                </a:solidFill>
              </a:rPr>
              <a:t> </a:t>
            </a:r>
            <a:r>
              <a:rPr lang="en-US" sz="1750" dirty="0" err="1">
                <a:solidFill>
                  <a:srgbClr val="000000"/>
                </a:solidFill>
              </a:rPr>
              <a:t>que</a:t>
            </a:r>
            <a:r>
              <a:rPr lang="en-US" sz="1750" dirty="0">
                <a:solidFill>
                  <a:srgbClr val="000000"/>
                </a:solidFill>
              </a:rPr>
              <a:t> </a:t>
            </a:r>
            <a:r>
              <a:rPr lang="en-US" sz="1750" dirty="0" err="1">
                <a:solidFill>
                  <a:srgbClr val="000000"/>
                </a:solidFill>
              </a:rPr>
              <a:t>não</a:t>
            </a:r>
            <a:r>
              <a:rPr lang="en-US" sz="1750" dirty="0">
                <a:solidFill>
                  <a:srgbClr val="000000"/>
                </a:solidFill>
              </a:rPr>
              <a:t> </a:t>
            </a:r>
            <a:r>
              <a:rPr lang="en-US" sz="1750" dirty="0" err="1">
                <a:solidFill>
                  <a:srgbClr val="000000"/>
                </a:solidFill>
              </a:rPr>
              <a:t>ocorrem</a:t>
            </a:r>
            <a:r>
              <a:rPr lang="en-US" sz="1750" dirty="0">
                <a:solidFill>
                  <a:srgbClr val="000000"/>
                </a:solidFill>
              </a:rPr>
              <a:t> com </a:t>
            </a:r>
            <a:r>
              <a:rPr lang="en-US" sz="1750" dirty="0" err="1">
                <a:solidFill>
                  <a:srgbClr val="000000"/>
                </a:solidFill>
              </a:rPr>
              <a:t>frequência</a:t>
            </a:r>
            <a:r>
              <a:rPr lang="en-US" sz="1750" dirty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spcAft>
                <a:spcPts val="1000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1750" u="sng" dirty="0" err="1">
                <a:solidFill>
                  <a:srgbClr val="000000"/>
                </a:solidFill>
              </a:rPr>
              <a:t>Qualidade</a:t>
            </a:r>
            <a:r>
              <a:rPr lang="en-US" sz="1750" u="sng" dirty="0">
                <a:solidFill>
                  <a:srgbClr val="000000"/>
                </a:solidFill>
              </a:rPr>
              <a:t> da </a:t>
            </a:r>
            <a:r>
              <a:rPr lang="en-US" sz="1750" u="sng" dirty="0" err="1">
                <a:solidFill>
                  <a:srgbClr val="000000"/>
                </a:solidFill>
              </a:rPr>
              <a:t>exibição</a:t>
            </a:r>
            <a:r>
              <a:rPr lang="en-US" sz="1750" dirty="0">
                <a:solidFill>
                  <a:srgbClr val="000000"/>
                </a:solidFill>
              </a:rPr>
              <a:t> – </a:t>
            </a:r>
            <a:r>
              <a:rPr lang="en-US" sz="1750" dirty="0" err="1">
                <a:solidFill>
                  <a:srgbClr val="000000"/>
                </a:solidFill>
              </a:rPr>
              <a:t>Tamanho</a:t>
            </a:r>
            <a:r>
              <a:rPr lang="en-US" sz="1750" dirty="0">
                <a:solidFill>
                  <a:srgbClr val="000000"/>
                </a:solidFill>
              </a:rPr>
              <a:t>, </a:t>
            </a:r>
            <a:r>
              <a:rPr lang="en-US" sz="1750" dirty="0" err="1">
                <a:solidFill>
                  <a:srgbClr val="000000"/>
                </a:solidFill>
              </a:rPr>
              <a:t>resolução</a:t>
            </a:r>
            <a:r>
              <a:rPr lang="en-US" sz="1750" dirty="0">
                <a:solidFill>
                  <a:srgbClr val="000000"/>
                </a:solidFill>
              </a:rPr>
              <a:t>, </a:t>
            </a:r>
            <a:r>
              <a:rPr lang="en-US" sz="1750" dirty="0" err="1">
                <a:solidFill>
                  <a:srgbClr val="000000"/>
                </a:solidFill>
              </a:rPr>
              <a:t>número</a:t>
            </a:r>
            <a:r>
              <a:rPr lang="en-US" sz="1750" dirty="0">
                <a:solidFill>
                  <a:srgbClr val="000000"/>
                </a:solidFill>
              </a:rPr>
              <a:t> de </a:t>
            </a:r>
            <a:r>
              <a:rPr lang="en-US" sz="1750" dirty="0" err="1">
                <a:solidFill>
                  <a:srgbClr val="000000"/>
                </a:solidFill>
              </a:rPr>
              <a:t>níveis</a:t>
            </a:r>
            <a:r>
              <a:rPr lang="en-US" sz="1750" dirty="0">
                <a:solidFill>
                  <a:srgbClr val="000000"/>
                </a:solidFill>
              </a:rPr>
              <a:t> de </a:t>
            </a:r>
            <a:r>
              <a:rPr lang="en-US" sz="1750" dirty="0" err="1">
                <a:solidFill>
                  <a:srgbClr val="000000"/>
                </a:solidFill>
              </a:rPr>
              <a:t>gradação</a:t>
            </a:r>
            <a:r>
              <a:rPr lang="en-US" sz="1750" dirty="0">
                <a:solidFill>
                  <a:srgbClr val="000000"/>
                </a:solidFill>
              </a:rPr>
              <a:t> de </a:t>
            </a:r>
            <a:r>
              <a:rPr lang="en-US" sz="1750" dirty="0" err="1">
                <a:solidFill>
                  <a:srgbClr val="000000"/>
                </a:solidFill>
              </a:rPr>
              <a:t>intensidade</a:t>
            </a:r>
            <a:r>
              <a:rPr lang="en-US" sz="1750" dirty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spcAft>
                <a:spcPts val="1000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1750" u="sng" dirty="0" err="1">
                <a:solidFill>
                  <a:srgbClr val="000000"/>
                </a:solidFill>
              </a:rPr>
              <a:t>Modos</a:t>
            </a:r>
            <a:r>
              <a:rPr lang="en-US" sz="1750" u="sng" dirty="0">
                <a:solidFill>
                  <a:srgbClr val="000000"/>
                </a:solidFill>
              </a:rPr>
              <a:t> de </a:t>
            </a:r>
            <a:r>
              <a:rPr lang="en-US" sz="1750" u="sng" dirty="0" err="1">
                <a:solidFill>
                  <a:srgbClr val="000000"/>
                </a:solidFill>
              </a:rPr>
              <a:t>disparo</a:t>
            </a:r>
            <a:r>
              <a:rPr lang="en-US" sz="1750" u="sng" dirty="0">
                <a:solidFill>
                  <a:srgbClr val="000000"/>
                </a:solidFill>
              </a:rPr>
              <a:t> </a:t>
            </a:r>
            <a:r>
              <a:rPr lang="en-US" sz="1750" u="sng" dirty="0" err="1" smtClean="0">
                <a:solidFill>
                  <a:srgbClr val="000000"/>
                </a:solidFill>
              </a:rPr>
              <a:t>avançados</a:t>
            </a:r>
            <a:r>
              <a:rPr lang="en-US" sz="1750" dirty="0" smtClean="0">
                <a:solidFill>
                  <a:srgbClr val="000000"/>
                </a:solidFill>
              </a:rPr>
              <a:t> – </a:t>
            </a:r>
            <a:r>
              <a:rPr lang="en-US" sz="1750" dirty="0" err="1">
                <a:solidFill>
                  <a:srgbClr val="000000"/>
                </a:solidFill>
              </a:rPr>
              <a:t>Larguras</a:t>
            </a:r>
            <a:r>
              <a:rPr lang="en-US" sz="1750" dirty="0">
                <a:solidFill>
                  <a:srgbClr val="000000"/>
                </a:solidFill>
              </a:rPr>
              <a:t> de </a:t>
            </a:r>
            <a:r>
              <a:rPr lang="en-US" sz="1750" dirty="0" err="1">
                <a:solidFill>
                  <a:srgbClr val="000000"/>
                </a:solidFill>
              </a:rPr>
              <a:t>pulso</a:t>
            </a:r>
            <a:r>
              <a:rPr lang="en-US" sz="1750" dirty="0">
                <a:solidFill>
                  <a:srgbClr val="000000"/>
                </a:solidFill>
              </a:rPr>
              <a:t> com </a:t>
            </a:r>
            <a:r>
              <a:rPr lang="en-US" sz="1750" dirty="0" err="1">
                <a:solidFill>
                  <a:srgbClr val="000000"/>
                </a:solidFill>
              </a:rPr>
              <a:t>qualificação</a:t>
            </a:r>
            <a:r>
              <a:rPr lang="en-US" sz="1750" dirty="0">
                <a:solidFill>
                  <a:srgbClr val="000000"/>
                </a:solidFill>
              </a:rPr>
              <a:t> de tempo, </a:t>
            </a:r>
            <a:r>
              <a:rPr lang="en-US" sz="1750" dirty="0" err="1">
                <a:solidFill>
                  <a:srgbClr val="000000"/>
                </a:solidFill>
              </a:rPr>
              <a:t>Padrão</a:t>
            </a:r>
            <a:r>
              <a:rPr lang="en-US" sz="1750" dirty="0">
                <a:solidFill>
                  <a:srgbClr val="000000"/>
                </a:solidFill>
              </a:rPr>
              <a:t>, </a:t>
            </a:r>
            <a:r>
              <a:rPr lang="en-US" sz="1750" dirty="0" err="1">
                <a:solidFill>
                  <a:srgbClr val="000000"/>
                </a:solidFill>
              </a:rPr>
              <a:t>Vídeo</a:t>
            </a:r>
            <a:r>
              <a:rPr lang="en-US" sz="1750" dirty="0">
                <a:solidFill>
                  <a:srgbClr val="000000"/>
                </a:solidFill>
              </a:rPr>
              <a:t>, Serial, </a:t>
            </a:r>
            <a:r>
              <a:rPr lang="en-US" sz="1750" dirty="0" err="1">
                <a:solidFill>
                  <a:srgbClr val="000000"/>
                </a:solidFill>
              </a:rPr>
              <a:t>Violação</a:t>
            </a:r>
            <a:r>
              <a:rPr lang="en-US" sz="1750" dirty="0">
                <a:solidFill>
                  <a:srgbClr val="000000"/>
                </a:solidFill>
              </a:rPr>
              <a:t> de </a:t>
            </a:r>
            <a:r>
              <a:rPr lang="en-US" sz="1750" dirty="0" err="1">
                <a:solidFill>
                  <a:srgbClr val="000000"/>
                </a:solidFill>
              </a:rPr>
              <a:t>pulso</a:t>
            </a:r>
            <a:r>
              <a:rPr lang="en-US" sz="1750" dirty="0">
                <a:solidFill>
                  <a:srgbClr val="000000"/>
                </a:solidFill>
              </a:rPr>
              <a:t> (</a:t>
            </a:r>
            <a:r>
              <a:rPr lang="en-US" sz="1750" dirty="0" err="1">
                <a:solidFill>
                  <a:srgbClr val="000000"/>
                </a:solidFill>
              </a:rPr>
              <a:t>velocidade</a:t>
            </a:r>
            <a:r>
              <a:rPr lang="en-US" sz="1750" dirty="0">
                <a:solidFill>
                  <a:srgbClr val="000000"/>
                </a:solidFill>
              </a:rPr>
              <a:t> de </a:t>
            </a:r>
            <a:r>
              <a:rPr lang="en-US" sz="1750" dirty="0" err="1">
                <a:solidFill>
                  <a:srgbClr val="000000"/>
                </a:solidFill>
              </a:rPr>
              <a:t>borda</a:t>
            </a:r>
            <a:r>
              <a:rPr lang="en-US" sz="1750" dirty="0">
                <a:solidFill>
                  <a:srgbClr val="000000"/>
                </a:solidFill>
              </a:rPr>
              <a:t>, tempo de </a:t>
            </a:r>
            <a:r>
              <a:rPr lang="en-US" sz="1750" dirty="0" err="1">
                <a:solidFill>
                  <a:srgbClr val="000000"/>
                </a:solidFill>
              </a:rPr>
              <a:t>configuração</a:t>
            </a:r>
            <a:r>
              <a:rPr lang="en-US" sz="1750" dirty="0">
                <a:solidFill>
                  <a:srgbClr val="000000"/>
                </a:solidFill>
              </a:rPr>
              <a:t>/</a:t>
            </a:r>
            <a:r>
              <a:rPr lang="en-US" sz="1750" dirty="0" err="1">
                <a:solidFill>
                  <a:srgbClr val="000000"/>
                </a:solidFill>
              </a:rPr>
              <a:t>retenção</a:t>
            </a:r>
            <a:r>
              <a:rPr lang="en-US" sz="1750" dirty="0">
                <a:solidFill>
                  <a:srgbClr val="000000"/>
                </a:solidFill>
              </a:rPr>
              <a:t>, tempo de </a:t>
            </a:r>
            <a:r>
              <a:rPr lang="en-US" sz="1750" dirty="0" err="1">
                <a:solidFill>
                  <a:srgbClr val="000000"/>
                </a:solidFill>
              </a:rPr>
              <a:t>execução</a:t>
            </a:r>
            <a:r>
              <a:rPr lang="en-US" sz="1750" dirty="0">
                <a:solidFill>
                  <a:srgbClr val="000000"/>
                </a:solidFill>
              </a:rPr>
              <a:t>) etc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360"/>
              </a:spcAft>
              <a:defRPr/>
            </a:pPr>
            <a:r>
              <a:rPr lang="en-US" sz="300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Testes revisitados - Modelo de teste dinâmico/CA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3276600"/>
            <a:ext cx="9163050" cy="3048000"/>
          </a:xfrm>
        </p:spPr>
        <p:txBody>
          <a:bodyPr/>
          <a:lstStyle/>
          <a:p>
            <a:pPr marL="285750" indent="-285750">
              <a:spcAft>
                <a:spcPts val="963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1600" b="1" i="1" dirty="0" err="1" smtClean="0">
                <a:solidFill>
                  <a:srgbClr val="000000"/>
                </a:solidFill>
              </a:rPr>
              <a:t>C</a:t>
            </a:r>
            <a:r>
              <a:rPr lang="en-US" sz="1600" b="1" i="1" baseline="-25000" dirty="0" err="1" smtClean="0">
                <a:solidFill>
                  <a:srgbClr val="000000"/>
                </a:solidFill>
              </a:rPr>
              <a:t>osciloscópio</a:t>
            </a:r>
            <a:r>
              <a:rPr lang="en-US" sz="1600" dirty="0" smtClean="0">
                <a:solidFill>
                  <a:srgbClr val="000000"/>
                </a:solidFill>
              </a:rPr>
              <a:t> e </a:t>
            </a:r>
            <a:r>
              <a:rPr lang="en-US" sz="1600" b="1" i="1" dirty="0" err="1" smtClean="0">
                <a:solidFill>
                  <a:srgbClr val="000000"/>
                </a:solidFill>
              </a:rPr>
              <a:t>C</a:t>
            </a:r>
            <a:r>
              <a:rPr lang="en-US" sz="1600" b="1" i="1" baseline="-25000" dirty="0" err="1" smtClean="0">
                <a:solidFill>
                  <a:srgbClr val="000000"/>
                </a:solidFill>
              </a:rPr>
              <a:t>cabo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são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capacitâncias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inerentes</a:t>
            </a:r>
            <a:r>
              <a:rPr lang="en-US" sz="1600" dirty="0" smtClean="0">
                <a:solidFill>
                  <a:srgbClr val="000000"/>
                </a:solidFill>
              </a:rPr>
              <a:t>/</a:t>
            </a:r>
            <a:r>
              <a:rPr lang="en-US" sz="1600" dirty="0" err="1" smtClean="0">
                <a:solidFill>
                  <a:srgbClr val="000000"/>
                </a:solidFill>
              </a:rPr>
              <a:t>parasitas</a:t>
            </a:r>
            <a:r>
              <a:rPr lang="en-US" sz="1600" dirty="0" smtClean="0">
                <a:solidFill>
                  <a:srgbClr val="000000"/>
                </a:solidFill>
              </a:rPr>
              <a:t> (</a:t>
            </a:r>
            <a:r>
              <a:rPr lang="en-US" sz="1600" dirty="0" err="1" smtClean="0">
                <a:solidFill>
                  <a:srgbClr val="000000"/>
                </a:solidFill>
              </a:rPr>
              <a:t>não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projetados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intencionalmente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spcAft>
                <a:spcPts val="963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1600" b="1" i="1" dirty="0" err="1" smtClean="0">
                <a:solidFill>
                  <a:srgbClr val="000000"/>
                </a:solidFill>
              </a:rPr>
              <a:t>C</a:t>
            </a:r>
            <a:r>
              <a:rPr lang="en-US" sz="1600" b="1" i="1" baseline="-25000" dirty="0" err="1" smtClean="0">
                <a:solidFill>
                  <a:srgbClr val="000000"/>
                </a:solidFill>
              </a:rPr>
              <a:t>ponta</a:t>
            </a:r>
            <a:r>
              <a:rPr lang="en-US" sz="1600" dirty="0" smtClean="0">
                <a:solidFill>
                  <a:srgbClr val="000000"/>
                </a:solidFill>
              </a:rPr>
              <a:t> e </a:t>
            </a:r>
            <a:r>
              <a:rPr lang="en-US" sz="1600" b="1" i="1" dirty="0" err="1" smtClean="0">
                <a:solidFill>
                  <a:srgbClr val="000000"/>
                </a:solidFill>
              </a:rPr>
              <a:t>C</a:t>
            </a:r>
            <a:r>
              <a:rPr lang="en-US" sz="1600" b="1" i="1" baseline="-25000" dirty="0" err="1" smtClean="0">
                <a:solidFill>
                  <a:srgbClr val="000000"/>
                </a:solidFill>
              </a:rPr>
              <a:t>comp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são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projetados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intencionalmente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para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compensar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</a:rPr>
              <a:t>C</a:t>
            </a:r>
            <a:r>
              <a:rPr lang="en-US" sz="1600" b="1" i="1" baseline="-25000" dirty="0" err="1" smtClean="0">
                <a:solidFill>
                  <a:srgbClr val="000000"/>
                </a:solidFill>
              </a:rPr>
              <a:t>osciloscópio</a:t>
            </a:r>
            <a:r>
              <a:rPr lang="en-US" sz="1600" dirty="0" smtClean="0">
                <a:solidFill>
                  <a:srgbClr val="000000"/>
                </a:solidFill>
              </a:rPr>
              <a:t> e </a:t>
            </a:r>
            <a:r>
              <a:rPr lang="en-US" sz="1600" b="1" i="1" dirty="0" err="1" smtClean="0">
                <a:solidFill>
                  <a:srgbClr val="000000"/>
                </a:solidFill>
              </a:rPr>
              <a:t>C</a:t>
            </a:r>
            <a:r>
              <a:rPr lang="en-US" sz="1600" b="1" i="1" baseline="-25000" dirty="0" err="1" smtClean="0">
                <a:solidFill>
                  <a:srgbClr val="000000"/>
                </a:solidFill>
              </a:rPr>
              <a:t>cabo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spcAft>
                <a:spcPts val="963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</a:rPr>
              <a:t>Com </a:t>
            </a:r>
            <a:r>
              <a:rPr lang="en-US" sz="1600" dirty="0" err="1" smtClean="0">
                <a:solidFill>
                  <a:srgbClr val="000000"/>
                </a:solidFill>
              </a:rPr>
              <a:t>compensação</a:t>
            </a:r>
            <a:r>
              <a:rPr lang="en-US" sz="1600" dirty="0" smtClean="0">
                <a:solidFill>
                  <a:srgbClr val="000000"/>
                </a:solidFill>
              </a:rPr>
              <a:t> de </a:t>
            </a:r>
            <a:r>
              <a:rPr lang="en-US" sz="1600" dirty="0" err="1" smtClean="0">
                <a:solidFill>
                  <a:srgbClr val="000000"/>
                </a:solidFill>
              </a:rPr>
              <a:t>ponta</a:t>
            </a:r>
            <a:r>
              <a:rPr lang="en-US" sz="1600" dirty="0" smtClean="0">
                <a:solidFill>
                  <a:srgbClr val="000000"/>
                </a:solidFill>
              </a:rPr>
              <a:t> de </a:t>
            </a:r>
            <a:r>
              <a:rPr lang="en-US" sz="1600" dirty="0" err="1" smtClean="0">
                <a:solidFill>
                  <a:srgbClr val="000000"/>
                </a:solidFill>
              </a:rPr>
              <a:t>prova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adequadamente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ajustada</a:t>
            </a:r>
            <a:r>
              <a:rPr lang="en-US" sz="1600" dirty="0" smtClean="0">
                <a:solidFill>
                  <a:srgbClr val="000000"/>
                </a:solidFill>
              </a:rPr>
              <a:t>, a </a:t>
            </a:r>
            <a:r>
              <a:rPr lang="en-US" sz="1600" dirty="0" err="1" smtClean="0">
                <a:solidFill>
                  <a:srgbClr val="000000"/>
                </a:solidFill>
              </a:rPr>
              <a:t>atenuação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dinâmica</a:t>
            </a:r>
            <a:r>
              <a:rPr lang="en-US" sz="1600" dirty="0" smtClean="0">
                <a:solidFill>
                  <a:srgbClr val="000000"/>
                </a:solidFill>
              </a:rPr>
              <a:t>/CA </a:t>
            </a:r>
            <a:r>
              <a:rPr lang="en-US" sz="1600" dirty="0" err="1" smtClean="0">
                <a:solidFill>
                  <a:srgbClr val="000000"/>
                </a:solidFill>
              </a:rPr>
              <a:t>em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razão</a:t>
            </a:r>
            <a:r>
              <a:rPr lang="en-US" sz="1600" dirty="0" smtClean="0">
                <a:solidFill>
                  <a:srgbClr val="000000"/>
                </a:solidFill>
              </a:rPr>
              <a:t> de </a:t>
            </a:r>
            <a:r>
              <a:rPr lang="en-US" sz="1600" dirty="0" err="1" smtClean="0">
                <a:solidFill>
                  <a:srgbClr val="000000"/>
                </a:solidFill>
              </a:rPr>
              <a:t>reatâncias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capacitivas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dependentes</a:t>
            </a:r>
            <a:r>
              <a:rPr lang="en-US" sz="1600" dirty="0" smtClean="0">
                <a:solidFill>
                  <a:srgbClr val="000000"/>
                </a:solidFill>
              </a:rPr>
              <a:t> de </a:t>
            </a:r>
            <a:r>
              <a:rPr lang="en-US" sz="1600" dirty="0" err="1" smtClean="0">
                <a:solidFill>
                  <a:srgbClr val="000000"/>
                </a:solidFill>
              </a:rPr>
              <a:t>frequência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deve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corresponder</a:t>
            </a:r>
            <a:r>
              <a:rPr lang="en-US" sz="1600" dirty="0" smtClean="0">
                <a:solidFill>
                  <a:srgbClr val="000000"/>
                </a:solidFill>
              </a:rPr>
              <a:t> à </a:t>
            </a:r>
            <a:r>
              <a:rPr lang="en-US" sz="1600" dirty="0" err="1" smtClean="0">
                <a:solidFill>
                  <a:srgbClr val="000000"/>
                </a:solidFill>
              </a:rPr>
              <a:t>atenuação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divisora</a:t>
            </a:r>
            <a:r>
              <a:rPr lang="en-US" sz="1600" dirty="0" smtClean="0">
                <a:solidFill>
                  <a:srgbClr val="000000"/>
                </a:solidFill>
              </a:rPr>
              <a:t> de </a:t>
            </a:r>
            <a:r>
              <a:rPr lang="en-US" sz="1600" dirty="0" err="1" smtClean="0">
                <a:solidFill>
                  <a:srgbClr val="000000"/>
                </a:solidFill>
              </a:rPr>
              <a:t>tensão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resistiva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projetada</a:t>
            </a:r>
            <a:r>
              <a:rPr lang="en-US" sz="1600" dirty="0" smtClean="0">
                <a:solidFill>
                  <a:srgbClr val="000000"/>
                </a:solidFill>
              </a:rPr>
              <a:t> (10:1).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34671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4550" y="711200"/>
            <a:ext cx="635635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Box 6"/>
          <p:cNvSpPr txBox="1">
            <a:spLocks noChangeArrowheads="1"/>
          </p:cNvSpPr>
          <p:nvPr/>
        </p:nvSpPr>
        <p:spPr bwMode="auto">
          <a:xfrm>
            <a:off x="5181600" y="2819400"/>
            <a:ext cx="40046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err="1"/>
              <a:t>Modelo</a:t>
            </a:r>
            <a:r>
              <a:rPr lang="en-US" sz="1600" b="1" dirty="0"/>
              <a:t> de </a:t>
            </a:r>
            <a:r>
              <a:rPr lang="en-US" sz="1600" b="1" dirty="0" err="1"/>
              <a:t>ponta</a:t>
            </a:r>
            <a:r>
              <a:rPr lang="en-US" sz="1600" b="1" dirty="0"/>
              <a:t> de </a:t>
            </a:r>
            <a:r>
              <a:rPr lang="en-US" sz="1600" b="1" dirty="0" err="1"/>
              <a:t>prova</a:t>
            </a:r>
            <a:r>
              <a:rPr lang="en-US" sz="1600" b="1" dirty="0"/>
              <a:t> </a:t>
            </a:r>
            <a:r>
              <a:rPr lang="en-US" sz="1600" b="1" dirty="0" err="1"/>
              <a:t>passiva</a:t>
            </a:r>
            <a:r>
              <a:rPr lang="en-US" sz="1600" b="1" dirty="0"/>
              <a:t> 10:1</a:t>
            </a:r>
          </a:p>
        </p:txBody>
      </p:sp>
      <p:sp>
        <p:nvSpPr>
          <p:cNvPr id="56326" name="Rectangle 2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56327" name="Rectangle 4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56328" name="TextBox 11"/>
          <p:cNvSpPr txBox="1">
            <a:spLocks noChangeArrowheads="1"/>
          </p:cNvSpPr>
          <p:nvPr/>
        </p:nvSpPr>
        <p:spPr bwMode="auto">
          <a:xfrm>
            <a:off x="908050" y="5605462"/>
            <a:ext cx="708554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dirty="0" err="1"/>
              <a:t>Em</a:t>
            </a:r>
            <a:r>
              <a:rPr lang="en-US" sz="1600" b="1" i="1" dirty="0"/>
              <a:t> </a:t>
            </a:r>
            <a:r>
              <a:rPr lang="en-US" sz="1600" b="1" i="1" dirty="0" err="1"/>
              <a:t>que</a:t>
            </a:r>
            <a:r>
              <a:rPr lang="en-US" sz="1600" b="1" i="1" dirty="0"/>
              <a:t> </a:t>
            </a:r>
            <a:r>
              <a:rPr lang="en-US" sz="1600" b="1" i="1" dirty="0" err="1"/>
              <a:t>C</a:t>
            </a:r>
            <a:r>
              <a:rPr lang="en-US" sz="1600" b="1" i="1" baseline="-25000" dirty="0" err="1"/>
              <a:t>paralelo</a:t>
            </a:r>
            <a:r>
              <a:rPr lang="en-US" sz="1600" b="1" i="1" dirty="0"/>
              <a:t> é a </a:t>
            </a:r>
            <a:r>
              <a:rPr lang="en-US" sz="1600" b="1" i="1" dirty="0" err="1"/>
              <a:t>combinação</a:t>
            </a:r>
            <a:r>
              <a:rPr lang="en-US" sz="1600" b="1" i="1" dirty="0"/>
              <a:t> </a:t>
            </a:r>
            <a:r>
              <a:rPr lang="en-US" sz="1600" b="1" i="1" dirty="0" err="1"/>
              <a:t>paralela</a:t>
            </a:r>
            <a:r>
              <a:rPr lang="en-US" sz="1600" b="1" i="1" dirty="0"/>
              <a:t> de </a:t>
            </a:r>
            <a:r>
              <a:rPr lang="en-US" sz="1600" b="1" i="1" dirty="0" err="1"/>
              <a:t>C</a:t>
            </a:r>
            <a:r>
              <a:rPr lang="en-US" sz="1600" b="1" i="1" baseline="-25000" dirty="0" err="1"/>
              <a:t>comp</a:t>
            </a:r>
            <a:r>
              <a:rPr lang="en-US" sz="1600" b="1" i="1" dirty="0"/>
              <a:t> + </a:t>
            </a:r>
            <a:r>
              <a:rPr lang="en-US" sz="1600" b="1" i="1" dirty="0" err="1"/>
              <a:t>C</a:t>
            </a:r>
            <a:r>
              <a:rPr lang="en-US" sz="1600" b="1" i="1" baseline="-25000" dirty="0" err="1"/>
              <a:t>cabo</a:t>
            </a:r>
            <a:r>
              <a:rPr lang="en-US" sz="1600" b="1" i="1" dirty="0"/>
              <a:t> + </a:t>
            </a:r>
            <a:r>
              <a:rPr lang="en-US" sz="1600" b="1" i="1" dirty="0" err="1"/>
              <a:t>C</a:t>
            </a:r>
            <a:r>
              <a:rPr lang="en-US" sz="1600" b="1" i="1" baseline="-25000" dirty="0" err="1"/>
              <a:t>osciloscópio</a:t>
            </a:r>
            <a:endParaRPr lang="en-US" sz="1600" b="1" i="1" baseline="-25000" dirty="0"/>
          </a:p>
        </p:txBody>
      </p:sp>
      <p:sp>
        <p:nvSpPr>
          <p:cNvPr id="56329" name="Rectangle 2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56330" name="Rectangle 4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56331" name="Rectangle 6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56332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2200" y="4962525"/>
            <a:ext cx="2197894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384"/>
              </a:spcAft>
              <a:defRPr/>
            </a:pPr>
            <a:r>
              <a:rPr lang="en-US" sz="320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Compensar as pontas de prova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267200"/>
            <a:ext cx="9340850" cy="1371600"/>
          </a:xfrm>
        </p:spPr>
        <p:txBody>
          <a:bodyPr/>
          <a:lstStyle/>
          <a:p>
            <a:pPr marL="285750" indent="-285750">
              <a:spcAft>
                <a:spcPts val="963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1600" dirty="0" err="1" smtClean="0">
                <a:solidFill>
                  <a:srgbClr val="000000"/>
                </a:solidFill>
              </a:rPr>
              <a:t>Conecte</a:t>
            </a:r>
            <a:r>
              <a:rPr lang="en-US" sz="1600" dirty="0" smtClean="0">
                <a:solidFill>
                  <a:srgbClr val="000000"/>
                </a:solidFill>
              </a:rPr>
              <a:t> as </a:t>
            </a:r>
            <a:r>
              <a:rPr lang="en-US" sz="1600" dirty="0" err="1" smtClean="0">
                <a:solidFill>
                  <a:srgbClr val="000000"/>
                </a:solidFill>
              </a:rPr>
              <a:t>pontas</a:t>
            </a:r>
            <a:r>
              <a:rPr lang="en-US" sz="1600" dirty="0" smtClean="0">
                <a:solidFill>
                  <a:srgbClr val="000000"/>
                </a:solidFill>
              </a:rPr>
              <a:t> de </a:t>
            </a:r>
            <a:r>
              <a:rPr lang="en-US" sz="1600" dirty="0" err="1" smtClean="0">
                <a:solidFill>
                  <a:srgbClr val="000000"/>
                </a:solidFill>
              </a:rPr>
              <a:t>prova</a:t>
            </a:r>
            <a:r>
              <a:rPr lang="en-US" sz="1600" dirty="0" smtClean="0">
                <a:solidFill>
                  <a:srgbClr val="000000"/>
                </a:solidFill>
              </a:rPr>
              <a:t> do Canal 1 e Canal 2 </a:t>
            </a:r>
            <a:r>
              <a:rPr lang="en-US" sz="1600" dirty="0" err="1" smtClean="0">
                <a:solidFill>
                  <a:srgbClr val="000000"/>
                </a:solidFill>
              </a:rPr>
              <a:t>ao</a:t>
            </a:r>
            <a:r>
              <a:rPr lang="en-US" sz="1600" dirty="0" smtClean="0">
                <a:solidFill>
                  <a:srgbClr val="000000"/>
                </a:solidFill>
              </a:rPr>
              <a:t> terminal "Comp de </a:t>
            </a:r>
            <a:r>
              <a:rPr lang="en-US" sz="1600" dirty="0" err="1" smtClean="0">
                <a:solidFill>
                  <a:srgbClr val="000000"/>
                </a:solidFill>
              </a:rPr>
              <a:t>ponta</a:t>
            </a:r>
            <a:r>
              <a:rPr lang="en-US" sz="1600" dirty="0" smtClean="0">
                <a:solidFill>
                  <a:srgbClr val="000000"/>
                </a:solidFill>
              </a:rPr>
              <a:t> de </a:t>
            </a:r>
            <a:r>
              <a:rPr lang="en-US" sz="1600" dirty="0" err="1" smtClean="0">
                <a:solidFill>
                  <a:srgbClr val="000000"/>
                </a:solidFill>
              </a:rPr>
              <a:t>prova</a:t>
            </a:r>
            <a:r>
              <a:rPr lang="en-US" sz="1600" dirty="0" smtClean="0">
                <a:solidFill>
                  <a:srgbClr val="000000"/>
                </a:solidFill>
              </a:rPr>
              <a:t>" (</a:t>
            </a:r>
            <a:r>
              <a:rPr lang="en-US" sz="1600" dirty="0" err="1" smtClean="0">
                <a:solidFill>
                  <a:srgbClr val="000000"/>
                </a:solidFill>
              </a:rPr>
              <a:t>mesmo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que</a:t>
            </a:r>
            <a:r>
              <a:rPr lang="en-US" sz="1600" dirty="0" smtClean="0">
                <a:solidFill>
                  <a:srgbClr val="000000"/>
                </a:solidFill>
              </a:rPr>
              <a:t> Demo2).</a:t>
            </a:r>
          </a:p>
          <a:p>
            <a:pPr marL="285750" indent="-285750">
              <a:spcAft>
                <a:spcPts val="963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1600" dirty="0" err="1" smtClean="0">
                <a:solidFill>
                  <a:srgbClr val="000000"/>
                </a:solidFill>
              </a:rPr>
              <a:t>Ajuste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os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botões</a:t>
            </a:r>
            <a:r>
              <a:rPr lang="en-US" sz="1600" dirty="0" smtClean="0">
                <a:solidFill>
                  <a:srgbClr val="000000"/>
                </a:solidFill>
              </a:rPr>
              <a:t> V/div e s/div </a:t>
            </a:r>
            <a:r>
              <a:rPr lang="en-US" sz="1600" dirty="0" err="1" smtClean="0">
                <a:solidFill>
                  <a:srgbClr val="000000"/>
                </a:solidFill>
              </a:rPr>
              <a:t>para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exibirem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ambas</a:t>
            </a:r>
            <a:r>
              <a:rPr lang="en-US" sz="1600" dirty="0" smtClean="0">
                <a:solidFill>
                  <a:srgbClr val="000000"/>
                </a:solidFill>
              </a:rPr>
              <a:t> as </a:t>
            </a:r>
            <a:r>
              <a:rPr lang="en-US" sz="1600" dirty="0" err="1" smtClean="0">
                <a:solidFill>
                  <a:srgbClr val="000000"/>
                </a:solidFill>
              </a:rPr>
              <a:t>formas</a:t>
            </a:r>
            <a:r>
              <a:rPr lang="en-US" sz="1600" dirty="0" smtClean="0">
                <a:solidFill>
                  <a:srgbClr val="000000"/>
                </a:solidFill>
              </a:rPr>
              <a:t> de </a:t>
            </a:r>
            <a:r>
              <a:rPr lang="en-US" sz="1600" dirty="0" err="1" smtClean="0">
                <a:solidFill>
                  <a:srgbClr val="000000"/>
                </a:solidFill>
              </a:rPr>
              <a:t>onda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na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tela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spcAft>
                <a:spcPts val="963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1600" dirty="0" err="1" smtClean="0">
                <a:solidFill>
                  <a:srgbClr val="000000"/>
                </a:solidFill>
              </a:rPr>
              <a:t>Usando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uma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chave</a:t>
            </a:r>
            <a:r>
              <a:rPr lang="en-US" sz="1600" dirty="0" smtClean="0">
                <a:solidFill>
                  <a:srgbClr val="000000"/>
                </a:solidFill>
              </a:rPr>
              <a:t> de </a:t>
            </a:r>
            <a:r>
              <a:rPr lang="en-US" sz="1600" dirty="0" err="1" smtClean="0">
                <a:solidFill>
                  <a:srgbClr val="000000"/>
                </a:solidFill>
              </a:rPr>
              <a:t>fenda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pequena</a:t>
            </a:r>
            <a:r>
              <a:rPr lang="en-US" sz="1600" dirty="0" smtClean="0">
                <a:solidFill>
                  <a:srgbClr val="000000"/>
                </a:solidFill>
              </a:rPr>
              <a:t> com </a:t>
            </a:r>
            <a:r>
              <a:rPr lang="en-US" sz="1600" dirty="0" err="1" smtClean="0">
                <a:solidFill>
                  <a:srgbClr val="000000"/>
                </a:solidFill>
              </a:rPr>
              <a:t>lâmina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lisa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ajuste</a:t>
            </a:r>
            <a:r>
              <a:rPr lang="en-US" sz="1600" dirty="0" smtClean="0">
                <a:solidFill>
                  <a:srgbClr val="000000"/>
                </a:solidFill>
              </a:rPr>
              <a:t> o capacitor de </a:t>
            </a:r>
            <a:r>
              <a:rPr lang="en-US" sz="1600" dirty="0" err="1" smtClean="0">
                <a:solidFill>
                  <a:srgbClr val="000000"/>
                </a:solidFill>
              </a:rPr>
              <a:t>compensação</a:t>
            </a:r>
            <a:r>
              <a:rPr lang="en-US" sz="1600" dirty="0" smtClean="0">
                <a:solidFill>
                  <a:srgbClr val="000000"/>
                </a:solidFill>
              </a:rPr>
              <a:t> de </a:t>
            </a:r>
            <a:r>
              <a:rPr lang="en-US" sz="1600" dirty="0" err="1" smtClean="0">
                <a:solidFill>
                  <a:srgbClr val="000000"/>
                </a:solidFill>
              </a:rPr>
              <a:t>ponta</a:t>
            </a:r>
            <a:r>
              <a:rPr lang="en-US" sz="1600" dirty="0" smtClean="0">
                <a:solidFill>
                  <a:srgbClr val="000000"/>
                </a:solidFill>
              </a:rPr>
              <a:t> de </a:t>
            </a:r>
            <a:r>
              <a:rPr lang="en-US" sz="1600" dirty="0" err="1" smtClean="0">
                <a:solidFill>
                  <a:srgbClr val="000000"/>
                </a:solidFill>
              </a:rPr>
              <a:t>prova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variável</a:t>
            </a:r>
            <a:r>
              <a:rPr lang="en-US" sz="1600" dirty="0" smtClean="0">
                <a:solidFill>
                  <a:srgbClr val="000000"/>
                </a:solidFill>
              </a:rPr>
              <a:t> (</a:t>
            </a:r>
            <a:r>
              <a:rPr lang="en-US" sz="1600" b="1" i="1" dirty="0" err="1" smtClean="0">
                <a:solidFill>
                  <a:srgbClr val="000000"/>
                </a:solidFill>
              </a:rPr>
              <a:t>C</a:t>
            </a:r>
            <a:r>
              <a:rPr lang="en-US" sz="1600" b="1" i="1" baseline="-25000" dirty="0" err="1" smtClean="0">
                <a:solidFill>
                  <a:srgbClr val="000000"/>
                </a:solidFill>
              </a:rPr>
              <a:t>comp</a:t>
            </a:r>
            <a:r>
              <a:rPr lang="en-US" sz="1600" dirty="0" smtClean="0">
                <a:solidFill>
                  <a:srgbClr val="000000"/>
                </a:solidFill>
              </a:rPr>
              <a:t>) </a:t>
            </a:r>
            <a:r>
              <a:rPr lang="en-US" sz="1600" dirty="0" err="1" smtClean="0">
                <a:solidFill>
                  <a:srgbClr val="000000"/>
                </a:solidFill>
              </a:rPr>
              <a:t>em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ambas</a:t>
            </a:r>
            <a:r>
              <a:rPr lang="en-US" sz="1600" dirty="0" smtClean="0">
                <a:solidFill>
                  <a:srgbClr val="000000"/>
                </a:solidFill>
              </a:rPr>
              <a:t> as </a:t>
            </a:r>
            <a:r>
              <a:rPr lang="en-US" sz="1600" dirty="0" err="1" smtClean="0">
                <a:solidFill>
                  <a:srgbClr val="000000"/>
                </a:solidFill>
              </a:rPr>
              <a:t>pontas</a:t>
            </a:r>
            <a:r>
              <a:rPr lang="en-US" sz="1600" dirty="0" smtClean="0">
                <a:solidFill>
                  <a:srgbClr val="000000"/>
                </a:solidFill>
              </a:rPr>
              <a:t> de </a:t>
            </a:r>
            <a:r>
              <a:rPr lang="en-US" sz="1600" dirty="0" err="1" smtClean="0">
                <a:solidFill>
                  <a:srgbClr val="000000"/>
                </a:solidFill>
              </a:rPr>
              <a:t>prova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para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uma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resposta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plana</a:t>
            </a:r>
            <a:r>
              <a:rPr lang="en-US" sz="1600" dirty="0" smtClean="0">
                <a:solidFill>
                  <a:srgbClr val="000000"/>
                </a:solidFill>
              </a:rPr>
              <a:t> (</a:t>
            </a:r>
            <a:r>
              <a:rPr lang="en-US" sz="1600" dirty="0" err="1" smtClean="0">
                <a:solidFill>
                  <a:srgbClr val="000000"/>
                </a:solidFill>
              </a:rPr>
              <a:t>quadrada</a:t>
            </a:r>
            <a:r>
              <a:rPr lang="en-US" sz="1600" dirty="0" smtClean="0">
                <a:solidFill>
                  <a:srgbClr val="000000"/>
                </a:solidFill>
              </a:rPr>
              <a:t>). </a:t>
            </a:r>
          </a:p>
        </p:txBody>
      </p:sp>
      <p:sp>
        <p:nvSpPr>
          <p:cNvPr id="58371" name="TextBox 6"/>
          <p:cNvSpPr txBox="1">
            <a:spLocks noChangeArrowheads="1"/>
          </p:cNvSpPr>
          <p:nvPr/>
        </p:nvSpPr>
        <p:spPr bwMode="auto">
          <a:xfrm>
            <a:off x="1442906" y="3200400"/>
            <a:ext cx="25971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Compensação adequada</a:t>
            </a:r>
          </a:p>
        </p:txBody>
      </p:sp>
      <p:sp>
        <p:nvSpPr>
          <p:cNvPr id="58372" name="Rectangle 2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58374" name="Picture 10" descr="Fig21.png"/>
          <p:cNvPicPr>
            <a:picLocks noChangeAspect="1"/>
          </p:cNvPicPr>
          <p:nvPr/>
        </p:nvPicPr>
        <p:blipFill>
          <a:blip r:embed="rId3" cstate="print"/>
          <a:srcRect t="10686"/>
          <a:stretch>
            <a:fillRect/>
          </a:stretch>
        </p:blipFill>
        <p:spPr bwMode="auto">
          <a:xfrm>
            <a:off x="660400" y="914400"/>
            <a:ext cx="41275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12" descr="Fig22.png"/>
          <p:cNvPicPr>
            <a:picLocks noChangeAspect="1"/>
          </p:cNvPicPr>
          <p:nvPr/>
        </p:nvPicPr>
        <p:blipFill>
          <a:blip r:embed="rId4" cstate="print"/>
          <a:srcRect t="10686"/>
          <a:stretch>
            <a:fillRect/>
          </a:stretch>
        </p:blipFill>
        <p:spPr bwMode="auto">
          <a:xfrm>
            <a:off x="5118100" y="914400"/>
            <a:ext cx="41275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6" name="TextBox 13"/>
          <p:cNvSpPr txBox="1">
            <a:spLocks noChangeArrowheads="1"/>
          </p:cNvSpPr>
          <p:nvPr/>
        </p:nvSpPr>
        <p:spPr bwMode="auto">
          <a:xfrm>
            <a:off x="4953000" y="3200400"/>
            <a:ext cx="39533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Canal 1 (amarelo) = sobrecompensado</a:t>
            </a:r>
          </a:p>
          <a:p>
            <a:r>
              <a:rPr lang="en-US" sz="1600" b="1"/>
              <a:t>Canal 2 (verde) = subcompensado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384"/>
              </a:spcAft>
              <a:defRPr/>
            </a:pPr>
            <a:r>
              <a:rPr lang="en-US" sz="320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Carregar pontas de prova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143000"/>
            <a:ext cx="9163050" cy="1600200"/>
          </a:xfrm>
        </p:spPr>
        <p:txBody>
          <a:bodyPr/>
          <a:lstStyle/>
          <a:p>
            <a:pPr marL="285750" indent="-285750">
              <a:spcAft>
                <a:spcPts val="1075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</a:rPr>
              <a:t>O </a:t>
            </a:r>
            <a:r>
              <a:rPr lang="en-US" sz="1800" dirty="0" err="1" smtClean="0">
                <a:solidFill>
                  <a:srgbClr val="000000"/>
                </a:solidFill>
              </a:rPr>
              <a:t>modelo</a:t>
            </a:r>
            <a:r>
              <a:rPr lang="en-US" sz="1800" dirty="0" smtClean="0">
                <a:solidFill>
                  <a:srgbClr val="000000"/>
                </a:solidFill>
              </a:rPr>
              <a:t> de </a:t>
            </a:r>
            <a:r>
              <a:rPr lang="en-US" sz="1800" dirty="0" err="1" smtClean="0">
                <a:solidFill>
                  <a:srgbClr val="000000"/>
                </a:solidFill>
              </a:rPr>
              <a:t>entrada</a:t>
            </a:r>
            <a:r>
              <a:rPr lang="en-US" sz="1800" dirty="0" smtClean="0">
                <a:solidFill>
                  <a:srgbClr val="000000"/>
                </a:solidFill>
              </a:rPr>
              <a:t> do </a:t>
            </a:r>
            <a:r>
              <a:rPr lang="en-US" sz="1800" dirty="0" err="1" smtClean="0">
                <a:solidFill>
                  <a:srgbClr val="000000"/>
                </a:solidFill>
              </a:rPr>
              <a:t>osciloscópio</a:t>
            </a:r>
            <a:r>
              <a:rPr lang="en-US" sz="1800" dirty="0" smtClean="0">
                <a:solidFill>
                  <a:srgbClr val="000000"/>
                </a:solidFill>
              </a:rPr>
              <a:t> e da </a:t>
            </a:r>
            <a:r>
              <a:rPr lang="en-US" sz="1800" dirty="0" err="1" smtClean="0">
                <a:solidFill>
                  <a:srgbClr val="000000"/>
                </a:solidFill>
              </a:rPr>
              <a:t>ponta</a:t>
            </a:r>
            <a:r>
              <a:rPr lang="en-US" sz="1800" dirty="0" smtClean="0">
                <a:solidFill>
                  <a:srgbClr val="000000"/>
                </a:solidFill>
              </a:rPr>
              <a:t> de </a:t>
            </a:r>
            <a:r>
              <a:rPr lang="en-US" sz="1800" dirty="0" err="1" smtClean="0">
                <a:solidFill>
                  <a:srgbClr val="000000"/>
                </a:solidFill>
              </a:rPr>
              <a:t>prova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pode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ser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simplificado</a:t>
            </a:r>
            <a:r>
              <a:rPr lang="en-US" sz="1800" dirty="0" smtClean="0">
                <a:solidFill>
                  <a:srgbClr val="000000"/>
                </a:solidFill>
              </a:rPr>
              <a:t> a um </a:t>
            </a:r>
            <a:r>
              <a:rPr lang="en-US" sz="1800" dirty="0" err="1" smtClean="0">
                <a:solidFill>
                  <a:srgbClr val="000000"/>
                </a:solidFill>
              </a:rPr>
              <a:t>único</a:t>
            </a:r>
            <a:r>
              <a:rPr lang="en-US" sz="1800" dirty="0" smtClean="0">
                <a:solidFill>
                  <a:srgbClr val="000000"/>
                </a:solidFill>
              </a:rPr>
              <a:t> resistor e capacitor.</a:t>
            </a:r>
          </a:p>
          <a:p>
            <a:pPr marL="228600" indent="-228600">
              <a:spcAft>
                <a:spcPts val="1075"/>
              </a:spcAft>
              <a:buClr>
                <a:srgbClr val="0099CC"/>
              </a:buClr>
              <a:buFont typeface="Wingdings" pitchFamily="2" charset="2"/>
              <a:buChar char="1"/>
            </a:pPr>
            <a:endParaRPr lang="en-US" sz="1800" dirty="0" smtClean="0"/>
          </a:p>
          <a:p>
            <a:pPr marL="228600" indent="-228600">
              <a:spcAft>
                <a:spcPts val="1075"/>
              </a:spcAft>
              <a:buClr>
                <a:srgbClr val="0099CC"/>
              </a:buClr>
              <a:buFont typeface="Wingdings" pitchFamily="2" charset="2"/>
              <a:buChar char="1"/>
            </a:pPr>
            <a:endParaRPr lang="en-US" sz="1800" dirty="0" smtClean="0"/>
          </a:p>
          <a:p>
            <a:pPr marL="228600" indent="-228600">
              <a:spcAft>
                <a:spcPts val="1075"/>
              </a:spcAft>
              <a:buClr>
                <a:srgbClr val="0099CC"/>
              </a:buClr>
              <a:buFont typeface="Wingdings" pitchFamily="2" charset="2"/>
              <a:buChar char="1"/>
            </a:pPr>
            <a:endParaRPr lang="en-US" sz="1800" dirty="0" smtClean="0"/>
          </a:p>
          <a:p>
            <a:pPr marL="228600" indent="-228600">
              <a:spcAft>
                <a:spcPts val="1075"/>
              </a:spcAft>
              <a:buClr>
                <a:srgbClr val="0099CC"/>
              </a:buClr>
              <a:buFont typeface="Wingdings" pitchFamily="2" charset="2"/>
              <a:buChar char="1"/>
            </a:pPr>
            <a:endParaRPr lang="en-US" sz="1800" dirty="0" smtClean="0"/>
          </a:p>
          <a:p>
            <a:pPr marL="228600" indent="-228600">
              <a:spcAft>
                <a:spcPts val="1075"/>
              </a:spcAft>
              <a:buClr>
                <a:srgbClr val="0099CC"/>
              </a:buClr>
              <a:buFont typeface="Wingdings" pitchFamily="2" charset="2"/>
              <a:buChar char="1"/>
            </a:pPr>
            <a:endParaRPr lang="en-US" sz="1800" dirty="0" smtClean="0"/>
          </a:p>
          <a:p>
            <a:pPr marL="285750" indent="-285750">
              <a:spcAft>
                <a:spcPts val="1075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0000"/>
                </a:solidFill>
              </a:rPr>
              <a:t>Qualquer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instrumento</a:t>
            </a:r>
            <a:r>
              <a:rPr lang="en-US" sz="1800" dirty="0" smtClean="0">
                <a:solidFill>
                  <a:srgbClr val="000000"/>
                </a:solidFill>
              </a:rPr>
              <a:t> (</a:t>
            </a:r>
            <a:r>
              <a:rPr lang="en-US" sz="1800" dirty="0" err="1" smtClean="0">
                <a:solidFill>
                  <a:srgbClr val="000000"/>
                </a:solidFill>
              </a:rPr>
              <a:t>não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somente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osciloscópios</a:t>
            </a:r>
            <a:r>
              <a:rPr lang="en-US" sz="1800" dirty="0" smtClean="0">
                <a:solidFill>
                  <a:srgbClr val="000000"/>
                </a:solidFill>
              </a:rPr>
              <a:t>) </a:t>
            </a:r>
            <a:r>
              <a:rPr lang="en-US" sz="1800" dirty="0" err="1" smtClean="0">
                <a:solidFill>
                  <a:srgbClr val="000000"/>
                </a:solidFill>
              </a:rPr>
              <a:t>conectado</a:t>
            </a:r>
            <a:r>
              <a:rPr lang="en-US" sz="1800" dirty="0" smtClean="0">
                <a:solidFill>
                  <a:srgbClr val="000000"/>
                </a:solidFill>
              </a:rPr>
              <a:t> a um </a:t>
            </a:r>
            <a:r>
              <a:rPr lang="en-US" sz="1800" dirty="0" err="1" smtClean="0">
                <a:solidFill>
                  <a:srgbClr val="000000"/>
                </a:solidFill>
              </a:rPr>
              <a:t>circuito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torna</a:t>
            </a:r>
            <a:r>
              <a:rPr lang="en-US" sz="1800" dirty="0" smtClean="0">
                <a:solidFill>
                  <a:srgbClr val="000000"/>
                </a:solidFill>
              </a:rPr>
              <a:t>-se parte do </a:t>
            </a:r>
            <a:r>
              <a:rPr lang="en-US" sz="1800" dirty="0" err="1" smtClean="0">
                <a:solidFill>
                  <a:srgbClr val="000000"/>
                </a:solidFill>
              </a:rPr>
              <a:t>circuito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sendo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submetido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ao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teste</a:t>
            </a:r>
            <a:r>
              <a:rPr lang="en-US" sz="1800" dirty="0" smtClean="0">
                <a:solidFill>
                  <a:srgbClr val="000000"/>
                </a:solidFill>
              </a:rPr>
              <a:t> e </a:t>
            </a:r>
            <a:r>
              <a:rPr lang="en-US" sz="1800" dirty="0" err="1" smtClean="0">
                <a:solidFill>
                  <a:srgbClr val="000000"/>
                </a:solidFill>
              </a:rPr>
              <a:t>afeta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resultados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medidos</a:t>
            </a:r>
            <a:r>
              <a:rPr lang="en-US" sz="1800" dirty="0" smtClean="0">
                <a:solidFill>
                  <a:srgbClr val="000000"/>
                </a:solidFill>
              </a:rPr>
              <a:t>... </a:t>
            </a:r>
            <a:r>
              <a:rPr lang="en-US" sz="1800" dirty="0" err="1" smtClean="0">
                <a:solidFill>
                  <a:srgbClr val="000000"/>
                </a:solidFill>
              </a:rPr>
              <a:t>principalmente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em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frequências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mais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altas</a:t>
            </a:r>
            <a:r>
              <a:rPr lang="en-US" sz="1800" dirty="0" smtClean="0">
                <a:solidFill>
                  <a:srgbClr val="000000"/>
                </a:solidFill>
              </a:rPr>
              <a:t>. </a:t>
            </a:r>
          </a:p>
          <a:p>
            <a:pPr marL="285750" indent="-285750">
              <a:spcAft>
                <a:spcPts val="1075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</a:rPr>
              <a:t>“</a:t>
            </a:r>
            <a:r>
              <a:rPr lang="en-US" sz="1800" dirty="0" err="1" smtClean="0">
                <a:solidFill>
                  <a:srgbClr val="000000"/>
                </a:solidFill>
              </a:rPr>
              <a:t>Carregar</a:t>
            </a:r>
            <a:r>
              <a:rPr lang="en-US" sz="1800" dirty="0" smtClean="0">
                <a:solidFill>
                  <a:srgbClr val="000000"/>
                </a:solidFill>
              </a:rPr>
              <a:t>” </a:t>
            </a:r>
            <a:r>
              <a:rPr lang="en-US" sz="1800" dirty="0" err="1" smtClean="0">
                <a:solidFill>
                  <a:srgbClr val="000000"/>
                </a:solidFill>
              </a:rPr>
              <a:t>implica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efeitos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negativos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que</a:t>
            </a:r>
            <a:r>
              <a:rPr lang="en-US" sz="1800" dirty="0" smtClean="0">
                <a:solidFill>
                  <a:srgbClr val="000000"/>
                </a:solidFill>
              </a:rPr>
              <a:t> o </a:t>
            </a:r>
            <a:r>
              <a:rPr lang="en-US" sz="1800" dirty="0" err="1" smtClean="0">
                <a:solidFill>
                  <a:srgbClr val="000000"/>
                </a:solidFill>
              </a:rPr>
              <a:t>osciloscópio</a:t>
            </a:r>
            <a:r>
              <a:rPr lang="en-US" sz="1800" dirty="0" smtClean="0">
                <a:solidFill>
                  <a:srgbClr val="000000"/>
                </a:solidFill>
              </a:rPr>
              <a:t>/</a:t>
            </a:r>
            <a:r>
              <a:rPr lang="en-US" sz="1800" dirty="0" err="1" smtClean="0">
                <a:solidFill>
                  <a:srgbClr val="000000"/>
                </a:solidFill>
              </a:rPr>
              <a:t>ponta</a:t>
            </a:r>
            <a:r>
              <a:rPr lang="en-US" sz="1800" dirty="0" smtClean="0">
                <a:solidFill>
                  <a:srgbClr val="000000"/>
                </a:solidFill>
              </a:rPr>
              <a:t> de </a:t>
            </a:r>
            <a:r>
              <a:rPr lang="en-US" sz="1800" dirty="0" err="1" smtClean="0">
                <a:solidFill>
                  <a:srgbClr val="000000"/>
                </a:solidFill>
              </a:rPr>
              <a:t>prova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pode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causar</a:t>
            </a:r>
            <a:r>
              <a:rPr lang="en-US" sz="1800" dirty="0" smtClean="0">
                <a:solidFill>
                  <a:srgbClr val="000000"/>
                </a:solidFill>
              </a:rPr>
              <a:t> no </a:t>
            </a:r>
            <a:r>
              <a:rPr lang="en-US" sz="1800" dirty="0" err="1" smtClean="0">
                <a:solidFill>
                  <a:srgbClr val="000000"/>
                </a:solidFill>
              </a:rPr>
              <a:t>desempenho</a:t>
            </a:r>
            <a:r>
              <a:rPr lang="en-US" sz="1800" dirty="0" smtClean="0">
                <a:solidFill>
                  <a:srgbClr val="000000"/>
                </a:solidFill>
              </a:rPr>
              <a:t> do </a:t>
            </a:r>
            <a:r>
              <a:rPr lang="en-US" sz="1800" dirty="0" err="1" smtClean="0">
                <a:solidFill>
                  <a:srgbClr val="000000"/>
                </a:solidFill>
              </a:rPr>
              <a:t>circuito</a:t>
            </a:r>
            <a:r>
              <a:rPr lang="en-US" sz="1800" dirty="0" smtClean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60419" name="Rectangle 2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60421" name="Picture 9" descr="Fig2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5269" y="1524000"/>
            <a:ext cx="25676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TextBox 11"/>
          <p:cNvSpPr txBox="1">
            <a:spLocks noChangeArrowheads="1"/>
          </p:cNvSpPr>
          <p:nvPr/>
        </p:nvSpPr>
        <p:spPr bwMode="auto">
          <a:xfrm>
            <a:off x="5035550" y="1905000"/>
            <a:ext cx="711994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C</a:t>
            </a:r>
            <a:r>
              <a:rPr lang="en-US" sz="1600" b="1" baseline="-25000"/>
              <a:t>Carga</a:t>
            </a:r>
          </a:p>
        </p:txBody>
      </p:sp>
      <p:sp>
        <p:nvSpPr>
          <p:cNvPr id="60423" name="TextBox 14"/>
          <p:cNvSpPr txBox="1">
            <a:spLocks noChangeArrowheads="1"/>
          </p:cNvSpPr>
          <p:nvPr/>
        </p:nvSpPr>
        <p:spPr bwMode="auto">
          <a:xfrm>
            <a:off x="3136900" y="3200400"/>
            <a:ext cx="56300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Modelo de carregamento ponta de prova + osciloscópio</a:t>
            </a:r>
          </a:p>
        </p:txBody>
      </p:sp>
      <p:sp>
        <p:nvSpPr>
          <p:cNvPr id="60424" name="TextBox 8"/>
          <p:cNvSpPr txBox="1">
            <a:spLocks noChangeArrowheads="1"/>
          </p:cNvSpPr>
          <p:nvPr/>
        </p:nvSpPr>
        <p:spPr bwMode="auto">
          <a:xfrm>
            <a:off x="2971800" y="2057400"/>
            <a:ext cx="959644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    R</a:t>
            </a:r>
            <a:r>
              <a:rPr lang="en-US" sz="1600" b="1" baseline="-25000"/>
              <a:t>Carga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384"/>
              </a:spcAft>
              <a:defRPr/>
            </a:pPr>
            <a:r>
              <a:rPr lang="en-US" sz="320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Atribuições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3200400"/>
            <a:ext cx="9163050" cy="1905000"/>
          </a:xfrm>
        </p:spPr>
        <p:txBody>
          <a:bodyPr/>
          <a:lstStyle/>
          <a:p>
            <a:pPr marL="346075" indent="-346075">
              <a:spcAft>
                <a:spcPts val="1075"/>
              </a:spcAft>
              <a:buClr>
                <a:srgbClr val="0099CC"/>
              </a:buClr>
              <a:buFontTx/>
              <a:buAutoNum type="arabicPeriod"/>
            </a:pPr>
            <a:r>
              <a:rPr lang="en-US" sz="1800" smtClean="0">
                <a:solidFill>
                  <a:srgbClr val="000000"/>
                </a:solidFill>
              </a:rPr>
              <a:t>Supondo-se que </a:t>
            </a:r>
            <a:r>
              <a:rPr lang="en-US" sz="1800" b="1" i="1" smtClean="0">
                <a:solidFill>
                  <a:srgbClr val="000000"/>
                </a:solidFill>
              </a:rPr>
              <a:t>C</a:t>
            </a:r>
            <a:r>
              <a:rPr lang="en-US" sz="1800" b="1" i="1" baseline="-25000" smtClean="0">
                <a:solidFill>
                  <a:srgbClr val="000000"/>
                </a:solidFill>
              </a:rPr>
              <a:t>osciloscópio</a:t>
            </a:r>
            <a:r>
              <a:rPr lang="en-US" sz="1800" smtClean="0">
                <a:solidFill>
                  <a:srgbClr val="000000"/>
                </a:solidFill>
              </a:rPr>
              <a:t> = 15pF, </a:t>
            </a:r>
            <a:r>
              <a:rPr lang="en-US" sz="1800" b="1" i="1" smtClean="0">
                <a:solidFill>
                  <a:srgbClr val="000000"/>
                </a:solidFill>
              </a:rPr>
              <a:t>C</a:t>
            </a:r>
            <a:r>
              <a:rPr lang="en-US" sz="1800" b="1" i="1" baseline="-25000" smtClean="0">
                <a:solidFill>
                  <a:srgbClr val="000000"/>
                </a:solidFill>
              </a:rPr>
              <a:t>cabo</a:t>
            </a:r>
            <a:r>
              <a:rPr lang="en-US" sz="1800" smtClean="0">
                <a:solidFill>
                  <a:srgbClr val="000000"/>
                </a:solidFill>
              </a:rPr>
              <a:t> = 100pF e </a:t>
            </a:r>
            <a:r>
              <a:rPr lang="en-US" sz="1800" b="1" i="1" smtClean="0">
                <a:solidFill>
                  <a:srgbClr val="000000"/>
                </a:solidFill>
              </a:rPr>
              <a:t>C</a:t>
            </a:r>
            <a:r>
              <a:rPr lang="en-US" sz="1800" b="1" i="1" baseline="-25000" smtClean="0">
                <a:solidFill>
                  <a:srgbClr val="000000"/>
                </a:solidFill>
              </a:rPr>
              <a:t>ponta</a:t>
            </a:r>
            <a:r>
              <a:rPr lang="en-US" sz="1800" smtClean="0">
                <a:solidFill>
                  <a:srgbClr val="000000"/>
                </a:solidFill>
              </a:rPr>
              <a:t> = 15pF, calcule </a:t>
            </a:r>
            <a:r>
              <a:rPr lang="en-US" sz="1800" b="1" i="1" smtClean="0">
                <a:solidFill>
                  <a:srgbClr val="000000"/>
                </a:solidFill>
              </a:rPr>
              <a:t>C</a:t>
            </a:r>
            <a:r>
              <a:rPr lang="en-US" sz="1800" b="1" i="1" baseline="-25000" smtClean="0">
                <a:solidFill>
                  <a:srgbClr val="000000"/>
                </a:solidFill>
              </a:rPr>
              <a:t>comp</a:t>
            </a:r>
            <a:r>
              <a:rPr lang="en-US" sz="1800" smtClean="0">
                <a:solidFill>
                  <a:srgbClr val="000000"/>
                </a:solidFill>
              </a:rPr>
              <a:t> se adequadamente ajustado.     </a:t>
            </a:r>
            <a:r>
              <a:rPr lang="en-US" sz="1800" b="1" i="1" smtClean="0">
                <a:solidFill>
                  <a:srgbClr val="000000"/>
                </a:solidFill>
              </a:rPr>
              <a:t>C</a:t>
            </a:r>
            <a:r>
              <a:rPr lang="en-US" sz="1800" b="1" i="1" baseline="-25000" smtClean="0">
                <a:solidFill>
                  <a:srgbClr val="000000"/>
                </a:solidFill>
              </a:rPr>
              <a:t>comp</a:t>
            </a:r>
            <a:r>
              <a:rPr lang="en-US" sz="1800" smtClean="0">
                <a:solidFill>
                  <a:srgbClr val="000000"/>
                </a:solidFill>
              </a:rPr>
              <a:t> = ______</a:t>
            </a:r>
          </a:p>
          <a:p>
            <a:pPr marL="346075" indent="-346075">
              <a:spcAft>
                <a:spcPts val="1075"/>
              </a:spcAft>
              <a:buClr>
                <a:srgbClr val="0099CC"/>
              </a:buClr>
              <a:buFontTx/>
              <a:buAutoNum type="arabicPeriod"/>
            </a:pPr>
            <a:r>
              <a:rPr lang="en-US" sz="1800" smtClean="0">
                <a:solidFill>
                  <a:srgbClr val="000000"/>
                </a:solidFill>
              </a:rPr>
              <a:t>Usando o valor calculado de </a:t>
            </a:r>
            <a:r>
              <a:rPr lang="en-US" sz="1800" b="1" i="1" smtClean="0">
                <a:solidFill>
                  <a:srgbClr val="000000"/>
                </a:solidFill>
              </a:rPr>
              <a:t>C</a:t>
            </a:r>
            <a:r>
              <a:rPr lang="en-US" sz="1800" b="1" i="1" baseline="-25000" smtClean="0">
                <a:solidFill>
                  <a:srgbClr val="000000"/>
                </a:solidFill>
              </a:rPr>
              <a:t>comp</a:t>
            </a:r>
            <a:r>
              <a:rPr lang="en-US" sz="1800" smtClean="0">
                <a:solidFill>
                  <a:srgbClr val="000000"/>
                </a:solidFill>
              </a:rPr>
              <a:t>, calcule </a:t>
            </a:r>
            <a:r>
              <a:rPr lang="en-US" sz="1800" b="1" i="1" smtClean="0">
                <a:solidFill>
                  <a:srgbClr val="000000"/>
                </a:solidFill>
              </a:rPr>
              <a:t>C</a:t>
            </a:r>
            <a:r>
              <a:rPr lang="en-US" sz="1800" b="1" i="1" baseline="-25000" smtClean="0">
                <a:solidFill>
                  <a:srgbClr val="000000"/>
                </a:solidFill>
              </a:rPr>
              <a:t>Carga</a:t>
            </a:r>
            <a:r>
              <a:rPr lang="en-US" sz="1800" smtClean="0">
                <a:solidFill>
                  <a:srgbClr val="000000"/>
                </a:solidFill>
              </a:rPr>
              <a:t>.    </a:t>
            </a:r>
            <a:r>
              <a:rPr lang="en-US" sz="1800" b="1" i="1" smtClean="0">
                <a:solidFill>
                  <a:srgbClr val="000000"/>
                </a:solidFill>
              </a:rPr>
              <a:t>C</a:t>
            </a:r>
            <a:r>
              <a:rPr lang="en-US" sz="1800" b="1" i="1" baseline="-25000" smtClean="0">
                <a:solidFill>
                  <a:srgbClr val="000000"/>
                </a:solidFill>
              </a:rPr>
              <a:t>Carga</a:t>
            </a:r>
            <a:r>
              <a:rPr lang="en-US" sz="1800" smtClean="0">
                <a:solidFill>
                  <a:srgbClr val="000000"/>
                </a:solidFill>
              </a:rPr>
              <a:t> = ______</a:t>
            </a:r>
          </a:p>
          <a:p>
            <a:pPr marL="346075" indent="-346075">
              <a:spcAft>
                <a:spcPts val="1075"/>
              </a:spcAft>
              <a:buClr>
                <a:srgbClr val="0099CC"/>
              </a:buClr>
              <a:buFontTx/>
              <a:buAutoNum type="arabicPeriod"/>
            </a:pPr>
            <a:r>
              <a:rPr lang="en-US" sz="1800" smtClean="0">
                <a:solidFill>
                  <a:srgbClr val="000000"/>
                </a:solidFill>
              </a:rPr>
              <a:t>Usando o valor calculado de </a:t>
            </a:r>
            <a:r>
              <a:rPr lang="en-US" sz="1800" b="1" i="1" smtClean="0">
                <a:solidFill>
                  <a:srgbClr val="000000"/>
                </a:solidFill>
              </a:rPr>
              <a:t>C</a:t>
            </a:r>
            <a:r>
              <a:rPr lang="en-US" sz="1800" b="1" i="1" baseline="-25000" smtClean="0">
                <a:solidFill>
                  <a:srgbClr val="000000"/>
                </a:solidFill>
              </a:rPr>
              <a:t>Carga</a:t>
            </a:r>
            <a:r>
              <a:rPr lang="en-US" sz="1800" smtClean="0">
                <a:solidFill>
                  <a:srgbClr val="000000"/>
                </a:solidFill>
              </a:rPr>
              <a:t>, calcule a reatância capacitiva de </a:t>
            </a:r>
            <a:r>
              <a:rPr lang="en-US" sz="1800" b="1" i="1" smtClean="0">
                <a:solidFill>
                  <a:srgbClr val="000000"/>
                </a:solidFill>
              </a:rPr>
              <a:t>C</a:t>
            </a:r>
            <a:r>
              <a:rPr lang="en-US" sz="1800" b="1" i="1" baseline="-25000" smtClean="0">
                <a:solidFill>
                  <a:srgbClr val="000000"/>
                </a:solidFill>
              </a:rPr>
              <a:t>Carga</a:t>
            </a:r>
            <a:r>
              <a:rPr lang="en-US" sz="1800" smtClean="0">
                <a:solidFill>
                  <a:srgbClr val="000000"/>
                </a:solidFill>
              </a:rPr>
              <a:t> a 500 MHz.     </a:t>
            </a:r>
            <a:r>
              <a:rPr lang="en-US" sz="1800" b="1" i="1" smtClean="0">
                <a:solidFill>
                  <a:srgbClr val="000000"/>
                </a:solidFill>
              </a:rPr>
              <a:t>X</a:t>
            </a:r>
            <a:r>
              <a:rPr lang="en-US" sz="1800" b="1" i="1" baseline="-25000" smtClean="0">
                <a:solidFill>
                  <a:srgbClr val="000000"/>
                </a:solidFill>
              </a:rPr>
              <a:t>C-Carga</a:t>
            </a:r>
            <a:r>
              <a:rPr lang="en-US" sz="1800" smtClean="0">
                <a:solidFill>
                  <a:srgbClr val="000000"/>
                </a:solidFill>
              </a:rPr>
              <a:t> = ______</a:t>
            </a: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62469" name="Picture 9" descr="Fig2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3800" y="1371600"/>
            <a:ext cx="18247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TextBox 11"/>
          <p:cNvSpPr txBox="1">
            <a:spLocks noChangeArrowheads="1"/>
          </p:cNvSpPr>
          <p:nvPr/>
        </p:nvSpPr>
        <p:spPr bwMode="auto">
          <a:xfrm>
            <a:off x="7512051" y="1638300"/>
            <a:ext cx="1014677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C </a:t>
            </a:r>
            <a:r>
              <a:rPr lang="en-US" sz="1400" baseline="-25000">
                <a:solidFill>
                  <a:srgbClr val="FF0000"/>
                </a:solidFill>
              </a:rPr>
              <a:t>Carga</a:t>
            </a:r>
            <a:r>
              <a:rPr lang="en-US" sz="1400">
                <a:solidFill>
                  <a:srgbClr val="FF0000"/>
                </a:solidFill>
              </a:rPr>
              <a:t> = ?</a:t>
            </a:r>
          </a:p>
        </p:txBody>
      </p:sp>
      <p:pic>
        <p:nvPicPr>
          <p:cNvPr id="624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" y="1066801"/>
            <a:ext cx="44577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2" name="Right Arrow 10"/>
          <p:cNvSpPr>
            <a:spLocks noChangeArrowheads="1"/>
          </p:cNvSpPr>
          <p:nvPr/>
        </p:nvSpPr>
        <p:spPr bwMode="auto">
          <a:xfrm>
            <a:off x="5035550" y="1447800"/>
            <a:ext cx="990600" cy="914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5931" y="227013"/>
            <a:ext cx="9660069" cy="99218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36"/>
              </a:spcAft>
              <a:defRPr/>
            </a:pPr>
            <a:r>
              <a:rPr lang="en-US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Usar o Tutorial e Guia de laboratório do osciloscópio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914400"/>
            <a:ext cx="6299200" cy="50292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b="1" i="1" u="sng" dirty="0" err="1">
                <a:solidFill>
                  <a:srgbClr val="000000"/>
                </a:solidFill>
              </a:rPr>
              <a:t>Trabalho</a:t>
            </a:r>
            <a:r>
              <a:rPr lang="en-US" sz="2000" b="1" i="1" u="sng" dirty="0">
                <a:solidFill>
                  <a:srgbClr val="000000"/>
                </a:solidFill>
              </a:rPr>
              <a:t> </a:t>
            </a:r>
            <a:r>
              <a:rPr lang="en-US" sz="2000" b="1" i="1" u="sng" dirty="0" err="1">
                <a:solidFill>
                  <a:srgbClr val="000000"/>
                </a:solidFill>
              </a:rPr>
              <a:t>para</a:t>
            </a:r>
            <a:r>
              <a:rPr lang="en-US" sz="2000" b="1" i="1" u="sng" dirty="0">
                <a:solidFill>
                  <a:srgbClr val="000000"/>
                </a:solidFill>
              </a:rPr>
              <a:t> casa</a:t>
            </a:r>
            <a:r>
              <a:rPr lang="en-US" sz="2000" b="1" i="1" dirty="0">
                <a:solidFill>
                  <a:srgbClr val="000000"/>
                </a:solidFill>
              </a:rPr>
              <a:t> – </a:t>
            </a:r>
            <a:r>
              <a:rPr lang="en-US" sz="2000" i="1" dirty="0">
                <a:solidFill>
                  <a:srgbClr val="000000"/>
                </a:solidFill>
              </a:rPr>
              <a:t>Leia as </a:t>
            </a:r>
            <a:r>
              <a:rPr lang="en-US" sz="2000" i="1" dirty="0" err="1">
                <a:solidFill>
                  <a:srgbClr val="000000"/>
                </a:solidFill>
              </a:rPr>
              <a:t>seções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abaixo</a:t>
            </a:r>
            <a:r>
              <a:rPr lang="en-US" sz="2000" i="1" dirty="0">
                <a:solidFill>
                  <a:srgbClr val="000000"/>
                </a:solidFill>
              </a:rPr>
              <a:t> antes de </a:t>
            </a:r>
            <a:r>
              <a:rPr lang="en-US" sz="2000" i="1" dirty="0" err="1">
                <a:solidFill>
                  <a:srgbClr val="000000"/>
                </a:solidFill>
              </a:rPr>
              <a:t>sua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primeira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sessão</a:t>
            </a:r>
            <a:r>
              <a:rPr lang="en-US" sz="2000" i="1" dirty="0">
                <a:solidFill>
                  <a:srgbClr val="000000"/>
                </a:solidFill>
              </a:rPr>
              <a:t> de </a:t>
            </a:r>
            <a:r>
              <a:rPr lang="en-US" sz="2000" i="1" dirty="0" err="1">
                <a:solidFill>
                  <a:srgbClr val="000000"/>
                </a:solidFill>
              </a:rPr>
              <a:t>laboratório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sobre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osciloscópios</a:t>
            </a:r>
            <a:r>
              <a:rPr lang="en-US" sz="2000" i="1" dirty="0">
                <a:solidFill>
                  <a:srgbClr val="000000"/>
                </a:solidFill>
              </a:rPr>
              <a:t>:</a:t>
            </a:r>
          </a:p>
          <a:p>
            <a:pPr marL="466344" lvl="1">
              <a:spcBef>
                <a:spcPts val="0"/>
              </a:spcBef>
              <a:spcAft>
                <a:spcPts val="500"/>
              </a:spcAft>
              <a:buFontTx/>
              <a:buNone/>
              <a:defRPr/>
            </a:pPr>
            <a:r>
              <a:rPr lang="en-US" sz="1600" u="sng" dirty="0" err="1">
                <a:solidFill>
                  <a:srgbClr val="000000"/>
                </a:solidFill>
                <a:ea typeface="+mn-ea"/>
                <a:cs typeface="+mn-cs"/>
              </a:rPr>
              <a:t>Seção</a:t>
            </a:r>
            <a:r>
              <a:rPr lang="en-US" sz="1600" u="sng" dirty="0">
                <a:solidFill>
                  <a:srgbClr val="000000"/>
                </a:solidFill>
                <a:ea typeface="+mn-ea"/>
                <a:cs typeface="+mn-cs"/>
              </a:rPr>
              <a:t> 1</a:t>
            </a: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> – </a:t>
            </a: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Introdução</a:t>
            </a:r>
            <a:endParaRPr lang="en-US" sz="1600" dirty="0">
              <a:solidFill>
                <a:srgbClr val="000000"/>
              </a:solidFill>
              <a:ea typeface="+mn-ea"/>
              <a:cs typeface="+mn-cs"/>
            </a:endParaRPr>
          </a:p>
          <a:p>
            <a:pPr marL="752094" lvl="2" indent="-285750">
              <a:spcBef>
                <a:spcPts val="0"/>
              </a:spcBef>
              <a:spcAft>
                <a:spcPts val="500"/>
              </a:spcAft>
              <a:buClr>
                <a:srgbClr val="0099CC"/>
              </a:buClr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>Testes do </a:t>
            </a: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osciloscópio</a:t>
            </a:r>
            <a:endParaRPr lang="en-US" sz="1600" dirty="0">
              <a:solidFill>
                <a:srgbClr val="000000"/>
              </a:solidFill>
              <a:ea typeface="+mn-ea"/>
              <a:cs typeface="+mn-cs"/>
            </a:endParaRPr>
          </a:p>
          <a:p>
            <a:pPr marL="752094" lvl="2" indent="-285750">
              <a:spcBef>
                <a:spcPts val="0"/>
              </a:spcBef>
              <a:spcAft>
                <a:spcPts val="1000"/>
              </a:spcAft>
              <a:buClr>
                <a:srgbClr val="0099CC"/>
              </a:buClr>
              <a:buFont typeface="Wingdings" pitchFamily="2" charset="2"/>
              <a:buChar char="ü"/>
              <a:defRPr/>
            </a:pP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Familiarizar</a:t>
            </a: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>-se com o </a:t>
            </a: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painel</a:t>
            </a: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> frontal</a:t>
            </a:r>
          </a:p>
          <a:p>
            <a:pPr marL="1481138" lvl="1" indent="-1252538">
              <a:spcBef>
                <a:spcPts val="0"/>
              </a:spcBef>
              <a:spcAft>
                <a:spcPts val="1000"/>
              </a:spcAft>
              <a:buFontTx/>
              <a:buNone/>
              <a:defRPr/>
            </a:pPr>
            <a:r>
              <a:rPr lang="en-US" sz="1600" u="sng" dirty="0" err="1">
                <a:solidFill>
                  <a:srgbClr val="000000"/>
                </a:solidFill>
                <a:ea typeface="+mn-ea"/>
                <a:cs typeface="+mn-cs"/>
              </a:rPr>
              <a:t>Apêndice</a:t>
            </a:r>
            <a:r>
              <a:rPr lang="en-US" sz="1600" u="sng" dirty="0">
                <a:solidFill>
                  <a:srgbClr val="000000"/>
                </a:solidFill>
                <a:ea typeface="+mn-ea"/>
                <a:cs typeface="+mn-cs"/>
              </a:rPr>
              <a:t> A</a:t>
            </a: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> – </a:t>
            </a: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Diagrama</a:t>
            </a: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bloco</a:t>
            </a: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> do </a:t>
            </a: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osciloscópio</a:t>
            </a: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> e </a:t>
            </a: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teoria</a:t>
            </a: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operação</a:t>
            </a:r>
            <a:endParaRPr lang="en-US" sz="1600" dirty="0">
              <a:solidFill>
                <a:srgbClr val="000000"/>
              </a:solidFill>
              <a:ea typeface="+mn-ea"/>
              <a:cs typeface="+mn-cs"/>
            </a:endParaRPr>
          </a:p>
          <a:p>
            <a:pPr marL="466344" lvl="1">
              <a:spcBef>
                <a:spcPts val="0"/>
              </a:spcBef>
              <a:spcAft>
                <a:spcPts val="1000"/>
              </a:spcAft>
              <a:buFontTx/>
              <a:buNone/>
              <a:defRPr/>
            </a:pPr>
            <a:r>
              <a:rPr lang="en-US" sz="1600" u="sng" dirty="0" err="1">
                <a:solidFill>
                  <a:srgbClr val="000000"/>
                </a:solidFill>
                <a:ea typeface="+mn-ea"/>
                <a:cs typeface="+mn-cs"/>
              </a:rPr>
              <a:t>Apêndice</a:t>
            </a:r>
            <a:r>
              <a:rPr lang="en-US" sz="1600" u="sng" dirty="0">
                <a:solidFill>
                  <a:srgbClr val="000000"/>
                </a:solidFill>
                <a:ea typeface="+mn-ea"/>
                <a:cs typeface="+mn-cs"/>
              </a:rPr>
              <a:t> B</a:t>
            </a: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> – Tutorial de </a:t>
            </a: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largura</a:t>
            </a: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banda</a:t>
            </a: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> do </a:t>
            </a:r>
            <a:r>
              <a:rPr lang="en-US" sz="1600" dirty="0" err="1" smtClean="0">
                <a:solidFill>
                  <a:srgbClr val="000000"/>
                </a:solidFill>
                <a:ea typeface="+mn-ea"/>
                <a:cs typeface="+mn-cs"/>
              </a:rPr>
              <a:t>osciloscópio</a:t>
            </a:r>
            <a:endParaRPr lang="en-US" sz="1600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marL="466344" lvl="1">
              <a:spcBef>
                <a:spcPts val="0"/>
              </a:spcBef>
              <a:spcAft>
                <a:spcPts val="1000"/>
              </a:spcAft>
              <a:buFontTx/>
              <a:buNone/>
              <a:defRPr/>
            </a:pPr>
            <a:endParaRPr lang="en-US" sz="1600" dirty="0">
              <a:solidFill>
                <a:srgbClr val="000000"/>
              </a:solidFill>
              <a:ea typeface="+mn-ea"/>
              <a:cs typeface="+mn-cs"/>
            </a:endParaRPr>
          </a:p>
          <a:p>
            <a:pPr marL="228600" indent="-22860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b="1" i="1" u="sng" dirty="0" err="1" smtClean="0">
                <a:solidFill>
                  <a:srgbClr val="000000"/>
                </a:solidFill>
              </a:rPr>
              <a:t>Aulas</a:t>
            </a:r>
            <a:r>
              <a:rPr lang="en-US" sz="2000" b="1" i="1" u="sng" dirty="0" smtClean="0">
                <a:solidFill>
                  <a:srgbClr val="000000"/>
                </a:solidFill>
              </a:rPr>
              <a:t> </a:t>
            </a:r>
            <a:r>
              <a:rPr lang="en-US" sz="2000" b="1" i="1" u="sng" dirty="0" err="1">
                <a:solidFill>
                  <a:srgbClr val="000000"/>
                </a:solidFill>
              </a:rPr>
              <a:t>práticas</a:t>
            </a:r>
            <a:r>
              <a:rPr lang="en-US" sz="2000" b="1" i="1" u="sng" dirty="0">
                <a:solidFill>
                  <a:srgbClr val="000000"/>
                </a:solidFill>
              </a:rPr>
              <a:t> de </a:t>
            </a:r>
            <a:r>
              <a:rPr lang="en-US" sz="2000" b="1" i="1" u="sng" dirty="0" err="1">
                <a:solidFill>
                  <a:srgbClr val="000000"/>
                </a:solidFill>
              </a:rPr>
              <a:t>laboratório</a:t>
            </a:r>
            <a:r>
              <a:rPr lang="en-US" sz="2000" b="1" i="1" u="sng" dirty="0">
                <a:solidFill>
                  <a:srgbClr val="000000"/>
                </a:solidFill>
              </a:rPr>
              <a:t> com </a:t>
            </a:r>
            <a:r>
              <a:rPr lang="en-US" sz="2000" b="1" i="1" u="sng" dirty="0" err="1">
                <a:solidFill>
                  <a:srgbClr val="000000"/>
                </a:solidFill>
              </a:rPr>
              <a:t>osciloscópios</a:t>
            </a:r>
            <a:endParaRPr lang="en-US" sz="2000" b="1" i="1" u="sng" dirty="0">
              <a:solidFill>
                <a:srgbClr val="000000"/>
              </a:solidFill>
            </a:endParaRPr>
          </a:p>
          <a:p>
            <a:pPr marL="1257300" indent="-990600">
              <a:spcBef>
                <a:spcPts val="0"/>
              </a:spcBef>
              <a:spcAft>
                <a:spcPts val="1000"/>
              </a:spcAft>
              <a:tabLst>
                <a:tab pos="266700" algn="l"/>
              </a:tabLst>
              <a:defRPr/>
            </a:pPr>
            <a:r>
              <a:rPr lang="en-US" sz="1600" u="sng" dirty="0" err="1" smtClean="0">
                <a:solidFill>
                  <a:srgbClr val="000000"/>
                </a:solidFill>
              </a:rPr>
              <a:t>Seção</a:t>
            </a:r>
            <a:r>
              <a:rPr lang="en-US" sz="1600" u="sng" dirty="0" smtClean="0">
                <a:solidFill>
                  <a:srgbClr val="000000"/>
                </a:solidFill>
              </a:rPr>
              <a:t> </a:t>
            </a:r>
            <a:r>
              <a:rPr lang="en-US" sz="1600" u="sng" dirty="0">
                <a:solidFill>
                  <a:srgbClr val="000000"/>
                </a:solidFill>
              </a:rPr>
              <a:t>2</a:t>
            </a:r>
            <a:r>
              <a:rPr lang="en-US" sz="1600" dirty="0">
                <a:solidFill>
                  <a:srgbClr val="000000"/>
                </a:solidFill>
              </a:rPr>
              <a:t> – </a:t>
            </a:r>
            <a:r>
              <a:rPr lang="en-US" sz="1600" dirty="0" err="1">
                <a:solidFill>
                  <a:srgbClr val="000000"/>
                </a:solidFill>
              </a:rPr>
              <a:t>Osciloscópio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básico</a:t>
            </a:r>
            <a:r>
              <a:rPr lang="en-US" sz="1600" dirty="0">
                <a:solidFill>
                  <a:srgbClr val="000000"/>
                </a:solidFill>
              </a:rPr>
              <a:t> e </a:t>
            </a:r>
            <a:r>
              <a:rPr lang="en-US" sz="1600" dirty="0" err="1">
                <a:solidFill>
                  <a:srgbClr val="000000"/>
                </a:solidFill>
              </a:rPr>
              <a:t>WaveGen</a:t>
            </a:r>
            <a:r>
              <a:rPr lang="en-US" sz="1600" dirty="0">
                <a:solidFill>
                  <a:srgbClr val="000000"/>
                </a:solidFill>
              </a:rPr>
              <a:t> 		       </a:t>
            </a:r>
            <a:r>
              <a:rPr lang="en-US" sz="1600" dirty="0" err="1">
                <a:solidFill>
                  <a:srgbClr val="000000"/>
                </a:solidFill>
              </a:rPr>
              <a:t>Aulas</a:t>
            </a:r>
            <a:r>
              <a:rPr lang="en-US" sz="1600" dirty="0">
                <a:solidFill>
                  <a:srgbClr val="000000"/>
                </a:solidFill>
              </a:rPr>
              <a:t> de </a:t>
            </a:r>
            <a:r>
              <a:rPr lang="en-US" sz="1600" dirty="0" err="1">
                <a:solidFill>
                  <a:srgbClr val="000000"/>
                </a:solidFill>
              </a:rPr>
              <a:t>medição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em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laboratório</a:t>
            </a:r>
            <a:r>
              <a:rPr lang="en-US" sz="1600" dirty="0">
                <a:solidFill>
                  <a:srgbClr val="000000"/>
                </a:solidFill>
              </a:rPr>
              <a:t> (6 </a:t>
            </a:r>
            <a:r>
              <a:rPr lang="en-US" sz="1600" dirty="0" err="1">
                <a:solidFill>
                  <a:srgbClr val="000000"/>
                </a:solidFill>
              </a:rPr>
              <a:t>aulas</a:t>
            </a:r>
            <a:r>
              <a:rPr lang="en-US" sz="1600" dirty="0">
                <a:solidFill>
                  <a:srgbClr val="000000"/>
                </a:solidFill>
              </a:rPr>
              <a:t> de </a:t>
            </a:r>
            <a:r>
              <a:rPr lang="en-US" sz="1600" dirty="0" err="1">
                <a:solidFill>
                  <a:srgbClr val="000000"/>
                </a:solidFill>
              </a:rPr>
              <a:t>laboratório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individuais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</a:p>
          <a:p>
            <a:pPr marL="1257300" indent="-990600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600" u="sng" dirty="0" err="1" smtClean="0">
                <a:solidFill>
                  <a:srgbClr val="000000"/>
                </a:solidFill>
              </a:rPr>
              <a:t>Seção</a:t>
            </a:r>
            <a:r>
              <a:rPr lang="en-US" sz="1600" u="sng" dirty="0" smtClean="0">
                <a:solidFill>
                  <a:srgbClr val="000000"/>
                </a:solidFill>
              </a:rPr>
              <a:t> </a:t>
            </a:r>
            <a:r>
              <a:rPr lang="en-US" sz="1600" u="sng" dirty="0">
                <a:solidFill>
                  <a:srgbClr val="000000"/>
                </a:solidFill>
              </a:rPr>
              <a:t>3</a:t>
            </a:r>
            <a:r>
              <a:rPr lang="en-US" sz="1600" dirty="0">
                <a:solidFill>
                  <a:srgbClr val="000000"/>
                </a:solidFill>
              </a:rPr>
              <a:t> – </a:t>
            </a:r>
            <a:r>
              <a:rPr lang="en-US" sz="1600" dirty="0" err="1">
                <a:solidFill>
                  <a:srgbClr val="000000"/>
                </a:solidFill>
              </a:rPr>
              <a:t>Medição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avançada</a:t>
            </a:r>
            <a:r>
              <a:rPr lang="en-US" sz="1600" dirty="0">
                <a:solidFill>
                  <a:srgbClr val="000000"/>
                </a:solidFill>
              </a:rPr>
              <a:t> com </a:t>
            </a:r>
            <a:r>
              <a:rPr lang="en-US" sz="1600" dirty="0" err="1">
                <a:solidFill>
                  <a:srgbClr val="000000"/>
                </a:solidFill>
              </a:rPr>
              <a:t>osciloscópios</a:t>
            </a:r>
            <a:r>
              <a:rPr lang="en-US" sz="1600" dirty="0">
                <a:solidFill>
                  <a:srgbClr val="000000"/>
                </a:solidFill>
              </a:rPr>
              <a:t> 	      </a:t>
            </a:r>
            <a:r>
              <a:rPr lang="en-US" sz="1600" dirty="0" err="1">
                <a:solidFill>
                  <a:srgbClr val="000000"/>
                </a:solidFill>
              </a:rPr>
              <a:t>Aulas</a:t>
            </a:r>
            <a:r>
              <a:rPr lang="en-US" sz="1600" dirty="0">
                <a:solidFill>
                  <a:srgbClr val="000000"/>
                </a:solidFill>
              </a:rPr>
              <a:t> de </a:t>
            </a:r>
            <a:r>
              <a:rPr lang="en-US" sz="1600" dirty="0" err="1">
                <a:solidFill>
                  <a:srgbClr val="000000"/>
                </a:solidFill>
              </a:rPr>
              <a:t>laboratório</a:t>
            </a:r>
            <a:r>
              <a:rPr lang="en-US" sz="1600" dirty="0">
                <a:solidFill>
                  <a:srgbClr val="000000"/>
                </a:solidFill>
              </a:rPr>
              <a:t> (9 </a:t>
            </a:r>
            <a:r>
              <a:rPr lang="en-US" sz="1600" dirty="0" err="1">
                <a:solidFill>
                  <a:srgbClr val="000000"/>
                </a:solidFill>
              </a:rPr>
              <a:t>aulas</a:t>
            </a:r>
            <a:r>
              <a:rPr lang="en-US" sz="1600" dirty="0">
                <a:solidFill>
                  <a:srgbClr val="000000"/>
                </a:solidFill>
              </a:rPr>
              <a:t> de </a:t>
            </a:r>
            <a:r>
              <a:rPr lang="en-US" sz="1600" dirty="0" err="1">
                <a:solidFill>
                  <a:srgbClr val="000000"/>
                </a:solidFill>
              </a:rPr>
              <a:t>laboratório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opcionais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que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seu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professor </a:t>
            </a:r>
            <a:r>
              <a:rPr lang="en-US" sz="1600" dirty="0" err="1">
                <a:solidFill>
                  <a:srgbClr val="000000"/>
                </a:solidFill>
              </a:rPr>
              <a:t>pode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atribuir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64515" name="TextBox 23"/>
          <p:cNvSpPr txBox="1">
            <a:spLocks noChangeArrowheads="1"/>
          </p:cNvSpPr>
          <p:nvPr/>
        </p:nvSpPr>
        <p:spPr bwMode="auto">
          <a:xfrm>
            <a:off x="6311900" y="5141893"/>
            <a:ext cx="34417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Tutorial e </a:t>
            </a:r>
            <a:r>
              <a:rPr lang="en-US" sz="1400" b="1" dirty="0" err="1"/>
              <a:t>Guia</a:t>
            </a:r>
            <a:r>
              <a:rPr lang="en-US" sz="1400" b="1" dirty="0"/>
              <a:t> de 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err="1" smtClean="0"/>
              <a:t>laboratório</a:t>
            </a:r>
            <a:r>
              <a:rPr lang="en-US" sz="1400" b="1" dirty="0" smtClean="0"/>
              <a:t> </a:t>
            </a:r>
            <a:r>
              <a:rPr lang="en-US" sz="1400" b="1" dirty="0"/>
              <a:t>do </a:t>
            </a:r>
            <a:r>
              <a:rPr lang="en-US" sz="1400" b="1" dirty="0" err="1"/>
              <a:t>osciloscópio</a:t>
            </a:r>
            <a:endParaRPr lang="en-US" sz="1400" b="1" dirty="0"/>
          </a:p>
          <a:p>
            <a:pPr algn="ctr"/>
            <a:r>
              <a:rPr lang="en-US" sz="1400" b="1" dirty="0" err="1"/>
              <a:t>Faça</a:t>
            </a:r>
            <a:r>
              <a:rPr lang="en-US" sz="1400" b="1" dirty="0"/>
              <a:t> o download </a:t>
            </a:r>
            <a:r>
              <a:rPr lang="en-US" sz="1400" b="1" dirty="0" err="1"/>
              <a:t>em</a:t>
            </a:r>
            <a:r>
              <a:rPr lang="en-US" sz="1400" b="1" dirty="0"/>
              <a:t> www.agilent.com/find/EDK</a:t>
            </a:r>
          </a:p>
        </p:txBody>
      </p:sp>
      <p:pic>
        <p:nvPicPr>
          <p:cNvPr id="7" name="Picture 6" descr="Fig0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285983">
            <a:off x="6407966" y="1315453"/>
            <a:ext cx="2815550" cy="338707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innerShdw blurRad="63500" dist="50800" dir="18900000">
              <a:prstClr val="black">
                <a:alpha val="0"/>
              </a:prstClr>
            </a:innerShdw>
          </a:effectLst>
          <a:scene3d>
            <a:camera prst="orthographicFront"/>
            <a:lightRig rig="threePt" dir="t"/>
          </a:scene3d>
          <a:sp3d>
            <a:bevelT w="63500" prst="coolSlant"/>
            <a:bevelB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5931" y="227013"/>
            <a:ext cx="9660069" cy="99218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84"/>
              </a:spcAft>
              <a:defRPr/>
            </a:pPr>
            <a:r>
              <a:rPr lang="en-US" sz="320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Dicas sobre como seguir as instruções do guia de laboratório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95400"/>
            <a:ext cx="8502650" cy="762000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 dirty="0" err="1" smtClean="0">
                <a:solidFill>
                  <a:srgbClr val="000000"/>
                </a:solidFill>
              </a:rPr>
              <a:t>Palavras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negrito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como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[</a:t>
            </a:r>
            <a:r>
              <a:rPr lang="en-US" sz="2000" b="1" dirty="0" err="1" smtClean="0">
                <a:solidFill>
                  <a:srgbClr val="000000"/>
                </a:solidFill>
              </a:rPr>
              <a:t>Ajuda</a:t>
            </a:r>
            <a:r>
              <a:rPr lang="en-US" sz="2000" b="1" dirty="0" smtClean="0">
                <a:solidFill>
                  <a:srgbClr val="000000"/>
                </a:solidFill>
              </a:rPr>
              <a:t>]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referem</a:t>
            </a:r>
            <a:r>
              <a:rPr lang="en-US" sz="2000" dirty="0" smtClean="0">
                <a:solidFill>
                  <a:srgbClr val="000000"/>
                </a:solidFill>
              </a:rPr>
              <a:t>-se à </a:t>
            </a:r>
            <a:r>
              <a:rPr lang="en-US" sz="2000" dirty="0" err="1" smtClean="0">
                <a:solidFill>
                  <a:srgbClr val="000000"/>
                </a:solidFill>
              </a:rPr>
              <a:t>tecla</a:t>
            </a:r>
            <a:r>
              <a:rPr lang="en-US" sz="2000" dirty="0" smtClean="0">
                <a:solidFill>
                  <a:srgbClr val="000000"/>
                </a:solidFill>
              </a:rPr>
              <a:t> do </a:t>
            </a:r>
            <a:r>
              <a:rPr lang="en-US" sz="2000" dirty="0" err="1" smtClean="0">
                <a:solidFill>
                  <a:srgbClr val="000000"/>
                </a:solidFill>
              </a:rPr>
              <a:t>painel</a:t>
            </a:r>
            <a:r>
              <a:rPr lang="en-US" sz="2000" dirty="0" smtClean="0">
                <a:solidFill>
                  <a:srgbClr val="000000"/>
                </a:solidFill>
              </a:rPr>
              <a:t> frontal.</a:t>
            </a:r>
          </a:p>
          <a:p>
            <a:pPr>
              <a:spcAft>
                <a:spcPts val="1000"/>
              </a:spcAft>
            </a:pPr>
            <a:endParaRPr lang="en-US" sz="2000" dirty="0" smtClean="0"/>
          </a:p>
          <a:p>
            <a:pPr>
              <a:spcAft>
                <a:spcPts val="1000"/>
              </a:spcAft>
            </a:pPr>
            <a:endParaRPr lang="en-US" sz="2000" dirty="0" smtClean="0"/>
          </a:p>
          <a:p>
            <a:pPr>
              <a:spcAft>
                <a:spcPts val="10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“</a:t>
            </a:r>
            <a:r>
              <a:rPr lang="en-US" sz="2000" dirty="0" err="1" smtClean="0">
                <a:solidFill>
                  <a:srgbClr val="000000"/>
                </a:solidFill>
              </a:rPr>
              <a:t>Softkeys</a:t>
            </a:r>
            <a:r>
              <a:rPr lang="en-US" sz="2000" dirty="0" smtClean="0">
                <a:solidFill>
                  <a:srgbClr val="000000"/>
                </a:solidFill>
              </a:rPr>
              <a:t>” </a:t>
            </a:r>
            <a:r>
              <a:rPr lang="en-US" sz="2000" dirty="0" err="1" smtClean="0">
                <a:solidFill>
                  <a:srgbClr val="000000"/>
                </a:solidFill>
              </a:rPr>
              <a:t>referem</a:t>
            </a:r>
            <a:r>
              <a:rPr lang="en-US" sz="2000" dirty="0" smtClean="0">
                <a:solidFill>
                  <a:srgbClr val="000000"/>
                </a:solidFill>
              </a:rPr>
              <a:t>-se a 6 </a:t>
            </a:r>
            <a:r>
              <a:rPr lang="en-US" sz="2000" dirty="0" err="1" smtClean="0">
                <a:solidFill>
                  <a:srgbClr val="000000"/>
                </a:solidFill>
              </a:rPr>
              <a:t>teclas</a:t>
            </a:r>
            <a:r>
              <a:rPr lang="en-US" sz="2000" dirty="0" smtClean="0">
                <a:solidFill>
                  <a:srgbClr val="000000"/>
                </a:solidFill>
              </a:rPr>
              <a:t>/</a:t>
            </a:r>
            <a:r>
              <a:rPr lang="en-US" sz="2000" dirty="0" err="1" smtClean="0">
                <a:solidFill>
                  <a:srgbClr val="000000"/>
                </a:solidFill>
              </a:rPr>
              <a:t>botões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abaixo</a:t>
            </a:r>
            <a:r>
              <a:rPr lang="en-US" sz="2000" dirty="0" smtClean="0">
                <a:solidFill>
                  <a:srgbClr val="000000"/>
                </a:solidFill>
              </a:rPr>
              <a:t> da </a:t>
            </a:r>
            <a:r>
              <a:rPr lang="en-US" sz="2000" dirty="0" err="1" smtClean="0">
                <a:solidFill>
                  <a:srgbClr val="000000"/>
                </a:solidFill>
              </a:rPr>
              <a:t>tela</a:t>
            </a:r>
            <a:r>
              <a:rPr lang="en-US" sz="2000" dirty="0" smtClean="0">
                <a:solidFill>
                  <a:srgbClr val="000000"/>
                </a:solidFill>
              </a:rPr>
              <a:t> do </a:t>
            </a:r>
            <a:r>
              <a:rPr lang="en-US" sz="2000" dirty="0" err="1" smtClean="0">
                <a:solidFill>
                  <a:srgbClr val="000000"/>
                </a:solidFill>
              </a:rPr>
              <a:t>osciloscópio</a:t>
            </a:r>
            <a:r>
              <a:rPr lang="en-US" sz="2000" dirty="0" smtClean="0">
                <a:solidFill>
                  <a:srgbClr val="000000"/>
                </a:solidFill>
              </a:rPr>
              <a:t>. A </a:t>
            </a:r>
            <a:r>
              <a:rPr lang="en-US" sz="2000" dirty="0" err="1" smtClean="0">
                <a:solidFill>
                  <a:srgbClr val="000000"/>
                </a:solidFill>
              </a:rPr>
              <a:t>função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dessas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teclas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muda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dependendo</a:t>
            </a:r>
            <a:r>
              <a:rPr lang="en-US" sz="2000" dirty="0" smtClean="0">
                <a:solidFill>
                  <a:srgbClr val="000000"/>
                </a:solidFill>
              </a:rPr>
              <a:t> do menu </a:t>
            </a:r>
            <a:r>
              <a:rPr lang="en-US" sz="2000" dirty="0" err="1" smtClean="0">
                <a:solidFill>
                  <a:srgbClr val="000000"/>
                </a:solidFill>
              </a:rPr>
              <a:t>selecionado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>
              <a:spcAft>
                <a:spcPts val="1000"/>
              </a:spcAft>
            </a:pPr>
            <a:endParaRPr lang="en-US" sz="2000" dirty="0" smtClean="0"/>
          </a:p>
          <a:p>
            <a:pPr>
              <a:spcAft>
                <a:spcPts val="1000"/>
              </a:spcAft>
            </a:pPr>
            <a:endParaRPr lang="en-US" sz="2000" dirty="0" smtClean="0"/>
          </a:p>
          <a:p>
            <a:pPr>
              <a:spcAft>
                <a:spcPts val="1000"/>
              </a:spcAft>
            </a:pPr>
            <a:endParaRPr lang="en-US" sz="2000" dirty="0" smtClean="0"/>
          </a:p>
          <a:p>
            <a:pPr>
              <a:spcAft>
                <a:spcPts val="200"/>
              </a:spcAft>
            </a:pPr>
            <a:endParaRPr lang="en-US" sz="2000" dirty="0" smtClean="0"/>
          </a:p>
          <a:p>
            <a:pPr>
              <a:spcAft>
                <a:spcPts val="2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Uma </a:t>
            </a:r>
            <a:r>
              <a:rPr lang="en-US" sz="2000" dirty="0" err="1" smtClean="0">
                <a:solidFill>
                  <a:srgbClr val="000000"/>
                </a:solidFill>
              </a:rPr>
              <a:t>softkey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identificada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por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uma</a:t>
            </a:r>
            <a:r>
              <a:rPr lang="en-US" sz="2000" dirty="0" smtClean="0">
                <a:solidFill>
                  <a:srgbClr val="000000"/>
                </a:solidFill>
              </a:rPr>
              <a:t> seta </a:t>
            </a:r>
            <a:r>
              <a:rPr lang="en-US" sz="2000" dirty="0" err="1" smtClean="0">
                <a:solidFill>
                  <a:srgbClr val="000000"/>
                </a:solidFill>
              </a:rPr>
              <a:t>verde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curvada</a:t>
            </a:r>
            <a:r>
              <a:rPr lang="en-US" sz="2000" dirty="0" smtClean="0">
                <a:solidFill>
                  <a:srgbClr val="000000"/>
                </a:solidFill>
              </a:rPr>
              <a:t> (      ) </a:t>
            </a:r>
            <a:r>
              <a:rPr lang="en-US" sz="2000" dirty="0" err="1" smtClean="0">
                <a:solidFill>
                  <a:srgbClr val="000000"/>
                </a:solidFill>
              </a:rPr>
              <a:t>indica</a:t>
            </a:r>
            <a:endParaRPr lang="en-US" sz="2000" dirty="0" smtClean="0">
              <a:solidFill>
                <a:srgbClr val="000000"/>
              </a:solidFill>
            </a:endParaRPr>
          </a:p>
          <a:p>
            <a:pPr>
              <a:spcAft>
                <a:spcPts val="200"/>
              </a:spcAft>
            </a:pPr>
            <a:r>
              <a:rPr lang="en-US" sz="2000" dirty="0" err="1" smtClean="0">
                <a:solidFill>
                  <a:srgbClr val="000000"/>
                </a:solidFill>
              </a:rPr>
              <a:t>que</a:t>
            </a:r>
            <a:r>
              <a:rPr lang="en-US" sz="2000" dirty="0" smtClean="0">
                <a:solidFill>
                  <a:srgbClr val="000000"/>
                </a:solidFill>
              </a:rPr>
              <a:t> o </a:t>
            </a:r>
            <a:r>
              <a:rPr lang="en-US" sz="2000" dirty="0" err="1" smtClean="0">
                <a:solidFill>
                  <a:srgbClr val="000000"/>
                </a:solidFill>
              </a:rPr>
              <a:t>botão</a:t>
            </a:r>
            <a:r>
              <a:rPr lang="en-US" sz="2000" dirty="0" smtClean="0">
                <a:solidFill>
                  <a:srgbClr val="000000"/>
                </a:solidFill>
              </a:rPr>
              <a:t> de </a:t>
            </a:r>
            <a:r>
              <a:rPr lang="en-US" sz="2000" dirty="0" err="1" smtClean="0">
                <a:solidFill>
                  <a:srgbClr val="000000"/>
                </a:solidFill>
              </a:rPr>
              <a:t>propósito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geral</a:t>
            </a:r>
            <a:r>
              <a:rPr lang="en-US" sz="2000" dirty="0" smtClean="0">
                <a:solidFill>
                  <a:srgbClr val="000000"/>
                </a:solidFill>
              </a:rPr>
              <a:t> “</a:t>
            </a:r>
            <a:r>
              <a:rPr lang="en-US" sz="2000" b="1" dirty="0" err="1" smtClean="0">
                <a:solidFill>
                  <a:srgbClr val="000000"/>
                </a:solidFill>
              </a:rPr>
              <a:t>Entrada</a:t>
            </a:r>
            <a:r>
              <a:rPr lang="en-US" sz="2000" dirty="0" smtClean="0">
                <a:solidFill>
                  <a:srgbClr val="000000"/>
                </a:solidFill>
              </a:rPr>
              <a:t>” </a:t>
            </a:r>
            <a:r>
              <a:rPr lang="en-US" sz="2000" dirty="0" err="1" smtClean="0">
                <a:solidFill>
                  <a:srgbClr val="000000"/>
                </a:solidFill>
              </a:rPr>
              <a:t>controla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essa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seleção</a:t>
            </a:r>
            <a:endParaRPr lang="en-US" sz="2000" dirty="0" smtClean="0">
              <a:solidFill>
                <a:srgbClr val="000000"/>
              </a:solidFill>
            </a:endParaRPr>
          </a:p>
          <a:p>
            <a:pPr>
              <a:spcAft>
                <a:spcPts val="200"/>
              </a:spcAft>
            </a:pPr>
            <a:r>
              <a:rPr lang="en-US" sz="2000" dirty="0" err="1" smtClean="0">
                <a:solidFill>
                  <a:srgbClr val="000000"/>
                </a:solidFill>
              </a:rPr>
              <a:t>ou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variável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6656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828800"/>
            <a:ext cx="9286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9" descr="sym_entk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4679" y="5020846"/>
            <a:ext cx="323321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10" descr="Entry Knob.T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7350" y="4419600"/>
            <a:ext cx="8547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1" name="TextBox 17"/>
          <p:cNvSpPr txBox="1">
            <a:spLocks noChangeArrowheads="1"/>
          </p:cNvSpPr>
          <p:nvPr/>
        </p:nvSpPr>
        <p:spPr bwMode="auto">
          <a:xfrm>
            <a:off x="7759700" y="5867400"/>
            <a:ext cx="15856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err="1"/>
              <a:t>Botão</a:t>
            </a:r>
            <a:r>
              <a:rPr lang="en-US" sz="1600" b="1" dirty="0"/>
              <a:t> </a:t>
            </a:r>
            <a:r>
              <a:rPr lang="en-US" sz="1600" b="1" dirty="0" err="1"/>
              <a:t>Entrada</a:t>
            </a:r>
            <a:endParaRPr lang="en-US" sz="1600" b="1" dirty="0"/>
          </a:p>
        </p:txBody>
      </p:sp>
      <p:grpSp>
        <p:nvGrpSpPr>
          <p:cNvPr id="2" name="Grupo 1"/>
          <p:cNvGrpSpPr/>
          <p:nvPr/>
        </p:nvGrpSpPr>
        <p:grpSpPr>
          <a:xfrm>
            <a:off x="2393950" y="3200400"/>
            <a:ext cx="7816850" cy="1718846"/>
            <a:chOff x="2393950" y="3200400"/>
            <a:chExt cx="7816850" cy="1718846"/>
          </a:xfrm>
        </p:grpSpPr>
        <p:pic>
          <p:nvPicPr>
            <p:cNvPr id="66564" name="Picture 8" descr="Agilent_192832.t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76500" y="3395246"/>
              <a:ext cx="4705350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7" name="TextBox 11"/>
            <p:cNvSpPr txBox="1">
              <a:spLocks noChangeArrowheads="1"/>
            </p:cNvSpPr>
            <p:nvPr/>
          </p:nvSpPr>
          <p:spPr bwMode="auto">
            <a:xfrm>
              <a:off x="7759701" y="3928646"/>
              <a:ext cx="10390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Softkeys</a:t>
              </a:r>
            </a:p>
          </p:txBody>
        </p:sp>
        <p:sp>
          <p:nvSpPr>
            <p:cNvPr id="66568" name="TextBox 12"/>
            <p:cNvSpPr txBox="1">
              <a:spLocks noChangeArrowheads="1"/>
            </p:cNvSpPr>
            <p:nvPr/>
          </p:nvSpPr>
          <p:spPr bwMode="auto">
            <a:xfrm>
              <a:off x="7759700" y="3200400"/>
              <a:ext cx="24511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b="1" dirty="0" err="1"/>
                <a:t>Identificação</a:t>
              </a:r>
              <a:r>
                <a:rPr lang="en-US" sz="1600" b="1" dirty="0"/>
                <a:t> de </a:t>
              </a:r>
              <a:r>
                <a:rPr lang="en-US" sz="1600" b="1" dirty="0" err="1"/>
                <a:t>softkeys</a:t>
              </a:r>
              <a:endParaRPr lang="en-US" sz="1600" b="1" dirty="0"/>
            </a:p>
          </p:txBody>
        </p:sp>
        <p:cxnSp>
          <p:nvCxnSpPr>
            <p:cNvPr id="66569" name="Straight Arrow Connector 14"/>
            <p:cNvCxnSpPr>
              <a:cxnSpLocks noChangeShapeType="1"/>
            </p:cNvCxnSpPr>
            <p:nvPr/>
          </p:nvCxnSpPr>
          <p:spPr bwMode="auto">
            <a:xfrm rot="10800000">
              <a:off x="7223125" y="4119146"/>
              <a:ext cx="495300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6570" name="Straight Arrow Connector 15"/>
            <p:cNvCxnSpPr>
              <a:cxnSpLocks noChangeShapeType="1"/>
            </p:cNvCxnSpPr>
            <p:nvPr/>
          </p:nvCxnSpPr>
          <p:spPr bwMode="auto">
            <a:xfrm rot="10800000">
              <a:off x="7223125" y="3533360"/>
              <a:ext cx="495300" cy="1587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6572" name="Elbow Connector 19"/>
            <p:cNvCxnSpPr>
              <a:cxnSpLocks noChangeShapeType="1"/>
            </p:cNvCxnSpPr>
            <p:nvPr/>
          </p:nvCxnSpPr>
          <p:spPr bwMode="auto">
            <a:xfrm rot="10800000">
              <a:off x="2393950" y="3547646"/>
              <a:ext cx="3467100" cy="1143000"/>
            </a:xfrm>
            <a:prstGeom prst="bentConnector3">
              <a:avLst>
                <a:gd name="adj1" fmla="val 123014"/>
              </a:avLst>
            </a:prstGeom>
            <a:noFill/>
            <a:ln w="25400" algn="ctr">
              <a:solidFill>
                <a:srgbClr val="3333CC"/>
              </a:solidFill>
              <a:round/>
              <a:headEnd/>
              <a:tailEnd type="arrow" w="med" len="med"/>
            </a:ln>
          </p:spPr>
        </p:cxnSp>
        <p:cxnSp>
          <p:nvCxnSpPr>
            <p:cNvPr id="66573" name="Straight Connector 41"/>
            <p:cNvCxnSpPr>
              <a:cxnSpLocks noChangeShapeType="1"/>
            </p:cNvCxnSpPr>
            <p:nvPr/>
          </p:nvCxnSpPr>
          <p:spPr bwMode="auto">
            <a:xfrm rot="5400000" flipH="1" flipV="1">
              <a:off x="6580981" y="4804946"/>
              <a:ext cx="228600" cy="0"/>
            </a:xfrm>
            <a:prstGeom prst="line">
              <a:avLst/>
            </a:prstGeom>
            <a:noFill/>
            <a:ln w="25400" algn="ctr">
              <a:solidFill>
                <a:srgbClr val="3333CC"/>
              </a:solidFill>
              <a:round/>
              <a:headEnd/>
              <a:tailEnd/>
            </a:ln>
          </p:spPr>
        </p:cxnSp>
        <p:cxnSp>
          <p:nvCxnSpPr>
            <p:cNvPr id="66574" name="Straight Arrow Connector 43"/>
            <p:cNvCxnSpPr>
              <a:cxnSpLocks noChangeShapeType="1"/>
            </p:cNvCxnSpPr>
            <p:nvPr/>
          </p:nvCxnSpPr>
          <p:spPr bwMode="auto">
            <a:xfrm>
              <a:off x="5861050" y="4690646"/>
              <a:ext cx="1981200" cy="1588"/>
            </a:xfrm>
            <a:prstGeom prst="straightConnector1">
              <a:avLst/>
            </a:prstGeom>
            <a:noFill/>
            <a:ln w="25400" algn="ctr">
              <a:solidFill>
                <a:srgbClr val="3333CC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5931" y="227013"/>
            <a:ext cx="9660069" cy="99218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84"/>
              </a:spcAft>
              <a:defRPr/>
            </a:pPr>
            <a:r>
              <a:rPr lang="en-US" sz="320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Acessar os sinais de treinamento integrados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2362200"/>
            <a:ext cx="5200650" cy="762000"/>
          </a:xfrm>
        </p:spPr>
        <p:txBody>
          <a:bodyPr/>
          <a:lstStyle/>
          <a:p>
            <a:pPr marL="361950" indent="-361950">
              <a:spcAft>
                <a:spcPts val="1000"/>
              </a:spcAft>
              <a:buClr>
                <a:srgbClr val="0099CC"/>
              </a:buClr>
              <a:buFontTx/>
              <a:buAutoNum type="arabicPeriod"/>
            </a:pPr>
            <a:r>
              <a:rPr lang="en-US" sz="1800" dirty="0" err="1" smtClean="0">
                <a:solidFill>
                  <a:srgbClr val="000000"/>
                </a:solidFill>
              </a:rPr>
              <a:t>Conecte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uma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ponta</a:t>
            </a:r>
            <a:r>
              <a:rPr lang="en-US" sz="1800" dirty="0" smtClean="0">
                <a:solidFill>
                  <a:srgbClr val="000000"/>
                </a:solidFill>
              </a:rPr>
              <a:t> de </a:t>
            </a:r>
            <a:r>
              <a:rPr lang="en-US" sz="1800" dirty="0" err="1" smtClean="0">
                <a:solidFill>
                  <a:srgbClr val="000000"/>
                </a:solidFill>
              </a:rPr>
              <a:t>prova</a:t>
            </a:r>
            <a:r>
              <a:rPr lang="en-US" sz="1800" dirty="0" smtClean="0">
                <a:solidFill>
                  <a:srgbClr val="000000"/>
                </a:solidFill>
              </a:rPr>
              <a:t> entre o BNC de </a:t>
            </a:r>
            <a:r>
              <a:rPr lang="en-US" sz="1800" dirty="0" err="1" smtClean="0">
                <a:solidFill>
                  <a:srgbClr val="000000"/>
                </a:solidFill>
              </a:rPr>
              <a:t>entrada</a:t>
            </a:r>
            <a:r>
              <a:rPr lang="en-US" sz="1800" dirty="0" smtClean="0">
                <a:solidFill>
                  <a:srgbClr val="000000"/>
                </a:solidFill>
              </a:rPr>
              <a:t> de canal 1 do </a:t>
            </a:r>
            <a:r>
              <a:rPr lang="en-US" sz="1800" dirty="0" err="1" smtClean="0">
                <a:solidFill>
                  <a:srgbClr val="000000"/>
                </a:solidFill>
              </a:rPr>
              <a:t>osciloscópio</a:t>
            </a:r>
            <a:r>
              <a:rPr lang="en-US" sz="1800" dirty="0" smtClean="0">
                <a:solidFill>
                  <a:srgbClr val="000000"/>
                </a:solidFill>
              </a:rPr>
              <a:t> e o terminal </a:t>
            </a:r>
            <a:r>
              <a:rPr lang="en-US" sz="1800" dirty="0" err="1" smtClean="0">
                <a:solidFill>
                  <a:srgbClr val="000000"/>
                </a:solidFill>
              </a:rPr>
              <a:t>identificado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como</a:t>
            </a:r>
            <a:r>
              <a:rPr lang="en-US" sz="1800" dirty="0" smtClean="0">
                <a:solidFill>
                  <a:srgbClr val="000000"/>
                </a:solidFill>
              </a:rPr>
              <a:t> "Demo1".</a:t>
            </a:r>
          </a:p>
          <a:p>
            <a:pPr marL="361950" indent="-361950">
              <a:spcAft>
                <a:spcPts val="1000"/>
              </a:spcAft>
              <a:buClr>
                <a:srgbClr val="0099CC"/>
              </a:buClr>
              <a:buFontTx/>
              <a:buAutoNum type="arabicPeriod"/>
            </a:pPr>
            <a:r>
              <a:rPr lang="en-US" sz="1800" dirty="0" err="1" smtClean="0">
                <a:solidFill>
                  <a:srgbClr val="000000"/>
                </a:solidFill>
              </a:rPr>
              <a:t>Conecte</a:t>
            </a:r>
            <a:r>
              <a:rPr lang="en-US" sz="1800" dirty="0" smtClean="0">
                <a:solidFill>
                  <a:srgbClr val="000000"/>
                </a:solidFill>
              </a:rPr>
              <a:t> a </a:t>
            </a:r>
            <a:r>
              <a:rPr lang="en-US" sz="1800" dirty="0" err="1" smtClean="0">
                <a:solidFill>
                  <a:srgbClr val="000000"/>
                </a:solidFill>
              </a:rPr>
              <a:t>outra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ponta</a:t>
            </a:r>
            <a:r>
              <a:rPr lang="en-US" sz="1800" dirty="0" smtClean="0">
                <a:solidFill>
                  <a:srgbClr val="000000"/>
                </a:solidFill>
              </a:rPr>
              <a:t> de </a:t>
            </a:r>
            <a:r>
              <a:rPr lang="en-US" sz="1800" dirty="0" err="1" smtClean="0">
                <a:solidFill>
                  <a:srgbClr val="000000"/>
                </a:solidFill>
              </a:rPr>
              <a:t>prova</a:t>
            </a:r>
            <a:r>
              <a:rPr lang="en-US" sz="1800" dirty="0" smtClean="0">
                <a:solidFill>
                  <a:srgbClr val="000000"/>
                </a:solidFill>
              </a:rPr>
              <a:t> entre o BNC de </a:t>
            </a:r>
            <a:r>
              <a:rPr lang="en-US" sz="1800" dirty="0" err="1" smtClean="0">
                <a:solidFill>
                  <a:srgbClr val="000000"/>
                </a:solidFill>
              </a:rPr>
              <a:t>entrada</a:t>
            </a:r>
            <a:r>
              <a:rPr lang="en-US" sz="1800" dirty="0" smtClean="0">
                <a:solidFill>
                  <a:srgbClr val="000000"/>
                </a:solidFill>
              </a:rPr>
              <a:t> de canal 2 do </a:t>
            </a:r>
            <a:r>
              <a:rPr lang="en-US" sz="1800" dirty="0" err="1" smtClean="0">
                <a:solidFill>
                  <a:srgbClr val="000000"/>
                </a:solidFill>
              </a:rPr>
              <a:t>osciloscópio</a:t>
            </a:r>
            <a:r>
              <a:rPr lang="en-US" sz="1800" dirty="0" smtClean="0">
                <a:solidFill>
                  <a:srgbClr val="000000"/>
                </a:solidFill>
              </a:rPr>
              <a:t> e o terminal </a:t>
            </a:r>
            <a:r>
              <a:rPr lang="en-US" sz="1800" dirty="0" err="1" smtClean="0">
                <a:solidFill>
                  <a:srgbClr val="000000"/>
                </a:solidFill>
              </a:rPr>
              <a:t>identificado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como</a:t>
            </a:r>
            <a:r>
              <a:rPr lang="en-US" sz="1800" dirty="0" smtClean="0">
                <a:solidFill>
                  <a:srgbClr val="000000"/>
                </a:solidFill>
              </a:rPr>
              <a:t> "Demo2".</a:t>
            </a:r>
          </a:p>
          <a:p>
            <a:pPr marL="361950" indent="-361950">
              <a:spcAft>
                <a:spcPts val="1000"/>
              </a:spcAft>
              <a:buClr>
                <a:srgbClr val="0099CC"/>
              </a:buClr>
              <a:buFontTx/>
              <a:buAutoNum type="arabicPeriod"/>
            </a:pPr>
            <a:r>
              <a:rPr lang="en-US" sz="1800" dirty="0" err="1" smtClean="0">
                <a:solidFill>
                  <a:srgbClr val="000000"/>
                </a:solidFill>
              </a:rPr>
              <a:t>Conecte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dois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clipes</a:t>
            </a:r>
            <a:r>
              <a:rPr lang="en-US" sz="1800" dirty="0" smtClean="0">
                <a:solidFill>
                  <a:srgbClr val="000000"/>
                </a:solidFill>
              </a:rPr>
              <a:t> de </a:t>
            </a:r>
            <a:r>
              <a:rPr lang="en-US" sz="1800" dirty="0" err="1" smtClean="0">
                <a:solidFill>
                  <a:srgbClr val="000000"/>
                </a:solidFill>
              </a:rPr>
              <a:t>aterramento</a:t>
            </a:r>
            <a:r>
              <a:rPr lang="en-US" sz="1800" dirty="0" smtClean="0">
                <a:solidFill>
                  <a:srgbClr val="000000"/>
                </a:solidFill>
              </a:rPr>
              <a:t> da </a:t>
            </a:r>
            <a:r>
              <a:rPr lang="en-US" sz="1800" dirty="0" err="1" smtClean="0">
                <a:solidFill>
                  <a:srgbClr val="000000"/>
                </a:solidFill>
              </a:rPr>
              <a:t>ponta</a:t>
            </a:r>
            <a:r>
              <a:rPr lang="en-US" sz="1800" dirty="0" smtClean="0">
                <a:solidFill>
                  <a:srgbClr val="000000"/>
                </a:solidFill>
              </a:rPr>
              <a:t> de </a:t>
            </a:r>
            <a:r>
              <a:rPr lang="en-US" sz="1800" dirty="0" err="1" smtClean="0">
                <a:solidFill>
                  <a:srgbClr val="000000"/>
                </a:solidFill>
              </a:rPr>
              <a:t>prova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ao</a:t>
            </a:r>
            <a:r>
              <a:rPr lang="en-US" sz="1800" dirty="0" smtClean="0">
                <a:solidFill>
                  <a:srgbClr val="000000"/>
                </a:solidFill>
              </a:rPr>
              <a:t> terminal de </a:t>
            </a:r>
            <a:r>
              <a:rPr lang="en-US" sz="1800" dirty="0" err="1" smtClean="0">
                <a:solidFill>
                  <a:srgbClr val="000000"/>
                </a:solidFill>
              </a:rPr>
              <a:t>aterramento</a:t>
            </a:r>
            <a:r>
              <a:rPr lang="en-US" sz="1800" dirty="0" smtClean="0">
                <a:solidFill>
                  <a:srgbClr val="000000"/>
                </a:solidFill>
              </a:rPr>
              <a:t> central.</a:t>
            </a:r>
          </a:p>
          <a:p>
            <a:pPr marL="361950" indent="-361950">
              <a:spcAft>
                <a:spcPts val="1000"/>
              </a:spcAft>
              <a:buClr>
                <a:srgbClr val="0099CC"/>
              </a:buClr>
              <a:buFontTx/>
              <a:buAutoNum type="arabicPeriod"/>
            </a:pPr>
            <a:r>
              <a:rPr lang="en-US" sz="1800" dirty="0" err="1" smtClean="0">
                <a:solidFill>
                  <a:srgbClr val="000000"/>
                </a:solidFill>
              </a:rPr>
              <a:t>Pressione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</a:rPr>
              <a:t>[</a:t>
            </a:r>
            <a:r>
              <a:rPr lang="en-US" sz="1800" b="1" dirty="0" err="1" smtClean="0">
                <a:solidFill>
                  <a:srgbClr val="000000"/>
                </a:solidFill>
              </a:rPr>
              <a:t>Ajuda</a:t>
            </a:r>
            <a:r>
              <a:rPr lang="en-US" sz="1800" b="1" dirty="0" smtClean="0">
                <a:solidFill>
                  <a:srgbClr val="000000"/>
                </a:solidFill>
              </a:rPr>
              <a:t>]</a:t>
            </a:r>
            <a:r>
              <a:rPr lang="en-US" sz="1800" dirty="0" smtClean="0">
                <a:solidFill>
                  <a:srgbClr val="000000"/>
                </a:solidFill>
              </a:rPr>
              <a:t>; </a:t>
            </a:r>
            <a:r>
              <a:rPr lang="en-US" sz="1800" dirty="0" err="1" smtClean="0">
                <a:solidFill>
                  <a:srgbClr val="000000"/>
                </a:solidFill>
              </a:rPr>
              <a:t>depois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pressione</a:t>
            </a:r>
            <a:r>
              <a:rPr lang="en-US" sz="1800" dirty="0" smtClean="0">
                <a:solidFill>
                  <a:srgbClr val="000000"/>
                </a:solidFill>
              </a:rPr>
              <a:t> a </a:t>
            </a:r>
            <a:r>
              <a:rPr lang="en-US" sz="1800" dirty="0" err="1" smtClean="0">
                <a:solidFill>
                  <a:srgbClr val="000000"/>
                </a:solidFill>
              </a:rPr>
              <a:t>softkey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Sinais</a:t>
            </a:r>
            <a:r>
              <a:rPr lang="en-US" sz="1800" b="1" dirty="0" smtClean="0">
                <a:solidFill>
                  <a:srgbClr val="000000"/>
                </a:solidFill>
              </a:rPr>
              <a:t> de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treinamento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8611" name="TextBox 23"/>
          <p:cNvSpPr txBox="1">
            <a:spLocks noChangeArrowheads="1"/>
          </p:cNvSpPr>
          <p:nvPr/>
        </p:nvSpPr>
        <p:spPr bwMode="auto">
          <a:xfrm>
            <a:off x="5461000" y="5257801"/>
            <a:ext cx="4292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err="1"/>
              <a:t>Fazer</a:t>
            </a:r>
            <a:r>
              <a:rPr lang="en-US" sz="1400" b="1" dirty="0"/>
              <a:t> a </a:t>
            </a:r>
            <a:r>
              <a:rPr lang="en-US" sz="1400" b="1" dirty="0" err="1"/>
              <a:t>conexão</a:t>
            </a:r>
            <a:r>
              <a:rPr lang="en-US" sz="1400" b="1" dirty="0"/>
              <a:t> com </a:t>
            </a:r>
            <a:r>
              <a:rPr lang="en-US" sz="1400" b="1" dirty="0" err="1"/>
              <a:t>os</a:t>
            </a:r>
            <a:r>
              <a:rPr lang="en-US" sz="1400" b="1" dirty="0"/>
              <a:t> </a:t>
            </a:r>
            <a:r>
              <a:rPr lang="en-US" sz="1400" b="1" dirty="0" err="1"/>
              <a:t>terminais</a:t>
            </a:r>
            <a:r>
              <a:rPr lang="en-US" sz="1400" b="1" dirty="0"/>
              <a:t> de </a:t>
            </a:r>
            <a:r>
              <a:rPr lang="en-US" sz="1400" b="1" dirty="0" err="1"/>
              <a:t>teste</a:t>
            </a:r>
            <a:r>
              <a:rPr lang="en-US" sz="1400" b="1" dirty="0"/>
              <a:t> de </a:t>
            </a:r>
            <a:r>
              <a:rPr lang="en-US" sz="1400" b="1" dirty="0" err="1"/>
              <a:t>sinais</a:t>
            </a:r>
            <a:r>
              <a:rPr lang="en-US" sz="1400" b="1" dirty="0"/>
              <a:t> de </a:t>
            </a:r>
            <a:r>
              <a:rPr lang="en-US" sz="1400" b="1" dirty="0" err="1"/>
              <a:t>treinamento</a:t>
            </a:r>
            <a:r>
              <a:rPr lang="en-US" sz="1400" b="1" dirty="0"/>
              <a:t> </a:t>
            </a:r>
            <a:r>
              <a:rPr lang="en-US" sz="1400" b="1" dirty="0" err="1"/>
              <a:t>usando</a:t>
            </a:r>
            <a:r>
              <a:rPr lang="en-US" sz="1400" b="1" dirty="0"/>
              <a:t> </a:t>
            </a:r>
            <a:r>
              <a:rPr lang="en-US" sz="1400" b="1" dirty="0" err="1"/>
              <a:t>pontas</a:t>
            </a:r>
            <a:r>
              <a:rPr lang="en-US" sz="1400" b="1" dirty="0"/>
              <a:t> de </a:t>
            </a:r>
            <a:r>
              <a:rPr lang="en-US" sz="1400" b="1" dirty="0" err="1"/>
              <a:t>prova</a:t>
            </a:r>
            <a:r>
              <a:rPr lang="en-US" sz="1400" b="1" dirty="0"/>
              <a:t> </a:t>
            </a:r>
            <a:r>
              <a:rPr lang="en-US" sz="1400" b="1" dirty="0" err="1"/>
              <a:t>passivas</a:t>
            </a:r>
            <a:r>
              <a:rPr lang="en-US" sz="1400" b="1" dirty="0"/>
              <a:t> 10:1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5603875" y="2057400"/>
            <a:ext cx="3921125" cy="3200400"/>
            <a:chOff x="5365750" y="2057400"/>
            <a:chExt cx="3921125" cy="3200400"/>
          </a:xfrm>
        </p:grpSpPr>
        <p:pic>
          <p:nvPicPr>
            <p:cNvPr id="686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65750" y="2057400"/>
              <a:ext cx="3921125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48300" y="3810000"/>
              <a:ext cx="1494500" cy="139065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68614" name="TextBox 6"/>
          <p:cNvSpPr txBox="1">
            <a:spLocks noChangeArrowheads="1"/>
          </p:cNvSpPr>
          <p:nvPr/>
        </p:nvSpPr>
        <p:spPr bwMode="auto">
          <a:xfrm>
            <a:off x="609600" y="857071"/>
            <a:ext cx="876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i="1" dirty="0"/>
              <a:t>A </a:t>
            </a:r>
            <a:r>
              <a:rPr lang="en-US" sz="1800" b="1" i="1" dirty="0" err="1"/>
              <a:t>maioria</a:t>
            </a:r>
            <a:r>
              <a:rPr lang="en-US" sz="1800" b="1" i="1" dirty="0"/>
              <a:t> das </a:t>
            </a:r>
            <a:r>
              <a:rPr lang="en-US" sz="1800" b="1" i="1" dirty="0" err="1"/>
              <a:t>aulas</a:t>
            </a:r>
            <a:r>
              <a:rPr lang="en-US" sz="1800" b="1" i="1" dirty="0"/>
              <a:t> de </a:t>
            </a:r>
            <a:r>
              <a:rPr lang="en-US" sz="1800" b="1" i="1" dirty="0" err="1"/>
              <a:t>laboratório</a:t>
            </a:r>
            <a:r>
              <a:rPr lang="en-US" sz="1800" b="1" i="1" dirty="0"/>
              <a:t> com </a:t>
            </a:r>
            <a:r>
              <a:rPr lang="en-US" sz="1800" b="1" i="1" dirty="0" err="1"/>
              <a:t>osciloscópios</a:t>
            </a:r>
            <a:r>
              <a:rPr lang="en-US" sz="1800" b="1" i="1" dirty="0"/>
              <a:t> é </a:t>
            </a:r>
            <a:r>
              <a:rPr lang="en-US" sz="1800" b="1" i="1" dirty="0" err="1"/>
              <a:t>montada</a:t>
            </a:r>
            <a:r>
              <a:rPr lang="en-US" sz="1800" b="1" i="1" dirty="0"/>
              <a:t> </a:t>
            </a:r>
            <a:r>
              <a:rPr lang="en-US" sz="1800" b="1" i="1" dirty="0" err="1"/>
              <a:t>em</a:t>
            </a:r>
            <a:r>
              <a:rPr lang="en-US" sz="1800" b="1" i="1" dirty="0"/>
              <a:t> </a:t>
            </a:r>
            <a:r>
              <a:rPr lang="en-US" sz="1800" b="1" i="1" dirty="0" err="1"/>
              <a:t>torno</a:t>
            </a:r>
            <a:r>
              <a:rPr lang="en-US" sz="1800" b="1" i="1" dirty="0"/>
              <a:t> do </a:t>
            </a:r>
            <a:r>
              <a:rPr lang="en-US" sz="1800" b="1" i="1" dirty="0" err="1"/>
              <a:t>uso</a:t>
            </a:r>
            <a:r>
              <a:rPr lang="en-US" sz="1800" b="1" i="1" dirty="0"/>
              <a:t> de </a:t>
            </a:r>
            <a:r>
              <a:rPr lang="en-US" sz="1800" b="1" i="1" dirty="0" err="1"/>
              <a:t>diversos</a:t>
            </a:r>
            <a:r>
              <a:rPr lang="en-US" sz="1800" b="1" i="1" dirty="0"/>
              <a:t> </a:t>
            </a:r>
            <a:r>
              <a:rPr lang="en-US" sz="1800" b="1" i="1" dirty="0" err="1"/>
              <a:t>sinais</a:t>
            </a:r>
            <a:r>
              <a:rPr lang="en-US" sz="1800" b="1" i="1" dirty="0"/>
              <a:t> de </a:t>
            </a:r>
            <a:r>
              <a:rPr lang="en-US" sz="1800" b="1" i="1" dirty="0" err="1"/>
              <a:t>treinamento</a:t>
            </a:r>
            <a:r>
              <a:rPr lang="en-US" sz="1800" b="1" i="1" dirty="0"/>
              <a:t> </a:t>
            </a:r>
            <a:r>
              <a:rPr lang="en-US" sz="1800" b="1" i="1" dirty="0" err="1"/>
              <a:t>que</a:t>
            </a:r>
            <a:r>
              <a:rPr lang="en-US" sz="1800" b="1" i="1" dirty="0"/>
              <a:t> </a:t>
            </a:r>
            <a:r>
              <a:rPr lang="en-US" sz="1800" b="1" i="1" dirty="0" err="1"/>
              <a:t>estão</a:t>
            </a:r>
            <a:r>
              <a:rPr lang="en-US" sz="1800" b="1" i="1" dirty="0"/>
              <a:t> </a:t>
            </a:r>
            <a:r>
              <a:rPr lang="en-US" sz="1800" b="1" i="1" dirty="0" err="1"/>
              <a:t>integrados</a:t>
            </a:r>
            <a:r>
              <a:rPr lang="en-US" sz="1800" b="1" i="1" dirty="0"/>
              <a:t> </a:t>
            </a:r>
            <a:r>
              <a:rPr lang="en-US" sz="1800" b="1" i="1" dirty="0" err="1"/>
              <a:t>aos</a:t>
            </a:r>
            <a:r>
              <a:rPr lang="en-US" sz="1800" b="1" i="1" dirty="0"/>
              <a:t> </a:t>
            </a:r>
            <a:r>
              <a:rPr lang="en-US" sz="1800" b="1" i="1" dirty="0" err="1"/>
              <a:t>osciloscópios</a:t>
            </a:r>
            <a:r>
              <a:rPr lang="en-US" sz="1800" b="1" i="1" dirty="0"/>
              <a:t> Agilent 2000 </a:t>
            </a:r>
            <a:r>
              <a:rPr lang="en-US" sz="1800" b="1" i="1" dirty="0" err="1"/>
              <a:t>ou</a:t>
            </a:r>
            <a:r>
              <a:rPr lang="en-US" sz="1800" b="1" i="1" dirty="0"/>
              <a:t> 3000 </a:t>
            </a:r>
            <a:r>
              <a:rPr lang="en-US" sz="1800" b="1" i="1" dirty="0" err="1"/>
              <a:t>série</a:t>
            </a:r>
            <a:r>
              <a:rPr lang="en-US" sz="1800" b="1" i="1" dirty="0"/>
              <a:t> X, </a:t>
            </a:r>
            <a:r>
              <a:rPr lang="en-US" sz="1800" b="1" i="1" dirty="0" err="1"/>
              <a:t>caso</a:t>
            </a:r>
            <a:r>
              <a:rPr lang="en-US" sz="1800" b="1" i="1" dirty="0"/>
              <a:t> </a:t>
            </a:r>
            <a:r>
              <a:rPr lang="en-US" sz="1800" b="1" i="1" dirty="0" err="1"/>
              <a:t>haja</a:t>
            </a:r>
            <a:r>
              <a:rPr lang="en-US" sz="1800" b="1" i="1" dirty="0"/>
              <a:t> a </a:t>
            </a:r>
            <a:r>
              <a:rPr lang="en-US" sz="1800" b="1" i="1" dirty="0" err="1"/>
              <a:t>licença</a:t>
            </a:r>
            <a:r>
              <a:rPr lang="en-US" sz="1800" b="1" i="1" dirty="0"/>
              <a:t> </a:t>
            </a:r>
            <a:r>
              <a:rPr lang="en-US" sz="1800" b="1" i="1" dirty="0" err="1"/>
              <a:t>na</a:t>
            </a:r>
            <a:r>
              <a:rPr lang="en-US" sz="1800" b="1" i="1" dirty="0"/>
              <a:t> </a:t>
            </a:r>
            <a:r>
              <a:rPr lang="en-US" sz="1800" b="1" i="1" dirty="0" err="1"/>
              <a:t>opção</a:t>
            </a:r>
            <a:r>
              <a:rPr lang="en-US" sz="1800" b="1" i="1" dirty="0"/>
              <a:t> de Kit de </a:t>
            </a:r>
            <a:r>
              <a:rPr lang="en-US" sz="1800" b="1" i="1" dirty="0" err="1"/>
              <a:t>treinamento</a:t>
            </a:r>
            <a:r>
              <a:rPr lang="en-US" sz="1800" b="1" i="1" dirty="0"/>
              <a:t> do </a:t>
            </a:r>
            <a:r>
              <a:rPr lang="en-US" sz="1800" b="1" i="1" dirty="0" err="1"/>
              <a:t>Educador</a:t>
            </a:r>
            <a:r>
              <a:rPr lang="en-US" sz="1800" b="1" i="1" dirty="0"/>
              <a:t> DSOXEDK. </a:t>
            </a:r>
          </a:p>
        </p:txBody>
      </p:sp>
      <p:pic>
        <p:nvPicPr>
          <p:cNvPr id="6861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1912" y="5562600"/>
            <a:ext cx="9286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336"/>
              </a:spcAft>
              <a:defRPr/>
            </a:pPr>
            <a:r>
              <a:rPr lang="en-US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Recursos técnicos adicionais disponibilizados pela Agilent Technologies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95300" y="1414046"/>
          <a:ext cx="9080500" cy="37541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264400"/>
                <a:gridCol w="1816100"/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 i="0" dirty="0">
                          <a:latin typeface="Arial"/>
                          <a:ea typeface="+mn-ea"/>
                          <a:cs typeface="+mn-cs"/>
                        </a:rPr>
                        <a:t>Nota de </a:t>
                      </a:r>
                      <a:r>
                        <a:rPr lang="en-US" sz="1800" b="0" i="0" dirty="0" err="1">
                          <a:latin typeface="Arial"/>
                          <a:ea typeface="+mn-ea"/>
                          <a:cs typeface="+mn-cs"/>
                        </a:rPr>
                        <a:t>aplicação</a:t>
                      </a:r>
                      <a:endParaRPr lang="en-US" sz="1800" b="0" i="0" dirty="0"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 i="0">
                          <a:latin typeface="Arial"/>
                          <a:ea typeface="+mn-ea"/>
                          <a:cs typeface="+mn-cs"/>
                        </a:rPr>
                        <a:t>Publicação</a:t>
                      </a:r>
                      <a:r>
                        <a:rPr lang="en-US" sz="1800" b="0" i="0" baseline="0">
                          <a:latin typeface="Arial"/>
                          <a:ea typeface="+mn-ea"/>
                          <a:cs typeface="+mn-cs"/>
                        </a:rPr>
                        <a:t> Nº</a:t>
                      </a:r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i="0">
                          <a:latin typeface="Arial"/>
                          <a:ea typeface="+mn-ea"/>
                          <a:cs typeface="+mn-cs"/>
                        </a:rPr>
                        <a:t>Avaliar os princípios básicos do osciloscópio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i="0">
                          <a:latin typeface="Arial"/>
                          <a:ea typeface="+mn-ea"/>
                          <a:cs typeface="+mn-cs"/>
                        </a:rPr>
                        <a:t>5989-8064EN</a:t>
                      </a:r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i="0">
                          <a:latin typeface="Arial"/>
                          <a:ea typeface="+mn-ea"/>
                          <a:cs typeface="+mn-cs"/>
                        </a:rPr>
                        <a:t>Avaliar as larguras de banda dos osciloscópios para suas aplicações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i="0">
                          <a:latin typeface="Arial"/>
                          <a:ea typeface="+mn-ea"/>
                          <a:cs typeface="+mn-cs"/>
                        </a:rPr>
                        <a:t>5989-5733EN</a:t>
                      </a:r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i="0">
                          <a:latin typeface="Arial"/>
                          <a:ea typeface="+mn-ea"/>
                          <a:cs typeface="+mn-cs"/>
                        </a:rPr>
                        <a:t>Avaliar taxas de amostra do osciloscópio vs. fidelidade de amostragem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i="0">
                          <a:latin typeface="Arial"/>
                          <a:ea typeface="+mn-ea"/>
                          <a:cs typeface="+mn-cs"/>
                        </a:rPr>
                        <a:t>5989-5732EN</a:t>
                      </a:r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i="0">
                          <a:latin typeface="Arial"/>
                          <a:ea typeface="+mn-ea"/>
                          <a:cs typeface="+mn-cs"/>
                        </a:rPr>
                        <a:t>Avaliar osciloscópios para obter as melhores taxas de atualização de formas de onda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i="0">
                          <a:latin typeface="Arial"/>
                          <a:ea typeface="+mn-ea"/>
                          <a:cs typeface="+mn-cs"/>
                        </a:rPr>
                        <a:t>5989-7885EN</a:t>
                      </a:r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i="0">
                          <a:latin typeface="Arial"/>
                          <a:ea typeface="+mn-ea"/>
                          <a:cs typeface="+mn-cs"/>
                        </a:rPr>
                        <a:t>Avaliar osciloscópios para obter a melhor qualidade de exibição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i="0">
                          <a:latin typeface="Arial"/>
                          <a:ea typeface="+mn-ea"/>
                          <a:cs typeface="+mn-cs"/>
                        </a:rPr>
                        <a:t>5989-2003EN</a:t>
                      </a:r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i="0" dirty="0" err="1">
                          <a:latin typeface="Arial"/>
                          <a:ea typeface="+mn-ea"/>
                          <a:cs typeface="+mn-cs"/>
                        </a:rPr>
                        <a:t>Avaliar</a:t>
                      </a:r>
                      <a:r>
                        <a:rPr lang="en-US" sz="1600" b="1" i="0" dirty="0">
                          <a:latin typeface="Arial"/>
                          <a:ea typeface="+mn-ea"/>
                          <a:cs typeface="+mn-cs"/>
                        </a:rPr>
                        <a:t> as </a:t>
                      </a:r>
                      <a:r>
                        <a:rPr lang="en-US" sz="1600" b="1" i="0" dirty="0" err="1">
                          <a:latin typeface="Arial"/>
                          <a:ea typeface="+mn-ea"/>
                          <a:cs typeface="+mn-cs"/>
                        </a:rPr>
                        <a:t>características</a:t>
                      </a:r>
                      <a:r>
                        <a:rPr lang="en-US" sz="1600" b="1" i="0" dirty="0">
                          <a:latin typeface="Arial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600" b="1" i="0" dirty="0" err="1">
                          <a:latin typeface="Arial"/>
                          <a:ea typeface="+mn-ea"/>
                          <a:cs typeface="+mn-cs"/>
                        </a:rPr>
                        <a:t>ruídos</a:t>
                      </a:r>
                      <a:r>
                        <a:rPr lang="en-US" sz="1600" b="1" i="0" dirty="0"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dirty="0" err="1">
                          <a:latin typeface="Arial"/>
                          <a:ea typeface="+mn-ea"/>
                          <a:cs typeface="+mn-cs"/>
                        </a:rPr>
                        <a:t>verticais</a:t>
                      </a:r>
                      <a:r>
                        <a:rPr lang="en-US" sz="1600" b="1" i="0" dirty="0">
                          <a:latin typeface="Arial"/>
                          <a:ea typeface="+mn-ea"/>
                          <a:cs typeface="+mn-cs"/>
                        </a:rPr>
                        <a:t> no </a:t>
                      </a:r>
                      <a:r>
                        <a:rPr lang="en-US" sz="1600" b="1" i="0" dirty="0" err="1">
                          <a:latin typeface="Arial"/>
                          <a:ea typeface="+mn-ea"/>
                          <a:cs typeface="+mn-cs"/>
                        </a:rPr>
                        <a:t>osciloscópio</a:t>
                      </a:r>
                      <a:endParaRPr lang="en-US" sz="1600" b="1" i="0" dirty="0"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i="0">
                          <a:latin typeface="Arial"/>
                          <a:ea typeface="+mn-ea"/>
                          <a:cs typeface="+mn-cs"/>
                        </a:rPr>
                        <a:t>5989-3020EN</a:t>
                      </a:r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i="0">
                          <a:latin typeface="Arial"/>
                          <a:ea typeface="+mn-ea"/>
                          <a:cs typeface="+mn-cs"/>
                        </a:rPr>
                        <a:t>Avaliar osciloscópios para depurar</a:t>
                      </a:r>
                      <a:r>
                        <a:rPr lang="en-US" sz="1600" b="1" i="0" baseline="0">
                          <a:latin typeface="Arial"/>
                          <a:ea typeface="+mn-ea"/>
                          <a:cs typeface="+mn-cs"/>
                        </a:rPr>
                        <a:t> projetos de sinal misto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i="0">
                          <a:latin typeface="Arial"/>
                          <a:ea typeface="+mn-ea"/>
                          <a:cs typeface="+mn-cs"/>
                        </a:rPr>
                        <a:t>5989-3702EN</a:t>
                      </a:r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i="0">
                          <a:latin typeface="Arial"/>
                          <a:ea typeface="+mn-ea"/>
                          <a:cs typeface="+mn-cs"/>
                        </a:rPr>
                        <a:t>Avaliar memória segmentada do osciloscópio para aplicações de barramento serial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i="0">
                          <a:latin typeface="Arial"/>
                          <a:ea typeface="+mn-ea"/>
                          <a:cs typeface="+mn-cs"/>
                        </a:rPr>
                        <a:t>5990-5817EN</a:t>
                      </a:r>
                    </a:p>
                  </a:txBody>
                  <a:tcPr marL="99060" marR="99060"/>
                </a:tc>
              </a:tr>
            </a:tbl>
          </a:graphicData>
        </a:graphic>
      </p:graphicFrame>
      <p:sp>
        <p:nvSpPr>
          <p:cNvPr id="7065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82100" y="6400800"/>
            <a:ext cx="571500" cy="155575"/>
          </a:xfrm>
          <a:noFill/>
        </p:spPr>
        <p:txBody>
          <a:bodyPr/>
          <a:lstStyle/>
          <a:p>
            <a:r>
              <a:rPr lang="en-US" altLang="en-US" dirty="0" err="1" smtClean="0"/>
              <a:t>Página</a:t>
            </a:r>
            <a:r>
              <a:rPr lang="en-US" altLang="en-US" dirty="0" smtClean="0"/>
              <a:t> </a:t>
            </a:r>
            <a:fld id="{5ED5C870-EECF-4C79-BFDB-5BF174BF8B75}" type="slidenum">
              <a:rPr lang="en-US" altLang="en-US" smtClean="0"/>
              <a:pPr/>
              <a:t>28</a:t>
            </a:fld>
            <a:endParaRPr lang="en-US" altLang="en-US" dirty="0" smtClean="0"/>
          </a:p>
        </p:txBody>
      </p:sp>
      <p:sp>
        <p:nvSpPr>
          <p:cNvPr id="70660" name="TextBox 7"/>
          <p:cNvSpPr txBox="1">
            <a:spLocks noChangeArrowheads="1"/>
          </p:cNvSpPr>
          <p:nvPr/>
        </p:nvSpPr>
        <p:spPr bwMode="auto">
          <a:xfrm>
            <a:off x="971683" y="5238690"/>
            <a:ext cx="7242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http://cp.literature.agilent.com/litweb/pdf/xxxx-xxxxEN.pdf</a:t>
            </a:r>
          </a:p>
        </p:txBody>
      </p:sp>
      <p:sp>
        <p:nvSpPr>
          <p:cNvPr id="70661" name="TextBox 8"/>
          <p:cNvSpPr txBox="1">
            <a:spLocks noChangeArrowheads="1"/>
          </p:cNvSpPr>
          <p:nvPr/>
        </p:nvSpPr>
        <p:spPr bwMode="auto">
          <a:xfrm>
            <a:off x="1981200" y="5619690"/>
            <a:ext cx="53607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/>
              <a:t>Inserir</a:t>
            </a:r>
            <a:r>
              <a:rPr lang="en-US" sz="2000" b="1" dirty="0"/>
              <a:t> Nº da pub. </a:t>
            </a:r>
            <a:r>
              <a:rPr lang="en-US" sz="2000" b="1" dirty="0" err="1"/>
              <a:t>em</a:t>
            </a:r>
            <a:r>
              <a:rPr lang="en-US" sz="2000" b="1" dirty="0"/>
              <a:t> </a:t>
            </a:r>
            <a:r>
              <a:rPr lang="en-US" sz="2000" b="1" dirty="0" err="1"/>
              <a:t>lugar</a:t>
            </a:r>
            <a:r>
              <a:rPr lang="en-US" sz="2000" b="1" dirty="0"/>
              <a:t> de “</a:t>
            </a:r>
            <a:r>
              <a:rPr lang="en-US" sz="2000" b="1" dirty="0" err="1"/>
              <a:t>xxxx-xxxx</a:t>
            </a:r>
            <a:r>
              <a:rPr lang="en-US" sz="2000" b="1" dirty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0825" y="6400800"/>
            <a:ext cx="571500" cy="155575"/>
          </a:xfrm>
          <a:noFill/>
        </p:spPr>
        <p:txBody>
          <a:bodyPr/>
          <a:lstStyle/>
          <a:p>
            <a:r>
              <a:rPr lang="en-US" altLang="zh-TW" smtClean="0">
                <a:ea typeface="PMingLiU" pitchFamily="18" charset="-120"/>
              </a:rPr>
              <a:t>Página </a:t>
            </a:r>
            <a:fld id="{A7B9EE3B-E069-4BAE-8989-8F0F5963054D}" type="slidenum">
              <a:rPr lang="en-US" altLang="zh-TW" smtClean="0">
                <a:ea typeface="PMingLiU" pitchFamily="18" charset="-120"/>
              </a:rPr>
              <a:pPr/>
              <a:t>29</a:t>
            </a:fld>
            <a:endParaRPr lang="en-US" altLang="zh-TW" smtClean="0">
              <a:ea typeface="PMingLiU" pitchFamily="18" charset="-120"/>
            </a:endParaRP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336"/>
              </a:spcAft>
              <a:defRPr/>
            </a:pPr>
            <a:r>
              <a:rPr lang="en-US" altLang="en-US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ilent TT Cond"/>
              </a:rPr>
              <a:t>Perguntas e respostas</a:t>
            </a:r>
          </a:p>
        </p:txBody>
      </p:sp>
      <p:sp>
        <p:nvSpPr>
          <p:cNvPr id="72708" name="WordArt 4"/>
          <p:cNvSpPr>
            <a:spLocks noChangeArrowheads="1" noChangeShapeType="1" noTextEdit="1"/>
          </p:cNvSpPr>
          <p:nvPr/>
        </p:nvSpPr>
        <p:spPr bwMode="auto">
          <a:xfrm>
            <a:off x="2070100" y="3048000"/>
            <a:ext cx="8255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BR" sz="8000" b="1" kern="10" dirty="0">
              <a:ln w="9525">
                <a:noFill/>
                <a:round/>
                <a:headEnd/>
                <a:tailEnd/>
              </a:ln>
              <a:latin typeface="Arial"/>
              <a:cs typeface="Arial"/>
            </a:endParaRPr>
          </a:p>
        </p:txBody>
      </p:sp>
      <p:pic>
        <p:nvPicPr>
          <p:cNvPr id="727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2408" y="838200"/>
            <a:ext cx="550849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533400" y="1524000"/>
            <a:ext cx="140335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 dirty="0" smtClean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tx2"/>
                    </a:gs>
                    <a:gs pos="50000">
                      <a:srgbClr val="FFFFFF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/>
                <a:cs typeface="Arial"/>
              </a:rPr>
              <a:t>P</a:t>
            </a:r>
            <a:endParaRPr lang="en-US" sz="8000" b="1" kern="10" dirty="0">
              <a:ln w="254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chemeClr val="tx2"/>
                  </a:gs>
                  <a:gs pos="50000">
                    <a:srgbClr val="FFFFFF"/>
                  </a:gs>
                  <a:gs pos="100000">
                    <a:schemeClr val="tx2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1905000" y="2971800"/>
            <a:ext cx="8255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tx2"/>
                    </a:gs>
                    <a:gs pos="50000">
                      <a:srgbClr val="FFFFFF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/>
                <a:cs typeface="Arial"/>
              </a:rPr>
              <a:t>&amp;</a:t>
            </a:r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2895600" y="3148013"/>
            <a:ext cx="140335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 dirty="0" smtClean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tx2"/>
                    </a:gs>
                    <a:gs pos="50000">
                      <a:srgbClr val="FFFFFF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/>
                <a:cs typeface="Arial"/>
              </a:rPr>
              <a:t>R</a:t>
            </a:r>
            <a:endParaRPr lang="en-US" sz="8000" b="1" kern="10" dirty="0">
              <a:ln w="254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chemeClr val="tx2"/>
                  </a:gs>
                  <a:gs pos="50000">
                    <a:srgbClr val="FFFFFF"/>
                  </a:gs>
                  <a:gs pos="100000">
                    <a:schemeClr val="tx2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384"/>
              </a:spcAft>
              <a:defRPr/>
            </a:pPr>
            <a:r>
              <a:rPr lang="en-US" sz="320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é um osciloscópio?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3124200"/>
            <a:ext cx="9493250" cy="2971800"/>
          </a:xfrm>
        </p:spPr>
        <p:txBody>
          <a:bodyPr/>
          <a:lstStyle/>
          <a:p>
            <a:pPr marL="266700" indent="-266700">
              <a:spcAft>
                <a:spcPts val="1200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O </a:t>
            </a:r>
            <a:r>
              <a:rPr lang="en-US" sz="2000" dirty="0" err="1" smtClean="0">
                <a:solidFill>
                  <a:srgbClr val="000000"/>
                </a:solidFill>
              </a:rPr>
              <a:t>osciloscópio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converte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sinais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elétricos</a:t>
            </a:r>
            <a:r>
              <a:rPr lang="en-US" sz="2000" dirty="0" smtClean="0">
                <a:solidFill>
                  <a:srgbClr val="000000"/>
                </a:solidFill>
              </a:rPr>
              <a:t> de </a:t>
            </a:r>
            <a:r>
              <a:rPr lang="en-US" sz="2000" dirty="0" err="1" smtClean="0">
                <a:solidFill>
                  <a:srgbClr val="000000"/>
                </a:solidFill>
              </a:rPr>
              <a:t>entrada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em</a:t>
            </a:r>
            <a:r>
              <a:rPr lang="en-US" sz="2000" dirty="0" smtClean="0">
                <a:solidFill>
                  <a:srgbClr val="000000"/>
                </a:solidFill>
              </a:rPr>
              <a:t> um </a:t>
            </a:r>
            <a:r>
              <a:rPr lang="en-US" sz="2000" dirty="0" err="1" smtClean="0">
                <a:solidFill>
                  <a:srgbClr val="000000"/>
                </a:solidFill>
              </a:rPr>
              <a:t>traço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visível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tela</a:t>
            </a:r>
            <a:r>
              <a:rPr lang="en-US" sz="2000" dirty="0" smtClean="0">
                <a:solidFill>
                  <a:srgbClr val="000000"/>
                </a:solidFill>
              </a:rPr>
              <a:t> - </a:t>
            </a:r>
            <a:r>
              <a:rPr lang="en-US" sz="2000" dirty="0" err="1" smtClean="0">
                <a:solidFill>
                  <a:srgbClr val="000000"/>
                </a:solidFill>
              </a:rPr>
              <a:t>por</a:t>
            </a:r>
            <a:r>
              <a:rPr lang="en-US" sz="2000" dirty="0" smtClean="0">
                <a:solidFill>
                  <a:srgbClr val="000000"/>
                </a:solidFill>
              </a:rPr>
              <a:t> ex., </a:t>
            </a:r>
            <a:r>
              <a:rPr lang="en-US" sz="2000" dirty="0" err="1" smtClean="0">
                <a:solidFill>
                  <a:srgbClr val="000000"/>
                </a:solidFill>
              </a:rPr>
              <a:t>converte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eletricidade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luz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marL="266700" indent="-266700">
              <a:spcAft>
                <a:spcPts val="1200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O </a:t>
            </a:r>
            <a:r>
              <a:rPr lang="en-US" sz="2000" dirty="0" err="1" smtClean="0">
                <a:solidFill>
                  <a:srgbClr val="000000"/>
                </a:solidFill>
              </a:rPr>
              <a:t>osciloscópio</a:t>
            </a:r>
            <a:r>
              <a:rPr lang="en-US" sz="2000" dirty="0" smtClean="0">
                <a:solidFill>
                  <a:srgbClr val="000000"/>
                </a:solidFill>
              </a:rPr>
              <a:t>, de forma </a:t>
            </a:r>
            <a:r>
              <a:rPr lang="en-US" sz="2000" dirty="0" err="1" smtClean="0">
                <a:solidFill>
                  <a:srgbClr val="000000"/>
                </a:solidFill>
              </a:rPr>
              <a:t>dinâmica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representa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sinais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elétricos</a:t>
            </a:r>
            <a:r>
              <a:rPr lang="en-US" sz="2000" dirty="0" smtClean="0">
                <a:solidFill>
                  <a:srgbClr val="000000"/>
                </a:solidFill>
              </a:rPr>
              <a:t> com </a:t>
            </a:r>
            <a:r>
              <a:rPr lang="en-US" sz="2000" dirty="0" err="1" smtClean="0">
                <a:solidFill>
                  <a:srgbClr val="000000"/>
                </a:solidFill>
              </a:rPr>
              <a:t>variação</a:t>
            </a:r>
            <a:r>
              <a:rPr lang="en-US" sz="2000" dirty="0" smtClean="0">
                <a:solidFill>
                  <a:srgbClr val="000000"/>
                </a:solidFill>
              </a:rPr>
              <a:t> no tempo </a:t>
            </a:r>
            <a:r>
              <a:rPr lang="en-US" sz="2000" dirty="0" err="1" smtClean="0">
                <a:solidFill>
                  <a:srgbClr val="000000"/>
                </a:solidFill>
              </a:rPr>
              <a:t>em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duas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dimensões</a:t>
            </a:r>
            <a:r>
              <a:rPr lang="en-US" sz="2000" dirty="0" smtClean="0">
                <a:solidFill>
                  <a:srgbClr val="000000"/>
                </a:solidFill>
              </a:rPr>
              <a:t> (</a:t>
            </a:r>
            <a:r>
              <a:rPr lang="en-US" sz="2000" dirty="0" err="1" smtClean="0">
                <a:solidFill>
                  <a:srgbClr val="000000"/>
                </a:solidFill>
              </a:rPr>
              <a:t>normalmente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tensão</a:t>
            </a:r>
            <a:r>
              <a:rPr lang="en-US" sz="2000" dirty="0" smtClean="0">
                <a:solidFill>
                  <a:srgbClr val="000000"/>
                </a:solidFill>
              </a:rPr>
              <a:t> vs. tempo).</a:t>
            </a:r>
          </a:p>
          <a:p>
            <a:pPr marL="266700" indent="-266700">
              <a:spcAft>
                <a:spcPts val="1200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O </a:t>
            </a:r>
            <a:r>
              <a:rPr lang="en-US" sz="2000" dirty="0" err="1" smtClean="0">
                <a:solidFill>
                  <a:srgbClr val="000000"/>
                </a:solidFill>
              </a:rPr>
              <a:t>osciloscópio</a:t>
            </a:r>
            <a:r>
              <a:rPr lang="en-US" sz="2000" dirty="0" smtClean="0">
                <a:solidFill>
                  <a:srgbClr val="000000"/>
                </a:solidFill>
              </a:rPr>
              <a:t> é </a:t>
            </a:r>
            <a:r>
              <a:rPr lang="en-US" sz="2000" dirty="0" err="1" smtClean="0">
                <a:solidFill>
                  <a:srgbClr val="000000"/>
                </a:solidFill>
              </a:rPr>
              <a:t>utilizado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por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engenheiros</a:t>
            </a:r>
            <a:r>
              <a:rPr lang="en-US" sz="2000" dirty="0" smtClean="0">
                <a:solidFill>
                  <a:srgbClr val="000000"/>
                </a:solidFill>
              </a:rPr>
              <a:t> e </a:t>
            </a:r>
            <a:r>
              <a:rPr lang="en-US" sz="2000" dirty="0" err="1" smtClean="0">
                <a:solidFill>
                  <a:srgbClr val="000000"/>
                </a:solidFill>
              </a:rPr>
              <a:t>técnicos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para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testar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verificar</a:t>
            </a:r>
            <a:r>
              <a:rPr lang="en-US" sz="2000" dirty="0" smtClean="0">
                <a:solidFill>
                  <a:srgbClr val="000000"/>
                </a:solidFill>
              </a:rPr>
              <a:t> e </a:t>
            </a:r>
            <a:r>
              <a:rPr lang="en-US" sz="2000" dirty="0" err="1" smtClean="0">
                <a:solidFill>
                  <a:srgbClr val="000000"/>
                </a:solidFill>
              </a:rPr>
              <a:t>depurar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projetos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eletrônicos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</a:p>
          <a:p>
            <a:pPr marL="266700" indent="-266700">
              <a:spcAft>
                <a:spcPts val="1200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O </a:t>
            </a:r>
            <a:r>
              <a:rPr lang="en-US" sz="2000" dirty="0" err="1" smtClean="0">
                <a:solidFill>
                  <a:srgbClr val="000000"/>
                </a:solidFill>
              </a:rPr>
              <a:t>osciloscópio</a:t>
            </a:r>
            <a:r>
              <a:rPr lang="en-US" sz="2000" dirty="0" smtClean="0">
                <a:solidFill>
                  <a:srgbClr val="000000"/>
                </a:solidFill>
              </a:rPr>
              <a:t> é o principal </a:t>
            </a:r>
            <a:r>
              <a:rPr lang="en-US" sz="2000" dirty="0" err="1" smtClean="0">
                <a:solidFill>
                  <a:srgbClr val="000000"/>
                </a:solidFill>
              </a:rPr>
              <a:t>instrumento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que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você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utilizará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nos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laboratórios</a:t>
            </a:r>
            <a:r>
              <a:rPr lang="en-US" sz="2000" dirty="0" smtClean="0">
                <a:solidFill>
                  <a:srgbClr val="000000"/>
                </a:solidFill>
              </a:rPr>
              <a:t> de EE/</a:t>
            </a:r>
            <a:r>
              <a:rPr lang="en-US" sz="2000" dirty="0" err="1" smtClean="0">
                <a:solidFill>
                  <a:srgbClr val="000000"/>
                </a:solidFill>
              </a:rPr>
              <a:t>Física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para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testar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experimentos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designados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3525574" y="2514601"/>
            <a:ext cx="291332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/>
              <a:t>os.ci.los.có.pio</a:t>
            </a:r>
            <a:endParaRPr lang="en-US" b="1" dirty="0"/>
          </a:p>
        </p:txBody>
      </p:sp>
      <p:pic>
        <p:nvPicPr>
          <p:cNvPr id="19460" name="Picture 4" descr="http://www.openclipart.org/image/800px/svg_to_png/mothinator_Oscillosc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9450" y="866776"/>
            <a:ext cx="32194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384"/>
              </a:spcAft>
              <a:defRPr/>
            </a:pPr>
            <a:r>
              <a:rPr lang="en-US" sz="320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Apelidos carinhosos (como são chamados)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287" y="914400"/>
            <a:ext cx="9307513" cy="4419600"/>
          </a:xfrm>
        </p:spPr>
        <p:txBody>
          <a:bodyPr/>
          <a:lstStyle/>
          <a:p>
            <a:pPr marL="0" indent="0">
              <a:spcAft>
                <a:spcPts val="1200"/>
              </a:spcAft>
            </a:pPr>
            <a:r>
              <a:rPr lang="en-US" sz="1850" b="1" u="sng" dirty="0" err="1" smtClean="0">
                <a:solidFill>
                  <a:srgbClr val="000000"/>
                </a:solidFill>
              </a:rPr>
              <a:t>Scop</a:t>
            </a:r>
            <a:r>
              <a:rPr lang="en-US" sz="1850" b="1" u="sng" dirty="0" smtClean="0">
                <a:solidFill>
                  <a:srgbClr val="000000"/>
                </a:solidFill>
              </a:rPr>
              <a:t>"</a:t>
            </a:r>
            <a:r>
              <a:rPr lang="en-US" sz="1850" b="1" dirty="0" smtClean="0">
                <a:solidFill>
                  <a:srgbClr val="000000"/>
                </a:solidFill>
              </a:rPr>
              <a:t> </a:t>
            </a:r>
            <a:r>
              <a:rPr lang="en-US" sz="1850" b="1" dirty="0" smtClean="0">
                <a:solidFill>
                  <a:srgbClr val="000000"/>
                </a:solidFill>
              </a:rPr>
              <a:t>– </a:t>
            </a:r>
            <a:r>
              <a:rPr lang="en-US" sz="1850" b="1" dirty="0" err="1" smtClean="0">
                <a:solidFill>
                  <a:srgbClr val="000000"/>
                </a:solidFill>
              </a:rPr>
              <a:t>Terminologia</a:t>
            </a:r>
            <a:r>
              <a:rPr lang="en-US" sz="1850" b="1" dirty="0" smtClean="0">
                <a:solidFill>
                  <a:srgbClr val="000000"/>
                </a:solidFill>
              </a:rPr>
              <a:t> </a:t>
            </a:r>
            <a:r>
              <a:rPr lang="en-US" sz="1850" b="1" dirty="0" err="1" smtClean="0">
                <a:solidFill>
                  <a:srgbClr val="000000"/>
                </a:solidFill>
              </a:rPr>
              <a:t>mais</a:t>
            </a:r>
            <a:r>
              <a:rPr lang="en-US" sz="1850" b="1" dirty="0" smtClean="0">
                <a:solidFill>
                  <a:srgbClr val="000000"/>
                </a:solidFill>
              </a:rPr>
              <a:t> </a:t>
            </a:r>
            <a:r>
              <a:rPr lang="en-US" sz="1850" b="1" dirty="0" err="1" smtClean="0">
                <a:solidFill>
                  <a:srgbClr val="000000"/>
                </a:solidFill>
              </a:rPr>
              <a:t>comumente</a:t>
            </a:r>
            <a:r>
              <a:rPr lang="en-US" sz="1850" b="1" dirty="0" smtClean="0">
                <a:solidFill>
                  <a:srgbClr val="000000"/>
                </a:solidFill>
              </a:rPr>
              <a:t> </a:t>
            </a:r>
            <a:r>
              <a:rPr lang="en-US" sz="1850" b="1" dirty="0" err="1" smtClean="0">
                <a:solidFill>
                  <a:srgbClr val="000000"/>
                </a:solidFill>
              </a:rPr>
              <a:t>usada</a:t>
            </a:r>
            <a:r>
              <a:rPr lang="en-US" sz="1850" b="1" dirty="0" smtClean="0">
                <a:solidFill>
                  <a:srgbClr val="000000"/>
                </a:solidFill>
              </a:rPr>
              <a:t> </a:t>
            </a:r>
            <a:r>
              <a:rPr lang="en-US" sz="1850" b="1" dirty="0" smtClean="0">
                <a:solidFill>
                  <a:srgbClr val="000000"/>
                </a:solidFill>
              </a:rPr>
              <a:t>(</a:t>
            </a:r>
            <a:r>
              <a:rPr lang="en-US" sz="1850" b="1" dirty="0" err="1" smtClean="0">
                <a:solidFill>
                  <a:srgbClr val="000000"/>
                </a:solidFill>
              </a:rPr>
              <a:t>em</a:t>
            </a:r>
            <a:r>
              <a:rPr lang="en-US" sz="1850" b="1" dirty="0" smtClean="0">
                <a:solidFill>
                  <a:srgbClr val="000000"/>
                </a:solidFill>
              </a:rPr>
              <a:t> </a:t>
            </a:r>
            <a:r>
              <a:rPr lang="en-US" sz="1850" b="1" dirty="0" err="1" smtClean="0">
                <a:solidFill>
                  <a:srgbClr val="000000"/>
                </a:solidFill>
              </a:rPr>
              <a:t>inglês</a:t>
            </a:r>
            <a:r>
              <a:rPr lang="en-US" sz="1850" b="1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spcAft>
                <a:spcPts val="1200"/>
              </a:spcAft>
            </a:pPr>
            <a:r>
              <a:rPr lang="en-US" sz="1850" b="1" u="sng" dirty="0" smtClean="0">
                <a:solidFill>
                  <a:srgbClr val="000000"/>
                </a:solidFill>
              </a:rPr>
              <a:t>DSO</a:t>
            </a:r>
            <a:r>
              <a:rPr lang="en-US" sz="1850" b="1" dirty="0" smtClean="0">
                <a:solidFill>
                  <a:srgbClr val="000000"/>
                </a:solidFill>
              </a:rPr>
              <a:t> – </a:t>
            </a:r>
            <a:r>
              <a:rPr lang="en-US" sz="1850" b="1" u="sng" dirty="0" smtClean="0">
                <a:solidFill>
                  <a:srgbClr val="000000"/>
                </a:solidFill>
              </a:rPr>
              <a:t>D</a:t>
            </a:r>
            <a:r>
              <a:rPr lang="en-US" sz="1850" b="1" dirty="0" smtClean="0">
                <a:solidFill>
                  <a:srgbClr val="000000"/>
                </a:solidFill>
              </a:rPr>
              <a:t>igital </a:t>
            </a:r>
            <a:r>
              <a:rPr lang="en-US" sz="1850" b="1" u="sng" dirty="0" smtClean="0">
                <a:solidFill>
                  <a:srgbClr val="000000"/>
                </a:solidFill>
              </a:rPr>
              <a:t>S</a:t>
            </a:r>
            <a:r>
              <a:rPr lang="en-US" sz="1850" b="1" dirty="0" smtClean="0">
                <a:solidFill>
                  <a:srgbClr val="000000"/>
                </a:solidFill>
              </a:rPr>
              <a:t>torage </a:t>
            </a:r>
            <a:r>
              <a:rPr lang="en-US" sz="1850" b="1" u="sng" dirty="0" smtClean="0">
                <a:solidFill>
                  <a:srgbClr val="000000"/>
                </a:solidFill>
              </a:rPr>
              <a:t>O</a:t>
            </a:r>
            <a:r>
              <a:rPr lang="en-US" sz="1850" b="1" dirty="0" smtClean="0">
                <a:solidFill>
                  <a:srgbClr val="000000"/>
                </a:solidFill>
              </a:rPr>
              <a:t>scilloscope (</a:t>
            </a:r>
            <a:r>
              <a:rPr lang="en-US" sz="1850" b="1" dirty="0" err="1" smtClean="0">
                <a:solidFill>
                  <a:srgbClr val="000000"/>
                </a:solidFill>
              </a:rPr>
              <a:t>osciloscópio</a:t>
            </a:r>
            <a:r>
              <a:rPr lang="en-US" sz="1850" b="1" dirty="0" smtClean="0">
                <a:solidFill>
                  <a:srgbClr val="000000"/>
                </a:solidFill>
              </a:rPr>
              <a:t> </a:t>
            </a:r>
            <a:r>
              <a:rPr lang="en-US" sz="1850" b="1" dirty="0" smtClean="0">
                <a:solidFill>
                  <a:srgbClr val="000000"/>
                </a:solidFill>
              </a:rPr>
              <a:t/>
            </a:r>
            <a:br>
              <a:rPr lang="en-US" sz="1850" b="1" dirty="0" smtClean="0">
                <a:solidFill>
                  <a:srgbClr val="000000"/>
                </a:solidFill>
              </a:rPr>
            </a:br>
            <a:r>
              <a:rPr lang="en-US" sz="1850" b="1" dirty="0" smtClean="0">
                <a:solidFill>
                  <a:srgbClr val="000000"/>
                </a:solidFill>
              </a:rPr>
              <a:t>            </a:t>
            </a:r>
            <a:r>
              <a:rPr lang="en-US" sz="1850" b="1" dirty="0" smtClean="0">
                <a:solidFill>
                  <a:srgbClr val="000000"/>
                </a:solidFill>
              </a:rPr>
              <a:t>de </a:t>
            </a:r>
            <a:r>
              <a:rPr lang="en-US" sz="1850" b="1" dirty="0" err="1" smtClean="0">
                <a:solidFill>
                  <a:srgbClr val="000000"/>
                </a:solidFill>
              </a:rPr>
              <a:t>armazenamento</a:t>
            </a:r>
            <a:r>
              <a:rPr lang="en-US" sz="1850" b="1" dirty="0" smtClean="0">
                <a:solidFill>
                  <a:srgbClr val="000000"/>
                </a:solidFill>
              </a:rPr>
              <a:t> digital)</a:t>
            </a:r>
          </a:p>
          <a:p>
            <a:pPr>
              <a:spcAft>
                <a:spcPts val="1200"/>
              </a:spcAft>
            </a:pPr>
            <a:r>
              <a:rPr lang="en-US" sz="1850" b="1" u="sng" dirty="0" err="1" smtClean="0">
                <a:solidFill>
                  <a:srgbClr val="000000"/>
                </a:solidFill>
              </a:rPr>
              <a:t>Osciloscópio</a:t>
            </a:r>
            <a:r>
              <a:rPr lang="en-US" sz="1850" b="1" u="sng" dirty="0" smtClean="0">
                <a:solidFill>
                  <a:srgbClr val="000000"/>
                </a:solidFill>
              </a:rPr>
              <a:t> digital</a:t>
            </a:r>
          </a:p>
          <a:p>
            <a:pPr>
              <a:spcAft>
                <a:spcPts val="1200"/>
              </a:spcAft>
            </a:pPr>
            <a:r>
              <a:rPr lang="en-US" sz="1850" b="1" u="sng" dirty="0" err="1" smtClean="0">
                <a:solidFill>
                  <a:srgbClr val="000000"/>
                </a:solidFill>
              </a:rPr>
              <a:t>Osciloscópio</a:t>
            </a:r>
            <a:r>
              <a:rPr lang="en-US" sz="1850" b="1" u="sng" dirty="0" smtClean="0">
                <a:solidFill>
                  <a:srgbClr val="000000"/>
                </a:solidFill>
              </a:rPr>
              <a:t> </a:t>
            </a:r>
            <a:r>
              <a:rPr lang="en-US" sz="1850" b="1" u="sng" dirty="0" err="1" smtClean="0">
                <a:solidFill>
                  <a:srgbClr val="000000"/>
                </a:solidFill>
              </a:rPr>
              <a:t>digitalizador</a:t>
            </a:r>
            <a:endParaRPr lang="en-US" sz="1850" b="1" u="sng" dirty="0" smtClean="0">
              <a:solidFill>
                <a:srgbClr val="000000"/>
              </a:solidFill>
            </a:endParaRPr>
          </a:p>
          <a:p>
            <a:pPr marL="0" indent="0">
              <a:spcAft>
                <a:spcPts val="1200"/>
              </a:spcAft>
            </a:pPr>
            <a:r>
              <a:rPr lang="en-US" sz="1850" b="1" u="sng" dirty="0" err="1" smtClean="0">
                <a:solidFill>
                  <a:srgbClr val="000000"/>
                </a:solidFill>
              </a:rPr>
              <a:t>Osciloscópio</a:t>
            </a:r>
            <a:r>
              <a:rPr lang="en-US" sz="1850" b="1" u="sng" dirty="0" smtClean="0">
                <a:solidFill>
                  <a:srgbClr val="000000"/>
                </a:solidFill>
              </a:rPr>
              <a:t> </a:t>
            </a:r>
            <a:r>
              <a:rPr lang="en-US" sz="1850" b="1" u="sng" dirty="0" err="1" smtClean="0">
                <a:solidFill>
                  <a:srgbClr val="000000"/>
                </a:solidFill>
              </a:rPr>
              <a:t>analógico</a:t>
            </a:r>
            <a:r>
              <a:rPr lang="en-US" sz="1850" b="1" dirty="0" smtClean="0">
                <a:solidFill>
                  <a:srgbClr val="000000"/>
                </a:solidFill>
              </a:rPr>
              <a:t> – </a:t>
            </a:r>
            <a:r>
              <a:rPr lang="en-US" sz="1850" b="1" dirty="0" err="1" smtClean="0">
                <a:solidFill>
                  <a:srgbClr val="000000"/>
                </a:solidFill>
              </a:rPr>
              <a:t>Tecnologia</a:t>
            </a:r>
            <a:r>
              <a:rPr lang="en-US" sz="1850" b="1" dirty="0" smtClean="0">
                <a:solidFill>
                  <a:srgbClr val="000000"/>
                </a:solidFill>
              </a:rPr>
              <a:t> de </a:t>
            </a:r>
            <a:r>
              <a:rPr lang="en-US" sz="1850" b="1" dirty="0" err="1" smtClean="0">
                <a:solidFill>
                  <a:srgbClr val="000000"/>
                </a:solidFill>
              </a:rPr>
              <a:t>osciloscópio</a:t>
            </a:r>
            <a:r>
              <a:rPr lang="en-US" sz="1850" b="1" dirty="0" smtClean="0">
                <a:solidFill>
                  <a:srgbClr val="000000"/>
                </a:solidFill>
              </a:rPr>
              <a:t/>
            </a:r>
            <a:br>
              <a:rPr lang="en-US" sz="1850" b="1" dirty="0" smtClean="0">
                <a:solidFill>
                  <a:srgbClr val="000000"/>
                </a:solidFill>
              </a:rPr>
            </a:br>
            <a:r>
              <a:rPr lang="en-US" sz="1850" b="1" dirty="0" smtClean="0">
                <a:solidFill>
                  <a:srgbClr val="000000"/>
                </a:solidFill>
              </a:rPr>
              <a:t>                                             </a:t>
            </a:r>
            <a:r>
              <a:rPr lang="en-US" sz="1850" b="1" dirty="0" err="1" smtClean="0">
                <a:solidFill>
                  <a:srgbClr val="000000"/>
                </a:solidFill>
              </a:rPr>
              <a:t>mais</a:t>
            </a:r>
            <a:r>
              <a:rPr lang="en-US" sz="1850" b="1" dirty="0" smtClean="0">
                <a:solidFill>
                  <a:srgbClr val="000000"/>
                </a:solidFill>
              </a:rPr>
              <a:t> </a:t>
            </a:r>
            <a:r>
              <a:rPr lang="en-US" sz="1850" b="1" dirty="0" err="1" smtClean="0">
                <a:solidFill>
                  <a:srgbClr val="000000"/>
                </a:solidFill>
              </a:rPr>
              <a:t>antiga</a:t>
            </a:r>
            <a:r>
              <a:rPr lang="en-US" sz="1850" b="1" dirty="0" smtClean="0">
                <a:solidFill>
                  <a:srgbClr val="000000"/>
                </a:solidFill>
              </a:rPr>
              <a:t>, </a:t>
            </a:r>
            <a:r>
              <a:rPr lang="en-US" sz="1850" b="1" dirty="0" err="1" smtClean="0">
                <a:solidFill>
                  <a:srgbClr val="000000"/>
                </a:solidFill>
              </a:rPr>
              <a:t>porém</a:t>
            </a:r>
            <a:r>
              <a:rPr lang="en-US" sz="1850" b="1" dirty="0" smtClean="0">
                <a:solidFill>
                  <a:srgbClr val="000000"/>
                </a:solidFill>
              </a:rPr>
              <a:t> </a:t>
            </a:r>
            <a:r>
              <a:rPr lang="en-US" sz="1850" b="1" dirty="0" err="1" smtClean="0">
                <a:solidFill>
                  <a:srgbClr val="000000"/>
                </a:solidFill>
              </a:rPr>
              <a:t>ainda</a:t>
            </a:r>
            <a:r>
              <a:rPr lang="en-US" sz="1850" b="1" dirty="0" smtClean="0">
                <a:solidFill>
                  <a:srgbClr val="000000"/>
                </a:solidFill>
              </a:rPr>
              <a:t> </a:t>
            </a:r>
            <a:r>
              <a:rPr lang="en-US" sz="1850" b="1" dirty="0" err="1" smtClean="0">
                <a:solidFill>
                  <a:srgbClr val="000000"/>
                </a:solidFill>
              </a:rPr>
              <a:t>em</a:t>
            </a:r>
            <a:r>
              <a:rPr lang="en-US" sz="1850" b="1" dirty="0" smtClean="0">
                <a:solidFill>
                  <a:srgbClr val="000000"/>
                </a:solidFill>
              </a:rPr>
              <a:t> </a:t>
            </a:r>
            <a:r>
              <a:rPr lang="en-US" sz="1850" b="1" dirty="0" err="1" smtClean="0">
                <a:solidFill>
                  <a:srgbClr val="000000"/>
                </a:solidFill>
              </a:rPr>
              <a:t>uso</a:t>
            </a:r>
            <a:r>
              <a:rPr lang="en-US" sz="1850" b="1" dirty="0" smtClean="0">
                <a:solidFill>
                  <a:srgbClr val="000000"/>
                </a:solidFill>
              </a:rPr>
              <a:t> </a:t>
            </a:r>
            <a:r>
              <a:rPr lang="en-US" sz="1850" b="1" dirty="0" err="1" smtClean="0">
                <a:solidFill>
                  <a:srgbClr val="000000"/>
                </a:solidFill>
              </a:rPr>
              <a:t>hoje</a:t>
            </a:r>
            <a:r>
              <a:rPr lang="en-US" sz="1850" b="1" dirty="0" smtClean="0">
                <a:solidFill>
                  <a:srgbClr val="000000"/>
                </a:solidFill>
              </a:rPr>
              <a:t> </a:t>
            </a:r>
            <a:r>
              <a:rPr lang="en-US" sz="1850" b="1" dirty="0" err="1" smtClean="0">
                <a:solidFill>
                  <a:srgbClr val="000000"/>
                </a:solidFill>
              </a:rPr>
              <a:t>em</a:t>
            </a:r>
            <a:r>
              <a:rPr lang="en-US" sz="1850" b="1" dirty="0" smtClean="0">
                <a:solidFill>
                  <a:srgbClr val="000000"/>
                </a:solidFill>
              </a:rPr>
              <a:t> dia.</a:t>
            </a:r>
          </a:p>
          <a:p>
            <a:pPr marL="0" indent="0">
              <a:spcAft>
                <a:spcPts val="1200"/>
              </a:spcAft>
            </a:pPr>
            <a:r>
              <a:rPr lang="en-US" sz="1850" b="1" u="sng" dirty="0" smtClean="0">
                <a:solidFill>
                  <a:srgbClr val="000000"/>
                </a:solidFill>
              </a:rPr>
              <a:t>CRO</a:t>
            </a:r>
            <a:r>
              <a:rPr lang="en-US" sz="1850" b="1" dirty="0" smtClean="0">
                <a:solidFill>
                  <a:srgbClr val="000000"/>
                </a:solidFill>
              </a:rPr>
              <a:t> – </a:t>
            </a:r>
            <a:r>
              <a:rPr lang="en-US" sz="1850" b="1" u="sng" dirty="0" smtClean="0">
                <a:solidFill>
                  <a:srgbClr val="000000"/>
                </a:solidFill>
              </a:rPr>
              <a:t>C</a:t>
            </a:r>
            <a:r>
              <a:rPr lang="en-US" sz="1850" b="1" dirty="0" smtClean="0">
                <a:solidFill>
                  <a:srgbClr val="000000"/>
                </a:solidFill>
              </a:rPr>
              <a:t>athode </a:t>
            </a:r>
            <a:r>
              <a:rPr lang="en-US" sz="1850" b="1" u="sng" dirty="0" smtClean="0">
                <a:solidFill>
                  <a:srgbClr val="000000"/>
                </a:solidFill>
              </a:rPr>
              <a:t>R</a:t>
            </a:r>
            <a:r>
              <a:rPr lang="en-US" sz="1850" b="1" dirty="0" smtClean="0">
                <a:solidFill>
                  <a:srgbClr val="000000"/>
                </a:solidFill>
              </a:rPr>
              <a:t>ay </a:t>
            </a:r>
            <a:r>
              <a:rPr lang="en-US" sz="1850" b="1" u="sng" dirty="0" smtClean="0">
                <a:solidFill>
                  <a:srgbClr val="000000"/>
                </a:solidFill>
              </a:rPr>
              <a:t>O</a:t>
            </a:r>
            <a:r>
              <a:rPr lang="en-US" sz="1850" b="1" dirty="0" smtClean="0">
                <a:solidFill>
                  <a:srgbClr val="000000"/>
                </a:solidFill>
              </a:rPr>
              <a:t>scilloscope (</a:t>
            </a:r>
            <a:r>
              <a:rPr lang="en-US" sz="1850" b="1" dirty="0" err="1" smtClean="0">
                <a:solidFill>
                  <a:srgbClr val="000000"/>
                </a:solidFill>
              </a:rPr>
              <a:t>osciloscópio</a:t>
            </a:r>
            <a:r>
              <a:rPr lang="en-US" sz="1850" b="1" dirty="0" smtClean="0">
                <a:solidFill>
                  <a:srgbClr val="000000"/>
                </a:solidFill>
              </a:rPr>
              <a:t> de </a:t>
            </a:r>
            <a:r>
              <a:rPr lang="en-US" sz="1850" b="1" dirty="0" err="1" smtClean="0">
                <a:solidFill>
                  <a:srgbClr val="000000"/>
                </a:solidFill>
              </a:rPr>
              <a:t>raios</a:t>
            </a:r>
            <a:r>
              <a:rPr lang="en-US" sz="1850" b="1" dirty="0" smtClean="0">
                <a:solidFill>
                  <a:srgbClr val="000000"/>
                </a:solidFill>
              </a:rPr>
              <a:t> </a:t>
            </a:r>
            <a:r>
              <a:rPr lang="en-US" sz="1850" b="1" dirty="0" err="1" smtClean="0">
                <a:solidFill>
                  <a:srgbClr val="000000"/>
                </a:solidFill>
              </a:rPr>
              <a:t>catódicos</a:t>
            </a:r>
            <a:r>
              <a:rPr lang="en-US" sz="1850" b="1" dirty="0" smtClean="0">
                <a:solidFill>
                  <a:srgbClr val="000000"/>
                </a:solidFill>
              </a:rPr>
              <a:t>). </a:t>
            </a:r>
            <a:r>
              <a:rPr lang="en-US" sz="1850" b="1" dirty="0" err="1" smtClean="0">
                <a:solidFill>
                  <a:srgbClr val="000000"/>
                </a:solidFill>
              </a:rPr>
              <a:t>Muito</a:t>
            </a:r>
            <a:r>
              <a:rPr lang="en-US" sz="1850" b="1" dirty="0" smtClean="0">
                <a:solidFill>
                  <a:srgbClr val="000000"/>
                </a:solidFill>
              </a:rPr>
              <a:t> </a:t>
            </a:r>
            <a:r>
              <a:rPr lang="en-US" sz="1850" b="1" dirty="0" err="1" smtClean="0">
                <a:solidFill>
                  <a:srgbClr val="000000"/>
                </a:solidFill>
              </a:rPr>
              <a:t>embora</a:t>
            </a:r>
            <a:r>
              <a:rPr lang="en-US" sz="1850" b="1" dirty="0" smtClean="0">
                <a:solidFill>
                  <a:srgbClr val="000000"/>
                </a:solidFill>
              </a:rPr>
              <a:t> a </a:t>
            </a:r>
            <a:r>
              <a:rPr lang="en-US" sz="1850" b="1" dirty="0" err="1" smtClean="0">
                <a:solidFill>
                  <a:srgbClr val="000000"/>
                </a:solidFill>
              </a:rPr>
              <a:t>maioria</a:t>
            </a:r>
            <a:r>
              <a:rPr lang="en-US" sz="1850" b="1" dirty="0" smtClean="0">
                <a:solidFill>
                  <a:srgbClr val="000000"/>
                </a:solidFill>
              </a:rPr>
              <a:t> dos </a:t>
            </a:r>
            <a:r>
              <a:rPr lang="en-US" sz="1850" b="1" dirty="0" err="1" smtClean="0">
                <a:solidFill>
                  <a:srgbClr val="000000"/>
                </a:solidFill>
              </a:rPr>
              <a:t>osciloscópios</a:t>
            </a:r>
            <a:r>
              <a:rPr lang="en-US" sz="1850" b="1" dirty="0" smtClean="0">
                <a:solidFill>
                  <a:srgbClr val="000000"/>
                </a:solidFill>
              </a:rPr>
              <a:t> </a:t>
            </a:r>
            <a:r>
              <a:rPr lang="en-US" sz="1850" b="1" dirty="0" err="1" smtClean="0">
                <a:solidFill>
                  <a:srgbClr val="000000"/>
                </a:solidFill>
              </a:rPr>
              <a:t>não</a:t>
            </a:r>
            <a:r>
              <a:rPr lang="en-US" sz="1850" b="1" dirty="0" smtClean="0">
                <a:solidFill>
                  <a:srgbClr val="000000"/>
                </a:solidFill>
              </a:rPr>
              <a:t> utilize </a:t>
            </a:r>
            <a:r>
              <a:rPr lang="en-US" sz="1850" b="1" dirty="0" err="1" smtClean="0">
                <a:solidFill>
                  <a:srgbClr val="000000"/>
                </a:solidFill>
              </a:rPr>
              <a:t>mais</a:t>
            </a:r>
            <a:r>
              <a:rPr lang="en-US" sz="1850" b="1" dirty="0" smtClean="0">
                <a:solidFill>
                  <a:srgbClr val="000000"/>
                </a:solidFill>
              </a:rPr>
              <a:t> </a:t>
            </a:r>
            <a:r>
              <a:rPr lang="en-US" sz="1850" b="1" dirty="0" err="1" smtClean="0">
                <a:solidFill>
                  <a:srgbClr val="000000"/>
                </a:solidFill>
              </a:rPr>
              <a:t>tubos</a:t>
            </a:r>
            <a:r>
              <a:rPr lang="en-US" sz="1850" b="1" dirty="0" smtClean="0">
                <a:solidFill>
                  <a:srgbClr val="000000"/>
                </a:solidFill>
              </a:rPr>
              <a:t> de </a:t>
            </a:r>
            <a:r>
              <a:rPr lang="en-US" sz="1850" b="1" dirty="0" err="1" smtClean="0">
                <a:solidFill>
                  <a:srgbClr val="000000"/>
                </a:solidFill>
              </a:rPr>
              <a:t>raios</a:t>
            </a:r>
            <a:r>
              <a:rPr lang="en-US" sz="1850" b="1" dirty="0" smtClean="0">
                <a:solidFill>
                  <a:srgbClr val="000000"/>
                </a:solidFill>
              </a:rPr>
              <a:t> </a:t>
            </a:r>
            <a:r>
              <a:rPr lang="en-US" sz="1850" b="1" dirty="0" err="1" smtClean="0">
                <a:solidFill>
                  <a:srgbClr val="000000"/>
                </a:solidFill>
              </a:rPr>
              <a:t>catódicos</a:t>
            </a:r>
            <a:r>
              <a:rPr lang="en-US" sz="1850" b="1" dirty="0" smtClean="0">
                <a:solidFill>
                  <a:srgbClr val="000000"/>
                </a:solidFill>
              </a:rPr>
              <a:t> </a:t>
            </a:r>
            <a:r>
              <a:rPr lang="en-US" sz="1850" b="1" dirty="0" err="1" smtClean="0">
                <a:solidFill>
                  <a:srgbClr val="000000"/>
                </a:solidFill>
              </a:rPr>
              <a:t>para</a:t>
            </a:r>
            <a:r>
              <a:rPr lang="en-US" sz="1850" b="1" dirty="0" smtClean="0">
                <a:solidFill>
                  <a:srgbClr val="000000"/>
                </a:solidFill>
              </a:rPr>
              <a:t> </a:t>
            </a:r>
            <a:r>
              <a:rPr lang="en-US" sz="1850" b="1" dirty="0" err="1" smtClean="0">
                <a:solidFill>
                  <a:srgbClr val="000000"/>
                </a:solidFill>
              </a:rPr>
              <a:t>exibir</a:t>
            </a:r>
            <a:r>
              <a:rPr lang="en-US" sz="1850" b="1" dirty="0" smtClean="0">
                <a:solidFill>
                  <a:srgbClr val="000000"/>
                </a:solidFill>
              </a:rPr>
              <a:t> </a:t>
            </a:r>
            <a:r>
              <a:rPr lang="en-US" sz="1850" b="1" dirty="0" err="1" smtClean="0">
                <a:solidFill>
                  <a:srgbClr val="000000"/>
                </a:solidFill>
              </a:rPr>
              <a:t>formas</a:t>
            </a:r>
            <a:r>
              <a:rPr lang="en-US" sz="1850" b="1" dirty="0" smtClean="0">
                <a:solidFill>
                  <a:srgbClr val="000000"/>
                </a:solidFill>
              </a:rPr>
              <a:t> de </a:t>
            </a:r>
            <a:r>
              <a:rPr lang="en-US" sz="1850" b="1" dirty="0" err="1" smtClean="0">
                <a:solidFill>
                  <a:srgbClr val="000000"/>
                </a:solidFill>
              </a:rPr>
              <a:t>onda</a:t>
            </a:r>
            <a:r>
              <a:rPr lang="en-US" sz="1850" b="1" dirty="0" smtClean="0">
                <a:solidFill>
                  <a:srgbClr val="000000"/>
                </a:solidFill>
              </a:rPr>
              <a:t>, </a:t>
            </a:r>
            <a:r>
              <a:rPr lang="en-US" sz="1850" b="1" dirty="0" err="1" smtClean="0">
                <a:solidFill>
                  <a:srgbClr val="000000"/>
                </a:solidFill>
              </a:rPr>
              <a:t>australianos</a:t>
            </a:r>
            <a:r>
              <a:rPr lang="en-US" sz="1850" b="1" dirty="0" smtClean="0">
                <a:solidFill>
                  <a:srgbClr val="000000"/>
                </a:solidFill>
              </a:rPr>
              <a:t> e </a:t>
            </a:r>
            <a:r>
              <a:rPr lang="en-US" sz="1850" b="1" dirty="0" err="1" smtClean="0">
                <a:solidFill>
                  <a:srgbClr val="000000"/>
                </a:solidFill>
              </a:rPr>
              <a:t>neozelandeses</a:t>
            </a:r>
            <a:r>
              <a:rPr lang="en-US" sz="1850" b="1" dirty="0" smtClean="0">
                <a:solidFill>
                  <a:srgbClr val="000000"/>
                </a:solidFill>
              </a:rPr>
              <a:t> </a:t>
            </a:r>
            <a:r>
              <a:rPr lang="en-US" sz="1850" b="1" dirty="0" err="1" smtClean="0">
                <a:solidFill>
                  <a:srgbClr val="000000"/>
                </a:solidFill>
              </a:rPr>
              <a:t>ainda</a:t>
            </a:r>
            <a:r>
              <a:rPr lang="en-US" sz="1850" b="1" dirty="0" smtClean="0">
                <a:solidFill>
                  <a:srgbClr val="000000"/>
                </a:solidFill>
              </a:rPr>
              <a:t> </a:t>
            </a:r>
            <a:r>
              <a:rPr lang="en-US" sz="1850" b="1" dirty="0" err="1" smtClean="0">
                <a:solidFill>
                  <a:srgbClr val="000000"/>
                </a:solidFill>
              </a:rPr>
              <a:t>os</a:t>
            </a:r>
            <a:r>
              <a:rPr lang="en-US" sz="1850" b="1" dirty="0" smtClean="0">
                <a:solidFill>
                  <a:srgbClr val="000000"/>
                </a:solidFill>
              </a:rPr>
              <a:t> </a:t>
            </a:r>
            <a:r>
              <a:rPr lang="en-US" sz="1850" b="1" dirty="0" err="1" smtClean="0">
                <a:solidFill>
                  <a:srgbClr val="000000"/>
                </a:solidFill>
              </a:rPr>
              <a:t>chamam</a:t>
            </a:r>
            <a:r>
              <a:rPr lang="en-US" sz="1850" b="1" dirty="0" smtClean="0">
                <a:solidFill>
                  <a:srgbClr val="000000"/>
                </a:solidFill>
              </a:rPr>
              <a:t> de CROs ("crows", </a:t>
            </a:r>
            <a:r>
              <a:rPr lang="en-US" sz="1850" b="1" dirty="0" err="1" smtClean="0">
                <a:solidFill>
                  <a:srgbClr val="000000"/>
                </a:solidFill>
              </a:rPr>
              <a:t>em</a:t>
            </a:r>
            <a:r>
              <a:rPr lang="en-US" sz="1850" b="1" dirty="0" smtClean="0">
                <a:solidFill>
                  <a:srgbClr val="000000"/>
                </a:solidFill>
              </a:rPr>
              <a:t> </a:t>
            </a:r>
            <a:r>
              <a:rPr lang="en-US" sz="1850" b="1" dirty="0" err="1" smtClean="0">
                <a:solidFill>
                  <a:srgbClr val="000000"/>
                </a:solidFill>
              </a:rPr>
              <a:t>inglês</a:t>
            </a:r>
            <a:r>
              <a:rPr lang="en-US" sz="1850" b="1" dirty="0" smtClean="0">
                <a:solidFill>
                  <a:srgbClr val="000000"/>
                </a:solidFill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en-US" sz="1850" b="1" u="sng" dirty="0" smtClean="0">
                <a:solidFill>
                  <a:srgbClr val="000000"/>
                </a:solidFill>
              </a:rPr>
              <a:t>O-Scope</a:t>
            </a:r>
          </a:p>
          <a:p>
            <a:pPr marL="0" indent="0">
              <a:spcAft>
                <a:spcPts val="1200"/>
              </a:spcAft>
            </a:pPr>
            <a:r>
              <a:rPr lang="en-US" sz="1850" b="1" u="sng" dirty="0" smtClean="0">
                <a:solidFill>
                  <a:srgbClr val="000000"/>
                </a:solidFill>
              </a:rPr>
              <a:t>MSO</a:t>
            </a:r>
            <a:r>
              <a:rPr lang="en-US" sz="1850" b="1" dirty="0" smtClean="0">
                <a:solidFill>
                  <a:srgbClr val="000000"/>
                </a:solidFill>
              </a:rPr>
              <a:t> – </a:t>
            </a:r>
            <a:r>
              <a:rPr lang="en-US" sz="1850" b="1" u="sng" dirty="0" smtClean="0">
                <a:solidFill>
                  <a:srgbClr val="000000"/>
                </a:solidFill>
              </a:rPr>
              <a:t>M</a:t>
            </a:r>
            <a:r>
              <a:rPr lang="en-US" sz="1850" b="1" dirty="0" smtClean="0">
                <a:solidFill>
                  <a:srgbClr val="000000"/>
                </a:solidFill>
              </a:rPr>
              <a:t>ixed </a:t>
            </a:r>
            <a:r>
              <a:rPr lang="en-US" sz="1850" b="1" u="sng" dirty="0" smtClean="0">
                <a:solidFill>
                  <a:srgbClr val="000000"/>
                </a:solidFill>
              </a:rPr>
              <a:t>S</a:t>
            </a:r>
            <a:r>
              <a:rPr lang="en-US" sz="1850" b="1" dirty="0" smtClean="0">
                <a:solidFill>
                  <a:srgbClr val="000000"/>
                </a:solidFill>
              </a:rPr>
              <a:t>ignal </a:t>
            </a:r>
            <a:r>
              <a:rPr lang="en-US" sz="1850" b="1" u="sng" dirty="0" smtClean="0">
                <a:solidFill>
                  <a:srgbClr val="000000"/>
                </a:solidFill>
              </a:rPr>
              <a:t>O</a:t>
            </a:r>
            <a:r>
              <a:rPr lang="en-US" sz="1850" b="1" dirty="0" smtClean="0">
                <a:solidFill>
                  <a:srgbClr val="000000"/>
                </a:solidFill>
              </a:rPr>
              <a:t>scilloscope (</a:t>
            </a:r>
            <a:r>
              <a:rPr lang="en-US" sz="1850" b="1" dirty="0" err="1" smtClean="0">
                <a:solidFill>
                  <a:srgbClr val="000000"/>
                </a:solidFill>
              </a:rPr>
              <a:t>osciloscópio</a:t>
            </a:r>
            <a:r>
              <a:rPr lang="en-US" sz="1850" b="1" dirty="0" smtClean="0">
                <a:solidFill>
                  <a:srgbClr val="000000"/>
                </a:solidFill>
              </a:rPr>
              <a:t> de </a:t>
            </a:r>
            <a:r>
              <a:rPr lang="en-US" sz="1850" b="1" dirty="0" err="1" smtClean="0">
                <a:solidFill>
                  <a:srgbClr val="000000"/>
                </a:solidFill>
              </a:rPr>
              <a:t>sinais</a:t>
            </a:r>
            <a:r>
              <a:rPr lang="en-US" sz="1850" b="1" dirty="0" smtClean="0">
                <a:solidFill>
                  <a:srgbClr val="000000"/>
                </a:solidFill>
              </a:rPr>
              <a:t> </a:t>
            </a:r>
            <a:r>
              <a:rPr lang="en-US" sz="1850" b="1" dirty="0" err="1" smtClean="0">
                <a:solidFill>
                  <a:srgbClr val="000000"/>
                </a:solidFill>
              </a:rPr>
              <a:t>mistos</a:t>
            </a:r>
            <a:r>
              <a:rPr lang="en-US" sz="1850" b="1" dirty="0" smtClean="0">
                <a:solidFill>
                  <a:srgbClr val="000000"/>
                </a:solidFill>
              </a:rPr>
              <a:t>, </a:t>
            </a:r>
            <a:r>
              <a:rPr lang="en-US" sz="1850" b="1" dirty="0" err="1" smtClean="0">
                <a:solidFill>
                  <a:srgbClr val="000000"/>
                </a:solidFill>
              </a:rPr>
              <a:t>inclui</a:t>
            </a:r>
            <a:r>
              <a:rPr lang="en-US" sz="1850" b="1" dirty="0" smtClean="0">
                <a:solidFill>
                  <a:srgbClr val="000000"/>
                </a:solidFill>
              </a:rPr>
              <a:t> </a:t>
            </a:r>
            <a:r>
              <a:rPr lang="en-US" sz="1850" b="1" dirty="0" err="1" smtClean="0">
                <a:solidFill>
                  <a:srgbClr val="000000"/>
                </a:solidFill>
              </a:rPr>
              <a:t>canais</a:t>
            </a:r>
            <a:r>
              <a:rPr lang="en-US" sz="1850" b="1" dirty="0" smtClean="0">
                <a:solidFill>
                  <a:srgbClr val="000000"/>
                </a:solidFill>
              </a:rPr>
              <a:t> </a:t>
            </a:r>
            <a:r>
              <a:rPr lang="en-US" sz="1850" b="1" dirty="0" err="1" smtClean="0">
                <a:solidFill>
                  <a:srgbClr val="000000"/>
                </a:solidFill>
              </a:rPr>
              <a:t>analisadores</a:t>
            </a:r>
            <a:r>
              <a:rPr lang="en-US" sz="1850" b="1" dirty="0" smtClean="0">
                <a:solidFill>
                  <a:srgbClr val="000000"/>
                </a:solidFill>
              </a:rPr>
              <a:t> </a:t>
            </a:r>
            <a:r>
              <a:rPr lang="en-US" sz="1850" b="1" dirty="0" err="1" smtClean="0">
                <a:solidFill>
                  <a:srgbClr val="000000"/>
                </a:solidFill>
              </a:rPr>
              <a:t>lógicos</a:t>
            </a:r>
            <a:r>
              <a:rPr lang="en-US" sz="1850" b="1" dirty="0" smtClean="0">
                <a:solidFill>
                  <a:srgbClr val="000000"/>
                </a:solidFill>
              </a:rPr>
              <a:t> de </a:t>
            </a:r>
            <a:r>
              <a:rPr lang="en-US" sz="1850" b="1" dirty="0" err="1" smtClean="0">
                <a:solidFill>
                  <a:srgbClr val="000000"/>
                </a:solidFill>
              </a:rPr>
              <a:t>aquisição</a:t>
            </a:r>
            <a:r>
              <a:rPr lang="en-US" sz="1850" b="1" dirty="0" smtClean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21507" name="Picture 6" descr="Oscilloscope diagram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1650" y="762000"/>
            <a:ext cx="2703513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384"/>
              </a:spcAft>
              <a:defRPr/>
            </a:pPr>
            <a:r>
              <a:rPr lang="en-US" sz="320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Noções básicas de teste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066800"/>
            <a:ext cx="5530850" cy="5486400"/>
          </a:xfrm>
        </p:spPr>
        <p:txBody>
          <a:bodyPr/>
          <a:lstStyle/>
          <a:p>
            <a:pPr marL="266700" indent="-266700">
              <a:spcAft>
                <a:spcPts val="1438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000000"/>
                </a:solidFill>
              </a:rPr>
              <a:t>As </a:t>
            </a:r>
            <a:r>
              <a:rPr lang="en-US" sz="2200" b="1" dirty="0" err="1" smtClean="0">
                <a:solidFill>
                  <a:srgbClr val="000000"/>
                </a:solidFill>
              </a:rPr>
              <a:t>pontas</a:t>
            </a:r>
            <a:r>
              <a:rPr lang="en-US" sz="2200" b="1" dirty="0" smtClean="0">
                <a:solidFill>
                  <a:srgbClr val="000000"/>
                </a:solidFill>
              </a:rPr>
              <a:t> de </a:t>
            </a:r>
            <a:r>
              <a:rPr lang="en-US" sz="2200" b="1" dirty="0" err="1" smtClean="0">
                <a:solidFill>
                  <a:srgbClr val="000000"/>
                </a:solidFill>
              </a:rPr>
              <a:t>prova</a:t>
            </a:r>
            <a:r>
              <a:rPr lang="en-US" sz="2200" b="1" dirty="0" smtClean="0">
                <a:solidFill>
                  <a:srgbClr val="000000"/>
                </a:solidFill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</a:rPr>
              <a:t>são</a:t>
            </a:r>
            <a:r>
              <a:rPr lang="en-US" sz="2200" b="1" dirty="0" smtClean="0">
                <a:solidFill>
                  <a:srgbClr val="000000"/>
                </a:solidFill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</a:rPr>
              <a:t>usadas</a:t>
            </a:r>
            <a:r>
              <a:rPr lang="en-US" sz="2200" b="1" dirty="0" smtClean="0">
                <a:solidFill>
                  <a:srgbClr val="000000"/>
                </a:solidFill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</a:rPr>
              <a:t>para</a:t>
            </a:r>
            <a:r>
              <a:rPr lang="en-US" sz="2200" b="1" dirty="0" smtClean="0">
                <a:solidFill>
                  <a:srgbClr val="000000"/>
                </a:solidFill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</a:rPr>
              <a:t>transferir</a:t>
            </a:r>
            <a:r>
              <a:rPr lang="en-US" sz="2200" b="1" dirty="0" smtClean="0">
                <a:solidFill>
                  <a:srgbClr val="000000"/>
                </a:solidFill>
              </a:rPr>
              <a:t> o </a:t>
            </a:r>
            <a:r>
              <a:rPr lang="en-US" sz="2200" b="1" dirty="0" err="1" smtClean="0">
                <a:solidFill>
                  <a:srgbClr val="000000"/>
                </a:solidFill>
              </a:rPr>
              <a:t>sinal</a:t>
            </a:r>
            <a:r>
              <a:rPr lang="en-US" sz="2200" b="1" dirty="0" smtClean="0">
                <a:solidFill>
                  <a:srgbClr val="000000"/>
                </a:solidFill>
              </a:rPr>
              <a:t> do </a:t>
            </a:r>
            <a:r>
              <a:rPr lang="en-US" sz="2200" b="1" dirty="0" err="1" smtClean="0">
                <a:solidFill>
                  <a:srgbClr val="000000"/>
                </a:solidFill>
              </a:rPr>
              <a:t>dispositivo</a:t>
            </a:r>
            <a:r>
              <a:rPr lang="en-US" sz="2200" b="1" dirty="0" smtClean="0">
                <a:solidFill>
                  <a:srgbClr val="000000"/>
                </a:solidFill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</a:rPr>
              <a:t>sendo</a:t>
            </a:r>
            <a:r>
              <a:rPr lang="en-US" sz="2200" b="1" dirty="0" smtClean="0">
                <a:solidFill>
                  <a:srgbClr val="000000"/>
                </a:solidFill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</a:rPr>
              <a:t>submetido</a:t>
            </a:r>
            <a:r>
              <a:rPr lang="en-US" sz="2200" b="1" dirty="0" smtClean="0">
                <a:solidFill>
                  <a:srgbClr val="000000"/>
                </a:solidFill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</a:rPr>
              <a:t>ao</a:t>
            </a:r>
            <a:r>
              <a:rPr lang="en-US" sz="2200" b="1" dirty="0" smtClean="0">
                <a:solidFill>
                  <a:srgbClr val="000000"/>
                </a:solidFill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</a:rPr>
              <a:t>teste</a:t>
            </a:r>
            <a:r>
              <a:rPr lang="en-US" sz="2200" b="1" dirty="0" smtClean="0">
                <a:solidFill>
                  <a:srgbClr val="000000"/>
                </a:solidFill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</a:rPr>
              <a:t>para</a:t>
            </a:r>
            <a:r>
              <a:rPr lang="en-US" sz="2200" b="1" dirty="0" smtClean="0">
                <a:solidFill>
                  <a:srgbClr val="000000"/>
                </a:solidFill>
              </a:rPr>
              <a:t> as </a:t>
            </a:r>
            <a:r>
              <a:rPr lang="en-US" sz="2200" b="1" dirty="0" err="1" smtClean="0">
                <a:solidFill>
                  <a:srgbClr val="000000"/>
                </a:solidFill>
              </a:rPr>
              <a:t>entradas</a:t>
            </a:r>
            <a:r>
              <a:rPr lang="en-US" sz="2200" b="1" dirty="0" smtClean="0">
                <a:solidFill>
                  <a:srgbClr val="000000"/>
                </a:solidFill>
              </a:rPr>
              <a:t> BNC do </a:t>
            </a:r>
            <a:r>
              <a:rPr lang="en-US" sz="2200" b="1" dirty="0" err="1" smtClean="0">
                <a:solidFill>
                  <a:srgbClr val="000000"/>
                </a:solidFill>
              </a:rPr>
              <a:t>osciloscópio</a:t>
            </a:r>
            <a:r>
              <a:rPr lang="en-US" b="1" dirty="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23555" name="Picture 2" descr="http://upload.wikimedia.org/wikipedia/commons/thumb/6/67/ScopeProbe.JPG/220px-ScopeProb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1117" y="457200"/>
            <a:ext cx="352213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black">
          <a:xfrm>
            <a:off x="330200" y="3276600"/>
            <a:ext cx="94107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66700" indent="-266700">
              <a:spcBef>
                <a:spcPts val="0"/>
              </a:spcBef>
              <a:spcAft>
                <a:spcPts val="1440"/>
              </a:spcAft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sz="2200" b="1" dirty="0" err="1">
                <a:solidFill>
                  <a:srgbClr val="000000"/>
                </a:solidFill>
                <a:latin typeface="Arial"/>
              </a:rPr>
              <a:t>Existem</a:t>
            </a:r>
            <a:r>
              <a:rPr lang="en-US" sz="2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/>
              </a:rPr>
              <a:t>muitos</a:t>
            </a:r>
            <a:r>
              <a:rPr lang="en-US" sz="2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/>
              </a:rPr>
              <a:t>tipos</a:t>
            </a:r>
            <a:r>
              <a:rPr lang="en-US" sz="2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/>
              </a:rPr>
              <a:t>diferentes</a:t>
            </a:r>
            <a:r>
              <a:rPr lang="en-US" sz="2200" b="1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2200" b="1" dirty="0" err="1">
                <a:solidFill>
                  <a:srgbClr val="000000"/>
                </a:solidFill>
                <a:latin typeface="Arial"/>
              </a:rPr>
              <a:t>pontas</a:t>
            </a:r>
            <a:r>
              <a:rPr lang="en-US" sz="2200" b="1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2200" b="1" dirty="0" err="1">
                <a:solidFill>
                  <a:srgbClr val="000000"/>
                </a:solidFill>
                <a:latin typeface="Arial"/>
              </a:rPr>
              <a:t>prova</a:t>
            </a:r>
            <a:r>
              <a:rPr lang="en-US" sz="2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/>
              </a:rPr>
              <a:t>utilizados</a:t>
            </a:r>
            <a:r>
              <a:rPr lang="en-US" sz="2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sz="2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/>
              </a:rPr>
              <a:t>diversos</a:t>
            </a:r>
            <a:r>
              <a:rPr lang="en-US" sz="2200" b="1" dirty="0">
                <a:solidFill>
                  <a:srgbClr val="000000"/>
                </a:solidFill>
                <a:latin typeface="Arial"/>
              </a:rPr>
              <a:t> e </a:t>
            </a:r>
            <a:r>
              <a:rPr lang="en-US" sz="2200" b="1" dirty="0" err="1">
                <a:solidFill>
                  <a:srgbClr val="000000"/>
                </a:solidFill>
                <a:latin typeface="Arial"/>
              </a:rPr>
              <a:t>especiais</a:t>
            </a:r>
            <a:r>
              <a:rPr lang="en-US" sz="2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/>
              </a:rPr>
              <a:t>propósitos</a:t>
            </a:r>
            <a:r>
              <a:rPr lang="en-US" sz="2200" b="1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2200" b="1" dirty="0" err="1">
                <a:solidFill>
                  <a:srgbClr val="000000"/>
                </a:solidFill>
                <a:latin typeface="Arial"/>
              </a:rPr>
              <a:t>aplicações</a:t>
            </a:r>
            <a:r>
              <a:rPr lang="en-US" sz="2200" b="1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2200" b="1" dirty="0" err="1">
                <a:solidFill>
                  <a:srgbClr val="000000"/>
                </a:solidFill>
                <a:latin typeface="Arial"/>
              </a:rPr>
              <a:t>alta</a:t>
            </a:r>
            <a:r>
              <a:rPr lang="en-US" sz="2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/>
              </a:rPr>
              <a:t>frequência</a:t>
            </a:r>
            <a:r>
              <a:rPr lang="en-US" sz="2200" b="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latin typeface="Arial"/>
              </a:rPr>
              <a:t>aplicações</a:t>
            </a:r>
            <a:r>
              <a:rPr lang="en-US" sz="2200" b="1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2200" b="1" dirty="0" err="1">
                <a:solidFill>
                  <a:srgbClr val="000000"/>
                </a:solidFill>
                <a:latin typeface="Arial"/>
              </a:rPr>
              <a:t>alta</a:t>
            </a:r>
            <a:r>
              <a:rPr lang="en-US" sz="2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/>
              </a:rPr>
              <a:t>tensão</a:t>
            </a:r>
            <a:r>
              <a:rPr lang="en-US" sz="2200" b="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200" b="1" dirty="0" err="1" smtClean="0">
                <a:solidFill>
                  <a:srgbClr val="000000"/>
                </a:solidFill>
                <a:latin typeface="Arial"/>
              </a:rPr>
              <a:t>corrente</a:t>
            </a:r>
            <a:r>
              <a:rPr lang="en-US" sz="22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Arial"/>
              </a:rPr>
              <a:t>etc</a:t>
            </a:r>
            <a:r>
              <a:rPr lang="en-US" sz="2200" b="1" dirty="0" smtClean="0">
                <a:solidFill>
                  <a:srgbClr val="000000"/>
                </a:solidFill>
                <a:latin typeface="Arial"/>
              </a:rPr>
              <a:t>.).</a:t>
            </a:r>
          </a:p>
          <a:p>
            <a:pPr>
              <a:spcBef>
                <a:spcPts val="0"/>
              </a:spcBef>
              <a:spcAft>
                <a:spcPts val="1440"/>
              </a:spcAft>
              <a:buClr>
                <a:srgbClr val="0099CC"/>
              </a:buClr>
              <a:defRPr/>
            </a:pPr>
            <a:endParaRPr lang="en-US" sz="2200" b="1" dirty="0">
              <a:solidFill>
                <a:srgbClr val="000000"/>
              </a:solidFill>
              <a:latin typeface="Arial"/>
            </a:endParaRPr>
          </a:p>
          <a:p>
            <a:pPr marL="266700" indent="-266700">
              <a:spcBef>
                <a:spcPts val="0"/>
              </a:spcBef>
              <a:spcAft>
                <a:spcPts val="1440"/>
              </a:spcAft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sz="2200" b="1" dirty="0" smtClean="0">
                <a:solidFill>
                  <a:srgbClr val="000000"/>
                </a:solidFill>
                <a:latin typeface="Arial"/>
              </a:rPr>
              <a:t>O </a:t>
            </a:r>
            <a:r>
              <a:rPr lang="en-US" sz="2200" b="1" dirty="0" err="1">
                <a:solidFill>
                  <a:srgbClr val="000000"/>
                </a:solidFill>
                <a:latin typeface="Arial"/>
              </a:rPr>
              <a:t>tipo</a:t>
            </a:r>
            <a:r>
              <a:rPr lang="en-US" sz="2200" b="1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2200" b="1" dirty="0" err="1">
                <a:solidFill>
                  <a:srgbClr val="000000"/>
                </a:solidFill>
                <a:latin typeface="Arial"/>
              </a:rPr>
              <a:t>ponta</a:t>
            </a:r>
            <a:r>
              <a:rPr lang="en-US" sz="2200" b="1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2200" b="1" dirty="0" err="1">
                <a:solidFill>
                  <a:srgbClr val="000000"/>
                </a:solidFill>
                <a:latin typeface="Arial"/>
              </a:rPr>
              <a:t>prova</a:t>
            </a:r>
            <a:r>
              <a:rPr lang="en-US" sz="2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/>
              </a:rPr>
              <a:t>mais</a:t>
            </a:r>
            <a:r>
              <a:rPr lang="en-US" sz="2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/>
              </a:rPr>
              <a:t>comumente</a:t>
            </a:r>
            <a:r>
              <a:rPr lang="en-US" sz="2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/>
              </a:rPr>
              <a:t>utilizado</a:t>
            </a:r>
            <a:r>
              <a:rPr lang="en-US" sz="2200" b="1" dirty="0">
                <a:solidFill>
                  <a:srgbClr val="000000"/>
                </a:solidFill>
                <a:latin typeface="Arial"/>
              </a:rPr>
              <a:t> é </a:t>
            </a:r>
            <a:r>
              <a:rPr lang="en-US" sz="2200" b="1" dirty="0" err="1">
                <a:solidFill>
                  <a:srgbClr val="000000"/>
                </a:solidFill>
                <a:latin typeface="Arial"/>
              </a:rPr>
              <a:t>chamado</a:t>
            </a:r>
            <a:r>
              <a:rPr lang="en-US" sz="2200" b="1" dirty="0">
                <a:solidFill>
                  <a:srgbClr val="000000"/>
                </a:solidFill>
                <a:latin typeface="Arial"/>
              </a:rPr>
              <a:t> de "Ponta de </a:t>
            </a:r>
            <a:r>
              <a:rPr lang="en-US" sz="2200" b="1" dirty="0" err="1">
                <a:solidFill>
                  <a:srgbClr val="000000"/>
                </a:solidFill>
                <a:latin typeface="Arial"/>
              </a:rPr>
              <a:t>prova</a:t>
            </a:r>
            <a:r>
              <a:rPr lang="en-US" sz="22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/>
              </a:rPr>
              <a:t>passiva</a:t>
            </a:r>
            <a:r>
              <a:rPr lang="en-US" sz="2200" b="1" dirty="0">
                <a:solidFill>
                  <a:srgbClr val="000000"/>
                </a:solidFill>
                <a:latin typeface="Arial"/>
              </a:rPr>
              <a:t> 10:1 </a:t>
            </a:r>
            <a:r>
              <a:rPr lang="en-US" sz="2200" b="1" dirty="0" err="1">
                <a:solidFill>
                  <a:srgbClr val="000000"/>
                </a:solidFill>
                <a:latin typeface="Arial"/>
              </a:rPr>
              <a:t>divisora</a:t>
            </a:r>
            <a:r>
              <a:rPr lang="en-US" sz="2200" b="1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2200" b="1" dirty="0" err="1">
                <a:solidFill>
                  <a:srgbClr val="000000"/>
                </a:solidFill>
                <a:latin typeface="Arial"/>
              </a:rPr>
              <a:t>tensão</a:t>
            </a:r>
            <a:r>
              <a:rPr lang="en-US" sz="2200" b="1" dirty="0">
                <a:solidFill>
                  <a:srgbClr val="000000"/>
                </a:solidFill>
                <a:latin typeface="Arial"/>
              </a:rPr>
              <a:t>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384"/>
              </a:spcAft>
              <a:defRPr/>
            </a:pPr>
            <a:r>
              <a:rPr lang="en-US" sz="3200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Ponta de </a:t>
            </a:r>
            <a:r>
              <a:rPr lang="en-US" sz="3200" dirty="0" err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prova</a:t>
            </a:r>
            <a:r>
              <a:rPr lang="en-US" sz="3200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passiva</a:t>
            </a:r>
            <a:r>
              <a:rPr lang="en-US" sz="3200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10:1 </a:t>
            </a:r>
            <a:r>
              <a:rPr lang="en-US" sz="3200" dirty="0" err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divisora</a:t>
            </a:r>
            <a:r>
              <a:rPr lang="en-US" sz="3200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sz="3200" dirty="0" err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tensão</a:t>
            </a:r>
            <a:endParaRPr lang="en-US" sz="3200" dirty="0">
              <a:solidFill>
                <a:srgbClr val="0099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3352800"/>
            <a:ext cx="9499600" cy="3048000"/>
          </a:xfrm>
        </p:spPr>
        <p:txBody>
          <a:bodyPr/>
          <a:lstStyle/>
          <a:p>
            <a:pPr marL="228600" indent="-228600">
              <a:spcAft>
                <a:spcPts val="1200"/>
              </a:spcAft>
            </a:pPr>
            <a:r>
              <a:rPr lang="en-US" sz="2000" u="sng" dirty="0" err="1" smtClean="0">
                <a:solidFill>
                  <a:srgbClr val="000000"/>
                </a:solidFill>
              </a:rPr>
              <a:t>Passiva</a:t>
            </a:r>
            <a:r>
              <a:rPr lang="en-US" sz="2000" u="sng" dirty="0" smtClean="0">
                <a:solidFill>
                  <a:srgbClr val="000000"/>
                </a:solidFill>
              </a:rPr>
              <a:t>: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Não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inclui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elementos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ativos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como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transistores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amplificadores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</a:p>
          <a:p>
            <a:pPr marL="180975" indent="-180975">
              <a:spcAft>
                <a:spcPts val="1200"/>
              </a:spcAft>
            </a:pPr>
            <a:r>
              <a:rPr lang="en-US" sz="2000" u="sng" dirty="0" smtClean="0">
                <a:solidFill>
                  <a:srgbClr val="000000"/>
                </a:solidFill>
              </a:rPr>
              <a:t>10 </a:t>
            </a:r>
            <a:r>
              <a:rPr lang="en-US" sz="2000" u="sng" dirty="0" err="1" smtClean="0">
                <a:solidFill>
                  <a:srgbClr val="000000"/>
                </a:solidFill>
              </a:rPr>
              <a:t>para</a:t>
            </a:r>
            <a:r>
              <a:rPr lang="en-US" sz="2000" u="sng" dirty="0" smtClean="0">
                <a:solidFill>
                  <a:srgbClr val="000000"/>
                </a:solidFill>
              </a:rPr>
              <a:t> 1: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Reduz</a:t>
            </a:r>
            <a:r>
              <a:rPr lang="en-US" sz="2000" dirty="0" smtClean="0">
                <a:solidFill>
                  <a:srgbClr val="000000"/>
                </a:solidFill>
              </a:rPr>
              <a:t> a amplitude do </a:t>
            </a:r>
            <a:r>
              <a:rPr lang="en-US" sz="2000" dirty="0" err="1" smtClean="0">
                <a:solidFill>
                  <a:srgbClr val="000000"/>
                </a:solidFill>
              </a:rPr>
              <a:t>sinal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fornecido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entrada</a:t>
            </a:r>
            <a:r>
              <a:rPr lang="en-US" sz="2000" dirty="0" smtClean="0">
                <a:solidFill>
                  <a:srgbClr val="000000"/>
                </a:solidFill>
              </a:rPr>
              <a:t> BNC do </a:t>
            </a:r>
            <a:r>
              <a:rPr lang="en-US" sz="2000" dirty="0" err="1" smtClean="0">
                <a:solidFill>
                  <a:srgbClr val="000000"/>
                </a:solidFill>
              </a:rPr>
              <a:t>osciloscópio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por</a:t>
            </a:r>
            <a:r>
              <a:rPr lang="en-US" sz="2000" dirty="0" smtClean="0">
                <a:solidFill>
                  <a:srgbClr val="000000"/>
                </a:solidFill>
              </a:rPr>
              <a:t> um </a:t>
            </a:r>
            <a:r>
              <a:rPr lang="en-US" sz="2000" dirty="0" err="1" smtClean="0">
                <a:solidFill>
                  <a:srgbClr val="000000"/>
                </a:solidFill>
              </a:rPr>
              <a:t>fator</a:t>
            </a:r>
            <a:r>
              <a:rPr lang="en-US" sz="2000" dirty="0" smtClean="0">
                <a:solidFill>
                  <a:srgbClr val="000000"/>
                </a:solidFill>
              </a:rPr>
              <a:t> de 10. </a:t>
            </a:r>
            <a:r>
              <a:rPr lang="en-US" sz="2000" dirty="0" err="1" smtClean="0">
                <a:solidFill>
                  <a:srgbClr val="000000"/>
                </a:solidFill>
              </a:rPr>
              <a:t>Além</a:t>
            </a:r>
            <a:r>
              <a:rPr lang="en-US" sz="2000" dirty="0" smtClean="0">
                <a:solidFill>
                  <a:srgbClr val="000000"/>
                </a:solidFill>
              </a:rPr>
              <a:t> disso, </a:t>
            </a:r>
            <a:r>
              <a:rPr lang="en-US" sz="2000" dirty="0" err="1" smtClean="0">
                <a:solidFill>
                  <a:srgbClr val="000000"/>
                </a:solidFill>
              </a:rPr>
              <a:t>aumenta</a:t>
            </a:r>
            <a:r>
              <a:rPr lang="en-US" sz="2000" dirty="0" smtClean="0">
                <a:solidFill>
                  <a:srgbClr val="000000"/>
                </a:solidFill>
              </a:rPr>
              <a:t> a </a:t>
            </a:r>
            <a:r>
              <a:rPr lang="en-US" sz="2000" dirty="0" err="1" smtClean="0">
                <a:solidFill>
                  <a:srgbClr val="000000"/>
                </a:solidFill>
              </a:rPr>
              <a:t>impedância</a:t>
            </a:r>
            <a:r>
              <a:rPr lang="en-US" sz="2000" dirty="0" smtClean="0">
                <a:solidFill>
                  <a:srgbClr val="000000"/>
                </a:solidFill>
              </a:rPr>
              <a:t> de </a:t>
            </a:r>
            <a:r>
              <a:rPr lang="en-US" sz="2000" dirty="0" err="1" smtClean="0">
                <a:solidFill>
                  <a:srgbClr val="000000"/>
                </a:solidFill>
              </a:rPr>
              <a:t>entrada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em</a:t>
            </a:r>
            <a:r>
              <a:rPr lang="en-US" sz="2000" dirty="0" smtClean="0">
                <a:solidFill>
                  <a:srgbClr val="000000"/>
                </a:solidFill>
              </a:rPr>
              <a:t> 10X.</a:t>
            </a:r>
          </a:p>
          <a:p>
            <a:pPr marL="228600" indent="-228600">
              <a:spcAft>
                <a:spcPts val="1200"/>
              </a:spcAft>
            </a:pPr>
            <a:endParaRPr lang="en-US" sz="2000" dirty="0" smtClean="0"/>
          </a:p>
          <a:p>
            <a:pPr marL="228600" indent="-228600">
              <a:spcAft>
                <a:spcPts val="120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	 </a:t>
            </a:r>
            <a:r>
              <a:rPr lang="en-US" sz="2000" b="1" i="1" dirty="0" smtClean="0">
                <a:solidFill>
                  <a:srgbClr val="FF0000"/>
                </a:solidFill>
              </a:rPr>
              <a:t>Nota: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Todas</a:t>
            </a:r>
            <a:r>
              <a:rPr lang="en-US" sz="2000" b="1" i="1" dirty="0" smtClean="0">
                <a:solidFill>
                  <a:srgbClr val="FF0000"/>
                </a:solidFill>
              </a:rPr>
              <a:t> as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medições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devem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ser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realizadas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em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relação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ao</a:t>
            </a:r>
            <a:r>
              <a:rPr lang="en-US" sz="2000" b="1" i="1" dirty="0" smtClean="0">
                <a:solidFill>
                  <a:srgbClr val="FF0000"/>
                </a:solidFill>
              </a:rPr>
              <a:t> terra!</a:t>
            </a:r>
          </a:p>
          <a:p>
            <a:pPr marL="228600" indent="-228600">
              <a:spcAft>
                <a:spcPts val="1200"/>
              </a:spcAft>
            </a:pPr>
            <a:endParaRPr lang="en-US" sz="2000" dirty="0" smtClean="0">
              <a:solidFill>
                <a:srgbClr val="FF0000"/>
              </a:solidFill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" y="1320800"/>
            <a:ext cx="34671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9"/>
          <p:cNvSpPr>
            <a:spLocks noChangeArrowheads="1"/>
          </p:cNvSpPr>
          <p:nvPr/>
        </p:nvSpPr>
        <p:spPr bwMode="auto">
          <a:xfrm>
            <a:off x="8832850" y="2357438"/>
            <a:ext cx="165100" cy="457200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7100" y="890588"/>
            <a:ext cx="6206729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16"/>
          <p:cNvSpPr txBox="1">
            <a:spLocks noChangeArrowheads="1"/>
          </p:cNvSpPr>
          <p:nvPr/>
        </p:nvSpPr>
        <p:spPr bwMode="auto">
          <a:xfrm>
            <a:off x="4622800" y="2861846"/>
            <a:ext cx="43751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err="1"/>
              <a:t>Modelo</a:t>
            </a:r>
            <a:r>
              <a:rPr lang="en-US" sz="1600" b="1" dirty="0"/>
              <a:t> de </a:t>
            </a:r>
            <a:r>
              <a:rPr lang="en-US" sz="1600" b="1" dirty="0" err="1"/>
              <a:t>ponta</a:t>
            </a:r>
            <a:r>
              <a:rPr lang="en-US" sz="1600" b="1" dirty="0"/>
              <a:t> de </a:t>
            </a:r>
            <a:r>
              <a:rPr lang="en-US" sz="1600" b="1" dirty="0" err="1"/>
              <a:t>prova</a:t>
            </a:r>
            <a:r>
              <a:rPr lang="en-US" sz="1600" b="1" dirty="0"/>
              <a:t> </a:t>
            </a:r>
            <a:r>
              <a:rPr lang="en-US" sz="1600" b="1" dirty="0" err="1"/>
              <a:t>passiva</a:t>
            </a:r>
            <a:r>
              <a:rPr lang="en-US" sz="1600" b="1" dirty="0"/>
              <a:t> 10:1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762000"/>
            <a:ext cx="52006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384"/>
              </a:spcAft>
              <a:defRPr/>
            </a:pPr>
            <a:r>
              <a:rPr lang="en-US" sz="320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Modelo de baixa frequência/CC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3276600"/>
            <a:ext cx="9499600" cy="3048000"/>
          </a:xfrm>
        </p:spPr>
        <p:txBody>
          <a:bodyPr/>
          <a:lstStyle/>
          <a:p>
            <a:pPr marL="228600" indent="-2286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900" u="sng" dirty="0" err="1" smtClean="0">
                <a:solidFill>
                  <a:srgbClr val="000000"/>
                </a:solidFill>
              </a:rPr>
              <a:t>Modelo</a:t>
            </a:r>
            <a:r>
              <a:rPr lang="en-US" sz="1900" u="sng" dirty="0" smtClean="0">
                <a:solidFill>
                  <a:srgbClr val="000000"/>
                </a:solidFill>
              </a:rPr>
              <a:t> de </a:t>
            </a:r>
            <a:r>
              <a:rPr lang="en-US" sz="1900" u="sng" dirty="0" err="1" smtClean="0">
                <a:solidFill>
                  <a:srgbClr val="000000"/>
                </a:solidFill>
              </a:rPr>
              <a:t>baixa</a:t>
            </a:r>
            <a:r>
              <a:rPr lang="en-US" sz="1900" u="sng" dirty="0" smtClean="0">
                <a:solidFill>
                  <a:srgbClr val="000000"/>
                </a:solidFill>
              </a:rPr>
              <a:t> </a:t>
            </a:r>
            <a:r>
              <a:rPr lang="en-US" sz="1900" u="sng" dirty="0" err="1" smtClean="0">
                <a:solidFill>
                  <a:srgbClr val="000000"/>
                </a:solidFill>
              </a:rPr>
              <a:t>frequência</a:t>
            </a:r>
            <a:r>
              <a:rPr lang="en-US" sz="1900" u="sng" dirty="0" smtClean="0">
                <a:solidFill>
                  <a:srgbClr val="000000"/>
                </a:solidFill>
              </a:rPr>
              <a:t>/CC</a:t>
            </a:r>
            <a:r>
              <a:rPr lang="en-US" sz="1900" dirty="0" smtClean="0">
                <a:solidFill>
                  <a:srgbClr val="000000"/>
                </a:solidFill>
              </a:rPr>
              <a:t>: </a:t>
            </a:r>
            <a:r>
              <a:rPr lang="en-US" sz="1900" dirty="0" err="1" smtClean="0">
                <a:solidFill>
                  <a:srgbClr val="000000"/>
                </a:solidFill>
              </a:rPr>
              <a:t>Simplificação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</a:rPr>
              <a:t>para</a:t>
            </a:r>
            <a:r>
              <a:rPr lang="en-US" sz="1900" dirty="0" smtClean="0">
                <a:solidFill>
                  <a:srgbClr val="000000"/>
                </a:solidFill>
              </a:rPr>
              <a:t> um resistor de 9-M</a:t>
            </a:r>
            <a:r>
              <a:rPr lang="el-GR" sz="1900" dirty="0" smtClean="0">
                <a:solidFill>
                  <a:srgbClr val="000000"/>
                </a:solidFill>
              </a:rPr>
              <a:t>Ω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</a:rPr>
              <a:t>em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</a:rPr>
              <a:t>série</a:t>
            </a:r>
            <a:r>
              <a:rPr lang="en-US" sz="1900" dirty="0" smtClean="0">
                <a:solidFill>
                  <a:srgbClr val="000000"/>
                </a:solidFill>
              </a:rPr>
              <a:t> com o terminal de </a:t>
            </a:r>
            <a:r>
              <a:rPr lang="en-US" sz="1900" dirty="0" err="1" smtClean="0">
                <a:solidFill>
                  <a:srgbClr val="000000"/>
                </a:solidFill>
              </a:rPr>
              <a:t>entrada</a:t>
            </a:r>
            <a:r>
              <a:rPr lang="en-US" sz="1900" dirty="0" smtClean="0">
                <a:solidFill>
                  <a:srgbClr val="000000"/>
                </a:solidFill>
              </a:rPr>
              <a:t> de 1-M</a:t>
            </a:r>
            <a:r>
              <a:rPr lang="el-GR" sz="1900" dirty="0" smtClean="0">
                <a:solidFill>
                  <a:srgbClr val="000000"/>
                </a:solidFill>
              </a:rPr>
              <a:t>Ω</a:t>
            </a:r>
            <a:r>
              <a:rPr lang="en-US" sz="1900" dirty="0" smtClean="0">
                <a:solidFill>
                  <a:srgbClr val="000000"/>
                </a:solidFill>
              </a:rPr>
              <a:t> do </a:t>
            </a:r>
            <a:r>
              <a:rPr lang="en-US" sz="1900" dirty="0" err="1" smtClean="0">
                <a:solidFill>
                  <a:srgbClr val="000000"/>
                </a:solidFill>
              </a:rPr>
              <a:t>osciloscópio</a:t>
            </a:r>
            <a:r>
              <a:rPr lang="en-US" sz="1900" dirty="0" smtClean="0">
                <a:solidFill>
                  <a:srgbClr val="000000"/>
                </a:solidFill>
              </a:rPr>
              <a:t>.</a:t>
            </a:r>
          </a:p>
          <a:p>
            <a:pPr marL="228600" indent="-228600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900" u="sng" dirty="0" err="1" smtClean="0">
                <a:solidFill>
                  <a:srgbClr val="000000"/>
                </a:solidFill>
              </a:rPr>
              <a:t>Fator</a:t>
            </a:r>
            <a:r>
              <a:rPr lang="en-US" sz="1900" u="sng" dirty="0" smtClean="0">
                <a:solidFill>
                  <a:srgbClr val="000000"/>
                </a:solidFill>
              </a:rPr>
              <a:t> de </a:t>
            </a:r>
            <a:r>
              <a:rPr lang="en-US" sz="1900" u="sng" dirty="0" err="1" smtClean="0">
                <a:solidFill>
                  <a:srgbClr val="000000"/>
                </a:solidFill>
              </a:rPr>
              <a:t>atenuação</a:t>
            </a:r>
            <a:r>
              <a:rPr lang="en-US" sz="1900" u="sng" dirty="0" smtClean="0">
                <a:solidFill>
                  <a:srgbClr val="000000"/>
                </a:solidFill>
              </a:rPr>
              <a:t> de </a:t>
            </a:r>
            <a:r>
              <a:rPr lang="en-US" sz="1900" u="sng" dirty="0" err="1" smtClean="0">
                <a:solidFill>
                  <a:srgbClr val="000000"/>
                </a:solidFill>
              </a:rPr>
              <a:t>ponta</a:t>
            </a:r>
            <a:r>
              <a:rPr lang="en-US" sz="1900" u="sng" dirty="0" smtClean="0">
                <a:solidFill>
                  <a:srgbClr val="000000"/>
                </a:solidFill>
              </a:rPr>
              <a:t> de </a:t>
            </a:r>
            <a:r>
              <a:rPr lang="en-US" sz="1900" u="sng" dirty="0" err="1" smtClean="0">
                <a:solidFill>
                  <a:srgbClr val="000000"/>
                </a:solidFill>
              </a:rPr>
              <a:t>prova</a:t>
            </a:r>
            <a:r>
              <a:rPr lang="en-US" sz="1900" u="sng" dirty="0" smtClean="0">
                <a:solidFill>
                  <a:srgbClr val="000000"/>
                </a:solidFill>
              </a:rPr>
              <a:t>:</a:t>
            </a:r>
          </a:p>
          <a:p>
            <a:pPr marL="522288" lvl="1" indent="-285750">
              <a:spcBef>
                <a:spcPts val="0"/>
              </a:spcBef>
              <a:spcAft>
                <a:spcPts val="200"/>
              </a:spcAft>
              <a:buClr>
                <a:srgbClr val="0099CC"/>
              </a:buClr>
              <a:buFont typeface="Wingdings" pitchFamily="2" charset="2"/>
              <a:buChar char="ü"/>
              <a:defRPr/>
            </a:pPr>
            <a:r>
              <a:rPr lang="en-US" sz="1600" dirty="0" err="1" smtClean="0">
                <a:solidFill>
                  <a:srgbClr val="000000"/>
                </a:solidFill>
                <a:ea typeface="+mn-ea"/>
                <a:cs typeface="+mn-cs"/>
              </a:rPr>
              <a:t>Alguns</a:t>
            </a:r>
            <a:r>
              <a:rPr lang="en-US" sz="1600" dirty="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osciloscópios</a:t>
            </a: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como</a:t>
            </a: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os</a:t>
            </a: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> 3000 </a:t>
            </a: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série</a:t>
            </a: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> X da Agilent, </a:t>
            </a: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detectam</a:t>
            </a: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automaticamente</a:t>
            </a: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pontas</a:t>
            </a: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prova</a:t>
            </a: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> 10:1 e </a:t>
            </a: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ajustam</a:t>
            </a: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todas</a:t>
            </a: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> as </a:t>
            </a: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configurações</a:t>
            </a: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verticais</a:t>
            </a: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> e as </a:t>
            </a: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medições</a:t>
            </a: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tensão</a:t>
            </a: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relacionadas</a:t>
            </a: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> à </a:t>
            </a: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ponta</a:t>
            </a: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prova</a:t>
            </a: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>.</a:t>
            </a:r>
          </a:p>
          <a:p>
            <a:pPr marL="522288" lvl="1" indent="-285750">
              <a:spcBef>
                <a:spcPts val="0"/>
              </a:spcBef>
              <a:spcAft>
                <a:spcPts val="200"/>
              </a:spcAft>
              <a:buClr>
                <a:srgbClr val="0099CC"/>
              </a:buClr>
              <a:buFont typeface="Wingdings" pitchFamily="2" charset="2"/>
              <a:buChar char="ü"/>
              <a:defRPr/>
            </a:pP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Alguns</a:t>
            </a: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osciloscópios</a:t>
            </a: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como</a:t>
            </a: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os</a:t>
            </a: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> 2000 </a:t>
            </a: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série</a:t>
            </a: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> X da Agilent, </a:t>
            </a: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requerem</a:t>
            </a: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entrada</a:t>
            </a: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> manual de um </a:t>
            </a: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fator</a:t>
            </a: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atenuação</a:t>
            </a: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ponta</a:t>
            </a: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ea typeface="+mn-ea"/>
                <a:cs typeface="+mn-cs"/>
              </a:rPr>
              <a:t>prova</a:t>
            </a: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> 10:1.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900" u="sng" dirty="0" err="1">
                <a:solidFill>
                  <a:srgbClr val="000000"/>
                </a:solidFill>
              </a:rPr>
              <a:t>Modelo</a:t>
            </a:r>
            <a:r>
              <a:rPr lang="en-US" sz="1900" u="sng" dirty="0">
                <a:solidFill>
                  <a:srgbClr val="000000"/>
                </a:solidFill>
              </a:rPr>
              <a:t> </a:t>
            </a:r>
            <a:r>
              <a:rPr lang="en-US" sz="1900" u="sng" dirty="0" err="1">
                <a:solidFill>
                  <a:srgbClr val="000000"/>
                </a:solidFill>
              </a:rPr>
              <a:t>dinâmico</a:t>
            </a:r>
            <a:r>
              <a:rPr lang="en-US" sz="1900" u="sng" dirty="0">
                <a:solidFill>
                  <a:srgbClr val="000000"/>
                </a:solidFill>
              </a:rPr>
              <a:t>/CA</a:t>
            </a:r>
            <a:r>
              <a:rPr lang="en-US" sz="1900" dirty="0">
                <a:solidFill>
                  <a:srgbClr val="000000"/>
                </a:solidFill>
              </a:rPr>
              <a:t>: </a:t>
            </a:r>
            <a:r>
              <a:rPr lang="en-US" sz="1900" dirty="0" err="1">
                <a:solidFill>
                  <a:srgbClr val="000000"/>
                </a:solidFill>
              </a:rPr>
              <a:t>Será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abordado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posteriormente</a:t>
            </a:r>
            <a:r>
              <a:rPr lang="en-US" sz="1900" dirty="0">
                <a:solidFill>
                  <a:srgbClr val="000000"/>
                </a:solidFill>
              </a:rPr>
              <a:t> e </a:t>
            </a:r>
            <a:r>
              <a:rPr lang="en-US" sz="1900" dirty="0" err="1">
                <a:solidFill>
                  <a:srgbClr val="000000"/>
                </a:solidFill>
              </a:rPr>
              <a:t>durante</a:t>
            </a:r>
            <a:r>
              <a:rPr lang="en-US" sz="1900" dirty="0">
                <a:solidFill>
                  <a:srgbClr val="000000"/>
                </a:solidFill>
              </a:rPr>
              <a:t> o </a:t>
            </a:r>
            <a:r>
              <a:rPr lang="en-US" sz="1900" dirty="0" err="1">
                <a:solidFill>
                  <a:srgbClr val="000000"/>
                </a:solidFill>
              </a:rPr>
              <a:t>laboratório</a:t>
            </a:r>
            <a:r>
              <a:rPr lang="en-US" sz="1900" dirty="0">
                <a:solidFill>
                  <a:srgbClr val="000000"/>
                </a:solidFill>
              </a:rPr>
              <a:t> Nº5.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90600"/>
            <a:ext cx="34671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4457700" y="2743200"/>
            <a:ext cx="43751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err="1"/>
              <a:t>Modelo</a:t>
            </a:r>
            <a:r>
              <a:rPr lang="en-US" sz="1600" b="1" dirty="0"/>
              <a:t> de </a:t>
            </a:r>
            <a:r>
              <a:rPr lang="en-US" sz="1600" b="1" dirty="0" err="1"/>
              <a:t>ponta</a:t>
            </a:r>
            <a:r>
              <a:rPr lang="en-US" sz="1600" b="1" dirty="0"/>
              <a:t> de </a:t>
            </a:r>
            <a:r>
              <a:rPr lang="en-US" sz="1600" b="1" dirty="0" err="1"/>
              <a:t>prova</a:t>
            </a:r>
            <a:r>
              <a:rPr lang="en-US" sz="1600" b="1" dirty="0"/>
              <a:t> </a:t>
            </a:r>
            <a:r>
              <a:rPr lang="en-US" sz="1600" b="1" dirty="0" err="1"/>
              <a:t>passiva</a:t>
            </a:r>
            <a:r>
              <a:rPr lang="en-US" sz="1600" b="1" dirty="0"/>
              <a:t> 10:1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384"/>
              </a:spcAft>
              <a:defRPr/>
            </a:pPr>
            <a:r>
              <a:rPr lang="en-US" sz="320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Compreender o visor do osciloscópio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7850" y="4724400"/>
            <a:ext cx="9245600" cy="1600200"/>
          </a:xfrm>
        </p:spPr>
        <p:txBody>
          <a:bodyPr/>
          <a:lstStyle/>
          <a:p>
            <a:pPr marL="266700" indent="-266700">
              <a:spcAft>
                <a:spcPts val="1200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1700" dirty="0" err="1" smtClean="0">
                <a:solidFill>
                  <a:srgbClr val="000000"/>
                </a:solidFill>
              </a:rPr>
              <a:t>Área</a:t>
            </a:r>
            <a:r>
              <a:rPr lang="en-US" sz="1700" dirty="0" smtClean="0">
                <a:solidFill>
                  <a:srgbClr val="000000"/>
                </a:solidFill>
              </a:rPr>
              <a:t> de </a:t>
            </a:r>
            <a:r>
              <a:rPr lang="en-US" sz="1700" dirty="0" err="1" smtClean="0">
                <a:solidFill>
                  <a:srgbClr val="000000"/>
                </a:solidFill>
              </a:rPr>
              <a:t>exibição</a:t>
            </a:r>
            <a:r>
              <a:rPr lang="en-US" sz="1700" dirty="0" smtClean="0">
                <a:solidFill>
                  <a:srgbClr val="000000"/>
                </a:solidFill>
              </a:rPr>
              <a:t> da forma de </a:t>
            </a:r>
            <a:r>
              <a:rPr lang="en-US" sz="1700" dirty="0" err="1" smtClean="0">
                <a:solidFill>
                  <a:srgbClr val="000000"/>
                </a:solidFill>
              </a:rPr>
              <a:t>onda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mostrada</a:t>
            </a:r>
            <a:r>
              <a:rPr lang="en-US" sz="1700" dirty="0" smtClean="0">
                <a:solidFill>
                  <a:srgbClr val="000000"/>
                </a:solidFill>
              </a:rPr>
              <a:t> com </a:t>
            </a:r>
            <a:r>
              <a:rPr lang="en-US" sz="1700" dirty="0" err="1" smtClean="0">
                <a:solidFill>
                  <a:srgbClr val="000000"/>
                </a:solidFill>
              </a:rPr>
              <a:t>linhas</a:t>
            </a:r>
            <a:r>
              <a:rPr lang="en-US" sz="1700" dirty="0" smtClean="0">
                <a:solidFill>
                  <a:srgbClr val="000000"/>
                </a:solidFill>
              </a:rPr>
              <a:t> de grade (</a:t>
            </a:r>
            <a:r>
              <a:rPr lang="en-US" sz="1700" dirty="0" err="1" smtClean="0">
                <a:solidFill>
                  <a:srgbClr val="000000"/>
                </a:solidFill>
              </a:rPr>
              <a:t>ou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divisões</a:t>
            </a:r>
            <a:r>
              <a:rPr lang="en-US" sz="1700" dirty="0" smtClean="0">
                <a:solidFill>
                  <a:srgbClr val="000000"/>
                </a:solidFill>
              </a:rPr>
              <a:t>).</a:t>
            </a:r>
          </a:p>
          <a:p>
            <a:pPr marL="266700" indent="-266700">
              <a:spcAft>
                <a:spcPts val="1200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1700" dirty="0" err="1" smtClean="0">
                <a:solidFill>
                  <a:srgbClr val="000000"/>
                </a:solidFill>
              </a:rPr>
              <a:t>Os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espaços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verticais</a:t>
            </a:r>
            <a:r>
              <a:rPr lang="en-US" sz="1700" dirty="0" smtClean="0">
                <a:solidFill>
                  <a:srgbClr val="000000"/>
                </a:solidFill>
              </a:rPr>
              <a:t> das </a:t>
            </a:r>
            <a:r>
              <a:rPr lang="en-US" sz="1700" dirty="0" err="1" smtClean="0">
                <a:solidFill>
                  <a:srgbClr val="000000"/>
                </a:solidFill>
              </a:rPr>
              <a:t>linhas</a:t>
            </a:r>
            <a:r>
              <a:rPr lang="en-US" sz="1700" dirty="0" smtClean="0">
                <a:solidFill>
                  <a:srgbClr val="000000"/>
                </a:solidFill>
              </a:rPr>
              <a:t> de grade </a:t>
            </a:r>
            <a:r>
              <a:rPr lang="en-US" sz="1700" dirty="0" err="1" smtClean="0">
                <a:solidFill>
                  <a:srgbClr val="000000"/>
                </a:solidFill>
              </a:rPr>
              <a:t>estão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relacionados</a:t>
            </a:r>
            <a:r>
              <a:rPr lang="en-US" sz="1700" dirty="0" smtClean="0">
                <a:solidFill>
                  <a:srgbClr val="000000"/>
                </a:solidFill>
              </a:rPr>
              <a:t> à </a:t>
            </a:r>
            <a:r>
              <a:rPr lang="en-US" sz="1700" dirty="0" err="1" smtClean="0">
                <a:solidFill>
                  <a:srgbClr val="000000"/>
                </a:solidFill>
              </a:rPr>
              <a:t>configuração</a:t>
            </a:r>
            <a:r>
              <a:rPr lang="en-US" sz="1700" dirty="0" smtClean="0">
                <a:solidFill>
                  <a:srgbClr val="000000"/>
                </a:solidFill>
              </a:rPr>
              <a:t> de volts/</a:t>
            </a:r>
            <a:r>
              <a:rPr lang="en-US" sz="1700" dirty="0" err="1" smtClean="0">
                <a:solidFill>
                  <a:srgbClr val="000000"/>
                </a:solidFill>
              </a:rPr>
              <a:t>divisão</a:t>
            </a:r>
            <a:r>
              <a:rPr lang="en-US" sz="1700" dirty="0" smtClean="0">
                <a:solidFill>
                  <a:srgbClr val="000000"/>
                </a:solidFill>
              </a:rPr>
              <a:t>.</a:t>
            </a:r>
          </a:p>
          <a:p>
            <a:pPr marL="266700" indent="-266700">
              <a:spcAft>
                <a:spcPts val="1200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1700" dirty="0" err="1" smtClean="0">
                <a:solidFill>
                  <a:srgbClr val="000000"/>
                </a:solidFill>
              </a:rPr>
              <a:t>Os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espaços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horizontais</a:t>
            </a:r>
            <a:r>
              <a:rPr lang="en-US" sz="1700" dirty="0" smtClean="0">
                <a:solidFill>
                  <a:srgbClr val="000000"/>
                </a:solidFill>
              </a:rPr>
              <a:t> das </a:t>
            </a:r>
            <a:r>
              <a:rPr lang="en-US" sz="1700" dirty="0" err="1" smtClean="0">
                <a:solidFill>
                  <a:srgbClr val="000000"/>
                </a:solidFill>
              </a:rPr>
              <a:t>linhas</a:t>
            </a:r>
            <a:r>
              <a:rPr lang="en-US" sz="1700" dirty="0" smtClean="0">
                <a:solidFill>
                  <a:srgbClr val="000000"/>
                </a:solidFill>
              </a:rPr>
              <a:t> de grade </a:t>
            </a:r>
            <a:r>
              <a:rPr lang="en-US" sz="1700" dirty="0" err="1" smtClean="0">
                <a:solidFill>
                  <a:srgbClr val="000000"/>
                </a:solidFill>
              </a:rPr>
              <a:t>estão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relacionados</a:t>
            </a:r>
            <a:r>
              <a:rPr lang="en-US" sz="1700" dirty="0" smtClean="0">
                <a:solidFill>
                  <a:srgbClr val="000000"/>
                </a:solidFill>
              </a:rPr>
              <a:t> à </a:t>
            </a:r>
            <a:r>
              <a:rPr lang="en-US" sz="1700" dirty="0" err="1" smtClean="0">
                <a:solidFill>
                  <a:srgbClr val="000000"/>
                </a:solidFill>
              </a:rPr>
              <a:t>configuração</a:t>
            </a:r>
            <a:r>
              <a:rPr lang="en-US" sz="1700" dirty="0" smtClean="0">
                <a:solidFill>
                  <a:srgbClr val="000000"/>
                </a:solidFill>
              </a:rPr>
              <a:t> de </a:t>
            </a:r>
            <a:r>
              <a:rPr lang="en-US" sz="1700" dirty="0" err="1" smtClean="0">
                <a:solidFill>
                  <a:srgbClr val="000000"/>
                </a:solidFill>
              </a:rPr>
              <a:t>segundos</a:t>
            </a:r>
            <a:r>
              <a:rPr lang="en-US" sz="1700" dirty="0" smtClean="0">
                <a:solidFill>
                  <a:srgbClr val="000000"/>
                </a:solidFill>
              </a:rPr>
              <a:t>/</a:t>
            </a:r>
            <a:r>
              <a:rPr lang="en-US" sz="1700" dirty="0" err="1" smtClean="0">
                <a:solidFill>
                  <a:srgbClr val="000000"/>
                </a:solidFill>
              </a:rPr>
              <a:t>divisão</a:t>
            </a:r>
            <a:r>
              <a:rPr lang="en-US" sz="1700" dirty="0" smtClean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664131" y="685801"/>
            <a:ext cx="6228468" cy="3991035"/>
            <a:chOff x="1536320" y="809625"/>
            <a:chExt cx="5843968" cy="3991035"/>
          </a:xfrm>
        </p:grpSpPr>
        <p:pic>
          <p:nvPicPr>
            <p:cNvPr id="29697" name="Picture 23" descr="Scope Screen1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5000" y="908050"/>
              <a:ext cx="5475288" cy="351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0" name="TextBox 7"/>
            <p:cNvSpPr txBox="1">
              <a:spLocks noChangeArrowheads="1"/>
            </p:cNvSpPr>
            <p:nvPr/>
          </p:nvSpPr>
          <p:spPr bwMode="auto">
            <a:xfrm rot="16200000">
              <a:off x="1327827" y="2497551"/>
              <a:ext cx="792396" cy="375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Volts</a:t>
              </a:r>
            </a:p>
          </p:txBody>
        </p:sp>
        <p:sp>
          <p:nvSpPr>
            <p:cNvPr id="29701" name="TextBox 8"/>
            <p:cNvSpPr txBox="1">
              <a:spLocks noChangeArrowheads="1"/>
            </p:cNvSpPr>
            <p:nvPr/>
          </p:nvSpPr>
          <p:spPr bwMode="auto">
            <a:xfrm>
              <a:off x="4286250" y="4400550"/>
              <a:ext cx="9450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Tempo</a:t>
              </a:r>
            </a:p>
          </p:txBody>
        </p:sp>
        <p:cxnSp>
          <p:nvCxnSpPr>
            <p:cNvPr id="29702" name="Straight Arrow Connector 10"/>
            <p:cNvCxnSpPr>
              <a:cxnSpLocks noChangeShapeType="1"/>
            </p:cNvCxnSpPr>
            <p:nvPr/>
          </p:nvCxnSpPr>
          <p:spPr bwMode="auto">
            <a:xfrm rot="5400000" flipH="1" flipV="1">
              <a:off x="1188244" y="1600994"/>
              <a:ext cx="1066800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9703" name="Straight Arrow Connector 11"/>
            <p:cNvCxnSpPr>
              <a:cxnSpLocks noChangeShapeType="1"/>
            </p:cNvCxnSpPr>
            <p:nvPr/>
          </p:nvCxnSpPr>
          <p:spPr bwMode="auto">
            <a:xfrm rot="16200000" flipH="1">
              <a:off x="1151732" y="3847306"/>
              <a:ext cx="1143000" cy="1587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9704" name="Straight Arrow Connector 13"/>
            <p:cNvCxnSpPr>
              <a:cxnSpLocks noChangeShapeType="1"/>
            </p:cNvCxnSpPr>
            <p:nvPr/>
          </p:nvCxnSpPr>
          <p:spPr bwMode="auto">
            <a:xfrm rot="10800000">
              <a:off x="2078038" y="4629150"/>
              <a:ext cx="2055812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9705" name="Straight Arrow Connector 15"/>
            <p:cNvCxnSpPr>
              <a:cxnSpLocks noChangeShapeType="1"/>
            </p:cNvCxnSpPr>
            <p:nvPr/>
          </p:nvCxnSpPr>
          <p:spPr bwMode="auto">
            <a:xfrm>
              <a:off x="5276850" y="4629150"/>
              <a:ext cx="2058988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9706" name="Oval 19"/>
            <p:cNvSpPr>
              <a:spLocks noChangeArrowheads="1"/>
            </p:cNvSpPr>
            <p:nvPr/>
          </p:nvSpPr>
          <p:spPr bwMode="auto">
            <a:xfrm>
              <a:off x="5934075" y="809625"/>
              <a:ext cx="685800" cy="381000"/>
            </a:xfrm>
            <a:prstGeom prst="ellipse">
              <a:avLst/>
            </a:prstGeom>
            <a:noFill/>
            <a:ln w="25400" algn="ctr">
              <a:solidFill>
                <a:srgbClr val="FF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29707" name="Oval 20"/>
            <p:cNvSpPr>
              <a:spLocks noChangeArrowheads="1"/>
            </p:cNvSpPr>
            <p:nvPr/>
          </p:nvSpPr>
          <p:spPr bwMode="auto">
            <a:xfrm>
              <a:off x="1985963" y="823913"/>
              <a:ext cx="685800" cy="381000"/>
            </a:xfrm>
            <a:prstGeom prst="ellipse">
              <a:avLst/>
            </a:prstGeom>
            <a:noFill/>
            <a:ln w="25400" algn="ctr">
              <a:solidFill>
                <a:srgbClr val="FF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29708" name="TextBox 21"/>
            <p:cNvSpPr txBox="1">
              <a:spLocks noChangeArrowheads="1"/>
            </p:cNvSpPr>
            <p:nvPr/>
          </p:nvSpPr>
          <p:spPr bwMode="auto">
            <a:xfrm>
              <a:off x="2076450" y="1185863"/>
              <a:ext cx="17012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FFFF00"/>
                  </a:solidFill>
                </a:rPr>
                <a:t>Vertical = 1 V/div</a:t>
              </a:r>
            </a:p>
          </p:txBody>
        </p:sp>
        <p:sp>
          <p:nvSpPr>
            <p:cNvPr id="29709" name="TextBox 22"/>
            <p:cNvSpPr txBox="1">
              <a:spLocks noChangeArrowheads="1"/>
            </p:cNvSpPr>
            <p:nvPr/>
          </p:nvSpPr>
          <p:spPr bwMode="auto">
            <a:xfrm>
              <a:off x="5200650" y="1185863"/>
              <a:ext cx="204730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FFFF00"/>
                  </a:solidFill>
                </a:rPr>
                <a:t>Horizontal = 1 µs/div</a:t>
              </a:r>
            </a:p>
          </p:txBody>
        </p:sp>
        <p:cxnSp>
          <p:nvCxnSpPr>
            <p:cNvPr id="29710" name="Straight Arrow Connector 14"/>
            <p:cNvCxnSpPr>
              <a:cxnSpLocks noChangeShapeType="1"/>
            </p:cNvCxnSpPr>
            <p:nvPr/>
          </p:nvCxnSpPr>
          <p:spPr bwMode="auto">
            <a:xfrm rot="10800000" flipV="1">
              <a:off x="6276975" y="1609725"/>
              <a:ext cx="276225" cy="1588"/>
            </a:xfrm>
            <a:prstGeom prst="straightConnector1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 type="arrow" w="med" len="med"/>
            </a:ln>
          </p:spPr>
        </p:cxnSp>
        <p:cxnSp>
          <p:nvCxnSpPr>
            <p:cNvPr id="29711" name="Straight Arrow Connector 16"/>
            <p:cNvCxnSpPr>
              <a:cxnSpLocks noChangeShapeType="1"/>
            </p:cNvCxnSpPr>
            <p:nvPr/>
          </p:nvCxnSpPr>
          <p:spPr bwMode="auto">
            <a:xfrm>
              <a:off x="5467350" y="1609725"/>
              <a:ext cx="295275" cy="1588"/>
            </a:xfrm>
            <a:prstGeom prst="straightConnector1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 type="arrow" w="med" len="med"/>
            </a:ln>
          </p:spPr>
        </p:cxnSp>
        <p:sp>
          <p:nvSpPr>
            <p:cNvPr id="29712" name="TextBox 17"/>
            <p:cNvSpPr txBox="1">
              <a:spLocks noChangeArrowheads="1"/>
            </p:cNvSpPr>
            <p:nvPr/>
          </p:nvSpPr>
          <p:spPr bwMode="auto">
            <a:xfrm>
              <a:off x="5753100" y="1466850"/>
              <a:ext cx="48911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solidFill>
                    <a:srgbClr val="FFFF00"/>
                  </a:solidFill>
                </a:rPr>
                <a:t>1 Div</a:t>
              </a:r>
            </a:p>
          </p:txBody>
        </p:sp>
        <p:cxnSp>
          <p:nvCxnSpPr>
            <p:cNvPr id="29713" name="Straight Arrow Connector 29"/>
            <p:cNvCxnSpPr>
              <a:cxnSpLocks noChangeShapeType="1"/>
            </p:cNvCxnSpPr>
            <p:nvPr/>
          </p:nvCxnSpPr>
          <p:spPr bwMode="auto">
            <a:xfrm rot="5400000" flipH="1" flipV="1">
              <a:off x="3845719" y="2042319"/>
              <a:ext cx="276225" cy="1587"/>
            </a:xfrm>
            <a:prstGeom prst="straightConnector1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 type="arrow" w="med" len="med"/>
            </a:ln>
          </p:spPr>
        </p:cxnSp>
        <p:cxnSp>
          <p:nvCxnSpPr>
            <p:cNvPr id="29714" name="Straight Arrow Connector 32"/>
            <p:cNvCxnSpPr>
              <a:cxnSpLocks noChangeShapeType="1"/>
            </p:cNvCxnSpPr>
            <p:nvPr/>
          </p:nvCxnSpPr>
          <p:spPr bwMode="auto">
            <a:xfrm rot="16200000" flipH="1">
              <a:off x="3831432" y="1332706"/>
              <a:ext cx="304800" cy="1587"/>
            </a:xfrm>
            <a:prstGeom prst="straightConnector1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 type="arrow" w="med" len="med"/>
            </a:ln>
          </p:spPr>
        </p:cxnSp>
        <p:sp>
          <p:nvSpPr>
            <p:cNvPr id="29715" name="TextBox 35"/>
            <p:cNvSpPr txBox="1">
              <a:spLocks noChangeArrowheads="1"/>
            </p:cNvSpPr>
            <p:nvPr/>
          </p:nvSpPr>
          <p:spPr bwMode="auto">
            <a:xfrm rot="16200000">
              <a:off x="3723184" y="1574307"/>
              <a:ext cx="521297" cy="245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solidFill>
                    <a:srgbClr val="FFFF00"/>
                  </a:solidFill>
                </a:rPr>
                <a:t>1 Div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3" descr="Scope Screen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750" y="1441450"/>
            <a:ext cx="5931562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5931" y="227013"/>
            <a:ext cx="9660069" cy="99218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84"/>
              </a:spcAft>
              <a:defRPr/>
            </a:pPr>
            <a:r>
              <a:rPr lang="en-US" sz="320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Realizar medições – por estimativa visual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5500" y="5105400"/>
            <a:ext cx="8832850" cy="1524000"/>
          </a:xfrm>
        </p:spPr>
        <p:txBody>
          <a:bodyPr/>
          <a:lstStyle/>
          <a:p>
            <a:pPr marL="266700" indent="-266700">
              <a:spcAft>
                <a:spcPts val="500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rgbClr val="000000"/>
                </a:solidFill>
              </a:rPr>
              <a:t>Período</a:t>
            </a:r>
            <a:r>
              <a:rPr lang="en-US" sz="2000" dirty="0" smtClean="0">
                <a:solidFill>
                  <a:srgbClr val="000000"/>
                </a:solidFill>
              </a:rPr>
              <a:t> (T) = 4 </a:t>
            </a:r>
            <a:r>
              <a:rPr lang="en-US" sz="2000" dirty="0" err="1" smtClean="0">
                <a:solidFill>
                  <a:srgbClr val="000000"/>
                </a:solidFill>
              </a:rPr>
              <a:t>divisões</a:t>
            </a:r>
            <a:r>
              <a:rPr lang="en-US" sz="2000" dirty="0" smtClean="0">
                <a:solidFill>
                  <a:srgbClr val="000000"/>
                </a:solidFill>
              </a:rPr>
              <a:t> x 1 µs/div = 4 µs, </a:t>
            </a:r>
            <a:r>
              <a:rPr lang="en-US" sz="2000" dirty="0" err="1" smtClean="0">
                <a:solidFill>
                  <a:srgbClr val="000000"/>
                </a:solidFill>
              </a:rPr>
              <a:t>Freq</a:t>
            </a:r>
            <a:r>
              <a:rPr lang="en-US" sz="2000" dirty="0" smtClean="0">
                <a:solidFill>
                  <a:srgbClr val="000000"/>
                </a:solidFill>
              </a:rPr>
              <a:t> = 1/T = 250 kHz.</a:t>
            </a:r>
          </a:p>
          <a:p>
            <a:pPr marL="266700" indent="-266700">
              <a:spcAft>
                <a:spcPts val="500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V p-p = 6 </a:t>
            </a:r>
            <a:r>
              <a:rPr lang="en-US" sz="2000" dirty="0" err="1" smtClean="0">
                <a:solidFill>
                  <a:srgbClr val="000000"/>
                </a:solidFill>
              </a:rPr>
              <a:t>divisões</a:t>
            </a:r>
            <a:r>
              <a:rPr lang="en-US" sz="2000" dirty="0" smtClean="0">
                <a:solidFill>
                  <a:srgbClr val="000000"/>
                </a:solidFill>
              </a:rPr>
              <a:t> x 1 V/div = 6 V p-p</a:t>
            </a:r>
          </a:p>
          <a:p>
            <a:pPr marL="266700" indent="-266700">
              <a:spcAft>
                <a:spcPts val="500"/>
              </a:spcAft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V </a:t>
            </a:r>
            <a:r>
              <a:rPr lang="en-US" sz="2000" dirty="0" err="1" smtClean="0">
                <a:solidFill>
                  <a:srgbClr val="000000"/>
                </a:solidFill>
              </a:rPr>
              <a:t>máx</a:t>
            </a:r>
            <a:r>
              <a:rPr lang="en-US" sz="2000" dirty="0" smtClean="0">
                <a:solidFill>
                  <a:srgbClr val="000000"/>
                </a:solidFill>
              </a:rPr>
              <a:t>. = +4 </a:t>
            </a:r>
            <a:r>
              <a:rPr lang="en-US" sz="2000" dirty="0" err="1" smtClean="0">
                <a:solidFill>
                  <a:srgbClr val="000000"/>
                </a:solidFill>
              </a:rPr>
              <a:t>divisões</a:t>
            </a:r>
            <a:r>
              <a:rPr lang="en-US" sz="2000" dirty="0" smtClean="0">
                <a:solidFill>
                  <a:srgbClr val="000000"/>
                </a:solidFill>
              </a:rPr>
              <a:t> x 1 V/div = +4 V, </a:t>
            </a:r>
            <a:r>
              <a:rPr lang="en-US" sz="2000" dirty="0" smtClean="0">
                <a:solidFill>
                  <a:srgbClr val="FF0000"/>
                </a:solidFill>
              </a:rPr>
              <a:t>V </a:t>
            </a:r>
            <a:r>
              <a:rPr lang="en-US" sz="2000" dirty="0" err="1" smtClean="0">
                <a:solidFill>
                  <a:srgbClr val="FF0000"/>
                </a:solidFill>
              </a:rPr>
              <a:t>mín</a:t>
            </a:r>
            <a:r>
              <a:rPr lang="en-US" sz="2000" dirty="0" smtClean="0">
                <a:solidFill>
                  <a:srgbClr val="FF0000"/>
                </a:solidFill>
              </a:rPr>
              <a:t>. = ?</a:t>
            </a:r>
          </a:p>
        </p:txBody>
      </p:sp>
      <p:sp>
        <p:nvSpPr>
          <p:cNvPr id="31748" name="TextBox 7"/>
          <p:cNvSpPr txBox="1">
            <a:spLocks noChangeArrowheads="1"/>
          </p:cNvSpPr>
          <p:nvPr/>
        </p:nvSpPr>
        <p:spPr bwMode="auto">
          <a:xfrm rot="-5400000">
            <a:off x="4160667" y="3108424"/>
            <a:ext cx="631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FF00"/>
                </a:solidFill>
              </a:rPr>
              <a:t>V p-p</a:t>
            </a:r>
          </a:p>
        </p:txBody>
      </p:sp>
      <p:sp>
        <p:nvSpPr>
          <p:cNvPr id="31749" name="TextBox 8"/>
          <p:cNvSpPr txBox="1">
            <a:spLocks noChangeArrowheads="1"/>
          </p:cNvSpPr>
          <p:nvPr/>
        </p:nvSpPr>
        <p:spPr bwMode="auto">
          <a:xfrm>
            <a:off x="5252244" y="4500564"/>
            <a:ext cx="8515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FF00"/>
                </a:solidFill>
              </a:rPr>
              <a:t>Período</a:t>
            </a:r>
          </a:p>
        </p:txBody>
      </p:sp>
      <p:cxnSp>
        <p:nvCxnSpPr>
          <p:cNvPr id="31750" name="Straight Arrow Connector 11"/>
          <p:cNvCxnSpPr>
            <a:cxnSpLocks noChangeShapeType="1"/>
          </p:cNvCxnSpPr>
          <p:nvPr/>
        </p:nvCxnSpPr>
        <p:spPr bwMode="auto">
          <a:xfrm rot="16200000" flipH="1">
            <a:off x="4091054" y="4050440"/>
            <a:ext cx="838200" cy="1720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31751" name="Straight Arrow Connector 15"/>
          <p:cNvCxnSpPr>
            <a:cxnSpLocks noChangeShapeType="1"/>
          </p:cNvCxnSpPr>
          <p:nvPr/>
        </p:nvCxnSpPr>
        <p:spPr bwMode="auto">
          <a:xfrm>
            <a:off x="6210168" y="4648200"/>
            <a:ext cx="660400" cy="1588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</p:spPr>
      </p:cxnSp>
      <p:sp>
        <p:nvSpPr>
          <p:cNvPr id="31752" name="Oval 19"/>
          <p:cNvSpPr>
            <a:spLocks noChangeArrowheads="1"/>
          </p:cNvSpPr>
          <p:nvPr/>
        </p:nvSpPr>
        <p:spPr bwMode="auto">
          <a:xfrm>
            <a:off x="6428581" y="1343025"/>
            <a:ext cx="742950" cy="381000"/>
          </a:xfrm>
          <a:prstGeom prst="ellipse">
            <a:avLst/>
          </a:prstGeom>
          <a:noFill/>
          <a:ln w="25400" algn="ctr">
            <a:solidFill>
              <a:srgbClr val="FF33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31753" name="Oval 20"/>
          <p:cNvSpPr>
            <a:spLocks noChangeArrowheads="1"/>
          </p:cNvSpPr>
          <p:nvPr/>
        </p:nvSpPr>
        <p:spPr bwMode="auto">
          <a:xfrm>
            <a:off x="2151460" y="1357313"/>
            <a:ext cx="742950" cy="381000"/>
          </a:xfrm>
          <a:prstGeom prst="ellipse">
            <a:avLst/>
          </a:prstGeom>
          <a:noFill/>
          <a:ln w="25400" algn="ctr">
            <a:solidFill>
              <a:srgbClr val="FF33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31754" name="TextBox 21"/>
          <p:cNvSpPr txBox="1">
            <a:spLocks noChangeArrowheads="1"/>
          </p:cNvSpPr>
          <p:nvPr/>
        </p:nvSpPr>
        <p:spPr bwMode="auto">
          <a:xfrm>
            <a:off x="2249488" y="1719263"/>
            <a:ext cx="16030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FF00"/>
                </a:solidFill>
              </a:rPr>
              <a:t>Vertical = 1 V/div</a:t>
            </a:r>
          </a:p>
        </p:txBody>
      </p:sp>
      <p:sp>
        <p:nvSpPr>
          <p:cNvPr id="31755" name="TextBox 22"/>
          <p:cNvSpPr txBox="1">
            <a:spLocks noChangeArrowheads="1"/>
          </p:cNvSpPr>
          <p:nvPr/>
        </p:nvSpPr>
        <p:spPr bwMode="auto">
          <a:xfrm>
            <a:off x="5634037" y="1719263"/>
            <a:ext cx="1923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FF00"/>
                </a:solidFill>
              </a:rPr>
              <a:t>Horizontal = 1 µs/div</a:t>
            </a:r>
          </a:p>
        </p:txBody>
      </p:sp>
      <p:cxnSp>
        <p:nvCxnSpPr>
          <p:cNvPr id="31756" name="Straight Arrow Connector 16"/>
          <p:cNvCxnSpPr>
            <a:cxnSpLocks noChangeShapeType="1"/>
          </p:cNvCxnSpPr>
          <p:nvPr/>
        </p:nvCxnSpPr>
        <p:spPr bwMode="auto">
          <a:xfrm rot="5400000" flipH="1" flipV="1">
            <a:off x="4052954" y="2455003"/>
            <a:ext cx="914400" cy="1720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31757" name="Straight Arrow Connector 29"/>
          <p:cNvCxnSpPr>
            <a:cxnSpLocks noChangeShapeType="1"/>
          </p:cNvCxnSpPr>
          <p:nvPr/>
        </p:nvCxnSpPr>
        <p:spPr bwMode="auto">
          <a:xfrm rot="10800000" flipV="1">
            <a:off x="4524773" y="4648200"/>
            <a:ext cx="675878" cy="1588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</p:spPr>
      </p:cxnSp>
      <p:sp>
        <p:nvSpPr>
          <p:cNvPr id="31758" name="TextBox 31"/>
          <p:cNvSpPr txBox="1">
            <a:spLocks noChangeArrowheads="1"/>
          </p:cNvSpPr>
          <p:nvPr/>
        </p:nvSpPr>
        <p:spPr bwMode="auto">
          <a:xfrm rot="-5400000">
            <a:off x="2980518" y="2642493"/>
            <a:ext cx="7633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FF00"/>
                </a:solidFill>
              </a:rPr>
              <a:t>V máx.</a:t>
            </a:r>
          </a:p>
        </p:txBody>
      </p:sp>
      <p:cxnSp>
        <p:nvCxnSpPr>
          <p:cNvPr id="31759" name="Straight Arrow Connector 32"/>
          <p:cNvCxnSpPr>
            <a:cxnSpLocks noChangeShapeType="1"/>
          </p:cNvCxnSpPr>
          <p:nvPr/>
        </p:nvCxnSpPr>
        <p:spPr bwMode="auto">
          <a:xfrm rot="5400000" flipH="1" flipV="1">
            <a:off x="3184591" y="2247040"/>
            <a:ext cx="381000" cy="1720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31760" name="Straight Arrow Connector 34"/>
          <p:cNvCxnSpPr>
            <a:cxnSpLocks noChangeShapeType="1"/>
          </p:cNvCxnSpPr>
          <p:nvPr/>
        </p:nvCxnSpPr>
        <p:spPr bwMode="auto">
          <a:xfrm rot="5400000" flipH="1" flipV="1">
            <a:off x="3145632" y="3435218"/>
            <a:ext cx="457200" cy="3440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 type="oval" w="med" len="med"/>
            <a:tailEnd/>
          </a:ln>
        </p:spPr>
      </p:cxnSp>
      <p:sp>
        <p:nvSpPr>
          <p:cNvPr id="31761" name="TextBox 38"/>
          <p:cNvSpPr txBox="1">
            <a:spLocks noChangeArrowheads="1"/>
          </p:cNvSpPr>
          <p:nvPr/>
        </p:nvSpPr>
        <p:spPr bwMode="auto">
          <a:xfrm>
            <a:off x="0" y="3319464"/>
            <a:ext cx="2063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Indicador de nível de terra (0,0 V)</a:t>
            </a:r>
          </a:p>
        </p:txBody>
      </p:sp>
      <p:cxnSp>
        <p:nvCxnSpPr>
          <p:cNvPr id="31762" name="Straight Arrow Connector 43"/>
          <p:cNvCxnSpPr>
            <a:cxnSpLocks noChangeShapeType="1"/>
          </p:cNvCxnSpPr>
          <p:nvPr/>
        </p:nvCxnSpPr>
        <p:spPr bwMode="auto">
          <a:xfrm>
            <a:off x="1568450" y="3705225"/>
            <a:ext cx="41275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1763" name="TextBox 24"/>
          <p:cNvSpPr txBox="1">
            <a:spLocks noChangeArrowheads="1"/>
          </p:cNvSpPr>
          <p:nvPr/>
        </p:nvSpPr>
        <p:spPr bwMode="auto">
          <a:xfrm>
            <a:off x="1726671" y="762001"/>
            <a:ext cx="486780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i="1"/>
              <a:t>A técnica de medição mais comum</a:t>
            </a:r>
          </a:p>
        </p:txBody>
      </p:sp>
      <p:sp>
        <p:nvSpPr>
          <p:cNvPr id="31764" name="Oval 25"/>
          <p:cNvSpPr>
            <a:spLocks noChangeArrowheads="1"/>
          </p:cNvSpPr>
          <p:nvPr/>
        </p:nvSpPr>
        <p:spPr bwMode="auto">
          <a:xfrm>
            <a:off x="1996679" y="3552825"/>
            <a:ext cx="330200" cy="304800"/>
          </a:xfrm>
          <a:prstGeom prst="ellipse">
            <a:avLst/>
          </a:prstGeom>
          <a:noFill/>
          <a:ln w="25400" algn="ctr">
            <a:solidFill>
              <a:srgbClr val="FF33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11587PHOTO" val="/9j/4AAQSkZJRgABAQAAAQABAAD/2wBDAAMCAgMCAgMDAwMEAwMEBQgFBQQEBQoHBwYIDAoMDAsKCwsNDhIQDQ4RDgsLEBYQERMUFRUVDA8XGBYUGBIUFRT/2wBDAQMEBAUEBQkFBQkUDQsNFBQUFBQUFBQUFBQUFBQUFBQUFBQUFBQUFBQUFBQUFBQUFBQUFBQUFBQUFBQUFBQUFBT/wAARCASuAx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AxjpRsqQDinhK6CCNUxVhEoSP24qdExQAwJSEYqxtqGQYOaAIyKRulB6ikPWgAoz0prU5RQAo/yKeBim1IgoEx23NKBinKKcF4oCwyk204jAoIxQIbjijbTiMU0nFABtpSM0Z7UU0A2kAxTtv+zQFqgBRmngZoVPapVXFAkNVMU8DFFNY1BViNuDTP4qc3TpTDmqQhf4qeoqMdalRc0wDGVPFMYVY24FMdMmgCAj0oPWnbCaUJzUAM2Zppjx0FWVjzS+UaB2Kvl804Jmp/LxTljz9aAREseeamCetTJFjrTtgAqC7EATn2p6jFSbDSbcYqyRQKdtpFHNSBaCuhAQRQGxUrpUJWgkUvxUbc9KdtppGKAIiuTTttO280u3BNAERGBmmHpUzLmmleaAsNUYFPXpSBeKcBg0CQ0g496TGBTyM0Fc9KBjAPoadtpQtKFoAZg0hWpdtG2gCAp9KQL7VNs9qNhqAItvtShak2ZpdnpQBGFOKXGBUhTpTSDVgMwRTlo2+2acFoAaRmomGCanK461GyZzQBDjmhelOZKbj3oAa55xSHg04jFNagBv0pN1Lto2kCgBB7U4cnmjbjiigB9KOTTFqQDFBIUUUUAFBOKKTbVgKRmg9qTbS0AI3SkI59aXgcUlQAYwaTHNKOtFACEZppHrT6QrQBGw4qNlP5VNt+lRleKaGiIjNJtAqTGaTbVDIiv51GRmpyvFR7cVAEW3ikxg8VKRTCOtOwFgDtUq9aTZgU4DFICaMZqYLio061IrVLAcVqJ1zxUof3prYPekBVZcVE1WmXrVdxVgMAqRRkU1V5qzFHkCgCILjpUinAqTyzntSbOelAmKnWngU1VwKkUcUDGleabjmpaQrQBERmmkc1IRk0m36UCsM24op9FAhPalVeaQDFPUUAKBmnAZFNyaFNBQ6msKkAzQyUAQ7aaUqbZ60/y80CsVNp3VLGtPMdKowadwsPAzSFKeopwXNIdiAp3pNmDU5XrTGoAFGBT9uaYD/k04HFACMgpyrSjmnAcelJlIQHFLnnFOK596YV5qRjqcVxTU4NSMeKsSIwMVItRnmlGRQDHt1qBhzT2amZyaCRuDTSOfapQM0jrxQVYix0op+O1GDQSN28UlPx7UUAMC80mOMU/HWkIoAbjIxTttOpNuKSAbjinBacF70ACmA0ikIp7dKSgBuM80mOaeOtIelQA3HNOVeKQGnDrQAEYpmM08nNAHSrAaFpwWnAU7HGKAImXimFamOOaaRigCuyUwpipz0qNvrSuBDtyKQpU23NLsyKYEOw0BalK89KbjFADCKaRzUvQUygBgHtTx0xSgZpQMUCsJ160badS7aB2GbaNvvUtN20EjCMUEcU6iquBHtpOhqUjNN2gmpGhoBpaXHHpRg0CG496Wg9KKAGEcUxqkIxUZHvQPcj6ml255pR2ooGMK0xlqUjNJg1YmQEYppHFTEU1loBFo4qRVAqFTyPSpQ2KgYp+XpSFsGkY1GTmpsBKJB3pfMzVfdSb/AHp2AsZ4xUbdKaG96UHmmAqLVuEZxVdKnjyKTAs7BimOnOMU9WyKQnpUgRhRmndBQTim07gFBXmnAdKXbmqAiYU3+KpttN2UAMxmlK07YR1o/Q0ANC08JQBzUqqOO1AFdlwaKsMmai8vBoAcn+c0pIApVGRSE0CYgNOHSmZ5xUijNVYLiEUBfwqXZilWPJNJjGqtOC45qRY6Ux0gIGFRlaslKZsp2C5EBmlCVKsdPVMUgIwpFOUU8x4oCUFXHKuRSNH1qRBT6CSvsxSE4BzUzDrVd6TKQ3qRS/hTOtPHI60xjWFNA5qXbzShaCCMLQR+FSbcCmEcUAMopc80lAARmiiigBNtIRin44pD0oAaOtOpAMGn/wANADaCcU4DNB6CgBhOKPWmng0mcdDzSYDi1MoJpdtSWAFOAzQBzTgMU0An8VDdKWjGKogTdShqaetGec0FIdTT+dOpOvOKBkbc1GRmpyMU0pSsQRLTttKRmjApMBtNYVJgU2kBGRTdtS7aAnNAEYXFO25qUJS7c1YEOMU4DFSbcU0DtQA3bRj3pwWlC80AREHFIRUxWmEc4xQBHjmginlcUUAN28UpFO20mDQBGRmmnintxTG4pskQ89qY1KT6U0mkA3bSHmlJ4pKB7hQV9+acBinYFUhkeBimleMZqVhxTWXApkjkFPpBxQT71BQ1u9MJp2RTWFAER5opSMfjShS1AAoyM09TzTQhp6oaAJl61KvWokHrUo60AShsU7dmmDpRUAKTmlC5poOakTpQUgVSKeBk04DNGcGmgsL5dKseOtCtgiplINDGQNHjmq0nFaDruFVJYzikBArjNTxuKrkYNIHINWQXC2RUTGmiTignIoAXd3phakbpSYNAEicmrcScVViq9D0oAds4oVakb5RUQPNAEqrSlKFOBTj0FUkJkRSmsmKkJxSUxkQX2qRRSbacDmgkXbmk2U8DNOK0ARgYpwPFOximkYpWHcY/IqvIKnaom5qRkQH5U9VoI5p1ACgZpQtA6UtAAVqNlxUu2mEYoAgPSm1I/wB2mkZoAZ1NOUUAZp6rmgBQMUhXnpT9tO289KAIttJjB96l2ikK0AM+9QRxTwMUhGKAIGFMIqcrk1Gy0AR0D3p2zPtRtxU2AUHFOHFNAzTulCLHA5peoqMHin54zVAIRim/rTjxmmnqKCAXpS0m6k3ECgBeKSkz60BqADGRRt+tGfWnY49qAGEU0jNTdabSsBGBingUhFOHWmkAu2loHvTh0p2AYVNN2/WpSM00jmkA0DjmlAx04paKAGkZphFSN0pp+lAERFFOYZqOgBfxobpSDrRzmrJGtTG609uTTGOTQBE1JUmOaQjtUAREcUnXrUhWjbQO4gHFPAzQBmlxgUCEphPrUh4xTDyfWrAdTSfanH1pCM1BQ2kPSnbaP4qAESLecYqYW4FPjGBUoIxUFWIDFjil2Z7VIzBabnNO5JHt9KcowaX86dTuAq9KG60lITRYBpbBqWJ6iqSMYosCLW7imO200q9Ka4yaLFXE83FTRvmqpXFPRsH0qRJl1WyKbIuaYr05pMUFFWVNtQY596nmfJqIDNWQKoNSAcU0Dj3pwHFAC7fbmjbT16UFaAEj61ahNVgMVPHx9KLAWCcio+9OU5pw61dhXFXrS0YxS4z3oEMOaAv4U8LSleaAGbaUDFOxxik6UAOUU/qaaDxTjjFNCY1qa1KxphNDBEbVHUrDNRn3qGWN3U8dqZtqReaQCdqcO1KABxS4NADQTiginYNB5FAFdhwaaRipiuT7VGV5oAYBT1FKq8U8LQAi9adShOaft4oAZtpp6VKVpjL3oAjJxRSkYo/CgBhBpjCp9nApjCgCCkbpT2FNxigA5z0op23ilC0FIjHU08DFO2U4LQSRkZppNS7T60wqc0AMwTTSKk20u2gCLBxntS4NSbeKNtAEXIpc8YqTy6TbzQA3GBQeop+2m0AI3SgDHNDdKWnYApQ1JjBo6VQrjsig9KYvWpAaVh3EJxSbqUnPrSfrRYAJzTKdRRYVyNhTCMVORxTStMLEIBzS7afto+9QIhK0hGRU23NIV+tAFdhxTcYqZhTCKB2GU0daeRikqBCDqaWl20lACE81G33RTz1ppHWrAcwpAKfs9qMf5FQUNIxSYwakAz2oK5oAYrkU4y0wilC0AKCWNSp0pqpg1KoBFQAKMmnFacFp4XNBViu603BqyUyKYY8VSJIwuakVMe1LtxTkGOtUgHrxQRkU7+GkXGaoSIylKF5FTBc0bagtEfQU1m7VMRUbLxzUDK7c0KnPINS+XxTlXFNEDQtOC1IBRVANC8UuBS04dKAGBcGpV6UBc0EYqxbjg2McVIrgVBQDgU7iLQcE0oOKrK/NSo+aQE1FMBzTt1AC0ylLVGz02BLvxQXqINx1o6ihCY4txTAfrRz0p1IdrBUZ5+tPIphPOaBoUdqKVaG5HNKwxN3Sngj8ai3U8HFKwEnUU0jFIGpCeKQCHmkx7UmeaeBQAAdKUdKNv1p22gBQMUoOKSigB2BTSM0b/elJzQAwjNNxgVJTDnPpQAjVG/enscVGxpXAaRzSAU7JoouUhAMU5elJSA+1MkfgY/rTv4qYDxSlsUAOaoiOadvyaaTQA3GafTd1OB5oAMGkAp9FACAYoK8UL0p4GaAIitN24qfbSbBQBAV9qUDFSlaNuDVgQ7eKaVqcrmmlaAIQOaeB7kU7bTgvFADccUhWpQOKNntQBDtp22nleKNtAkM9KY3WpSMVGwIoGR0UrdKULQA2mkVNtprLigCBhTCOKmK0wjFAEW2mlcVMVpNvpSsBHTWFTbaaVqQISM03b7VNg0hGBnFWSO2Y7ZpMZ4qZlAFR4xUFCAUmMUUVADKctNxxTl6UASU9cdqhGalTg+lAE6pTwv401KkAoLE24NIV4qQDNGOM1VxMrkYpOlTMmDTNhqkyWgIzTlGaQLj6VIBihsSDpSbqGpAMUhjhzRsyOmaci04LxzQBEVxTcc5qZ6bSQDKOopp4NKq5NMBaeP8AOKFSl20ALRRS44p2ASmtkVJ/DTGqhMZ0NPVs1HQowaBE4c0u+od31o3ZoAkZzTRyaQHJqVIyalsoUDJqTy+KekXtUgT8qm4FfZg0banMeKjZcVaEyJuKYcZqRkpvl02wQigmhkOOKlWPAp7JigRUxzRz6VOV/GjZ9KBohHBoJzTmSmEflQMKkWowP/11Ko4FQA4DFGMCj+GkP60ALupetNyaeFoAZyKdTtvNLtxQAym4NOJ/GmnnpSYDT1qFjyamaoiMmkgGbqXPtTtvFJt71QDcfhRtpSKRqAHU0mnUhHFADM4FGRS00jFAC7uach5qP9Keg5oAn/hpCMUoX1oZCM1YDacAKNtCigB4FLt/GnKtOC0kJsjZM00r2xU5WmEc0wuRbKNmecYqQDFP20Bcr7MCk24qwU4qMpg0BcYB608JSrHz2qTbQFyFkphHFTsowaiIoC5HjmmMufrUpHWmlaBjNtAWnge1KFzQA2kIzTttNIoAiZeKjZamIzTNuKCSMjNJgVKV71HQAmBSEYp1MYcUANAzRtxQBmnDp0oAcSajYU8Hml2DNZ2KIsHNO21Ltpu2mBCV496THtUpFNI9KVgGrUidaYTihaVgLCtgVIGquDipFbmnYq5ZXmpAuahi5NWlGRSYyMrUbJ3qwwAqGQ4FCEyKlWm/xUDpVEjvWnquaFHNSAcUAIoxT26UBaXbmgCPBJpjCrQSo5EwagpFWlQUrrilqySRRTgM0xetSL0oAQqKYRipDimHnNWA2mnrT8HFIRU3AYB7UuOcU8DBpdtUBCetJUjJzSxpzilcVgRORVmJcYpqIKlQYNSMmA4p69KRD70/AqAGbaikAAqw3WoCrSOQoycZqwIhzSqM1p6f4Zvb9ZWEZTYhZVbgvjsK2NG8Jo9tLNeSqhDiOM5BX/aJ+mRjtUucY7spQk9kcsB6DNTRWctxMIwuw5xl+APqa9AvvCtvoMF7LHFKISf3ElxgF1DcHj+98vI6ZqK7uRDYWarGgV7g3U+VHyqRgKRjnAOR9RmsJYi2yNlRvucTHoF/M0irbtvTkqeDj2/OtrRPAk10ztfSQ2+1tkdrLOI2nYkAYcgqq88kntgV1NhHC10yR27PLtURu7gb3ZQdwJ7E5HpWppYlSKwlklt5DbRiFsqrkb2PDI65YjbyAD3x14z+sN9CvYo4eL4b6rFqT6fdWZWXcU25IdSMH+XPvV6y+F93JbxXFoUu3nYRRx7QGRicHcpOOBghunY129z4ghudZtGbVZreONhGTGmfs8qnjaWOQGIBBzwRjmul8MeLdK1jWrX+279o7m4Lwm/uoF2sTlQW2kdeATg9Oc4rP28rl+yVjxeDwQ2nXYW5RJSjkbJgQmehDH6/55rQt/hnun23G61IjMpjjOQ3XpnJxx78Gvpg+A83NollENQtgyF2CGReoGY2OCOcjIOOOQDiq3iHwlpGv3dpazzyWmq2n72SKKF0eVM7vu464J5T1GV6mm6k+4KnHsfKp8Bao5OIMNgPsU7jtJI/p/KpNP8ABFzqVq+0EeSSXJ6qACcY75wcfWvoyCbRbfWra683ZFakxT+duEhABKccjPOOpB5z0q1FJo8+q3N5ZJJoGt3cTFIIwWtpwV6vjIwSQcKp9duRmj27BUUfL154K1O0Tm2+YKGZSwBGTjqTg846eorKm0q8trlreW2lSZRkoyEEDGc19KLFdyNcf2da26ajDAHm09t84uV6lkJbDrtH3kORnBA5rndZ0vSIbi1ktI5biG5LTTabbwNO8BzlthwrupHO0gOmOcjmnHEO2qJdFdGeHHT5xaC52HyidpP90+h9zTptMnt7pLa6Asp2IBS5BjMY7FgRkD3r1Y6Z4cvb2bCXEllcHzBErPEOB95Qy7kZdxz97oM5Bpz+E7i40yHTpbr+2bABjbw3zt59oA3zbGwdvHJCsV6Er2reNaLM3SkjySfTjaTmC6BgdlBjcnKZ+oyCp9RUEtnJbnEg284DrypP1rub7wPLbWwlhulv9GEpRmRgrxk/d3IeVPUbhlT6npWfe+Gns7eQQE3kSllWXBBBHJjZexxg469ccVftIsjkfU44xkEhgQQOlM21ovatc2xkjywUYK4+Ze/PqMdKn17F1qTzqAnmxRykHjnYu79c1UZJkuLW5kbCwJAJwMn2pCMVo6PAJL+NZGxG4bccA4GDn+VQXUKrPLtwVByNoIHXoM1VwsUyM0mOcVKU5pWi2gA9TRcki207GRT9lIRRcCEg00jJqQr7UmDTAZtzToxzTwv+RSqpoAkQU4j2pKUnHWgBCMUijmnZyKFGBQA9BzUgUEUxeDUg57UAKV4ppXipaQjNWSQBeaXbUgGKKAE20wrk1LtpNntQBGExTqeOtNI5oAiPSo3HepnqJx1oKIwc0nFB+lIBmhAJTwc0gGKdjmgBMZFNZalprDIoAgYflTCM1MwwKjK1RJGelMapCMU0jn1pMCOkIyKkwaZSAZjFFOwKbQAqnmpRyKrg4qUPUFD6QikDZ706gBlMpzdKZ/FQA1hQBin0UAAFPUYNIvApy9aAJ4jirAPFVl6VLuwKAHs+Khd6Ccmo6EgFbrT1pAKcooAlWnjmolNSqfxqbFXHY4py9etNB4o3VRJKvSkcZpBmmkUAQMvNJs9qn20gSgBgWn4NOC04JQBFjmlC1Ls70oTFAERWo2Wp2FQsKAGgCnqKZjnNSLxQAbMigLg1MiF2AA5PSnC2Yk8dPSgCIHFLkVq6doM2p+asMbM0aFnc8KpB5/ADP1Nbdv4GEmrPDJIixpCvyoxJMhAAH/fWSR2qHJLcpRbOURjkHBx0zWlpumz6lcJFFG7FnCDauTuPQfWuo1XTNI0t47awRrpreIy3FwzBlzgbnwOmOgB5/Hir3g2xvYbe4aZS5kAcW7LsMSHndI3VM56ZBOfaueVZdDeNLuYsHgi4vb+G0Qos2wGQ7sgDkl89MY/ka6TSfB8en6mrPYG4RzE0O5crIP4W9s53e+PSsyz1eTT2uJIrWMfaWxHCAREijI3c8gAHgn9a6/wtrF1b30KtEzp5WY9vE0oHUhTnBO0AHjCjJ9sXVkzVU4oS7gttLjuPscDG9lItzuXGxD8zAE9DkYJPXPpWBb20gut1laCRvmnUypujCL6Kep69eg7ZpuveK7kQ6n5pmitTKC0KfLChAyW4+8QAQCcnkmsCTWry0kRiXlhSPzCWGAUlUFVJHOAO3tUXL2R0+szS3OnrPJOZPIjW4mGATIiliQoOBwWLbeePTbis+61A399NbxGBUlEar5Y5ljcLgEHAICgnjuK5q48TR6jLBfyXEzLDt3KcbSxO3C98YHTpgEd6y7iO8vL1kWP7JbLI0cDFMhU6/jwR781mO51TX72fknZIloEKIy8sjIxyFzkHljkHg9OMZqfWZ4NVLTWMkEUnkKghtITGk5XJLhf4G5yRgDrye/NeG9KuJfEdzBLK0axTGJ48ZLKoJyw9CcevWpLNZdLlTyoDcRuvmJNKhIQd2Ved2OMq3ABPB61VmMvaml3dyXwx59vHjODjeMfLkY6jiui0+WfzbVEVbu4CYeIMwYjqGyQc8cg49azY/GNz9qe91HUpb64SXyjDC+2ORAmOgAA+XjG3HByKpGSLWr5ZkmurMu5ytvEXdNvIdcHnAz0/unIIqQPZPDPi1tJ1OOyvbe3tYZ4CJ4nV4229QVIf5zjPCjoM4NT3MuqaRrEMVjFIC6AxJOBOsyH7oRiB25B6kcDByK5G212a80Sz07xEY7mGH/UzN++t5lByFLH5onwTkjGO/rXqWn6Tomv+HIjbR3FulkhWPTpZg8kbfeHls/JVs5AyRkEjvlabM0RW03XHvNLMMnh6STqkhCead3ccAOvOfvbh8wHYVz2q61GNlxbaTPew4DyXFu7W8+4dlUEB2GCPmB6ZBzzXSWXi9LbSbXVLZ5NTt41CzwXe1pbY4IGG2BsKcHkHkdehrn7zxpFeXMCnVJbSzv2HnLBtZPN27hkN03c5JJ55yelS7jRahurXxHpEFtc2Uuly3LC5gvby5aJGc5G9AU5ccZ+Y574qCJfFENrcrYaxpfiOK1JjutPYRXE7RA5DFQN3Dd8HBbOOazb4rcRzxGWS3aJ8PHID5Mpw5Ei5yA+CnXI5PKg4rH0vx5ZW+pLdXlrFfSCURRX8zSxzRDaM4ZHG3gk9DyPai3Viv0RjeI9eurG+P2rSGtYCgaSwZ2aM55UqGO5cj0OMdhS23iy3vNJaWSYrAp3SW0s5DSEDaNrHDCQLwNw5GACcDPS6vq9r4jsb7Ubm4t5tUKTIzapMXVcTJg/KvAMZGM8Z3YxgVweveHJZLmaaG10mzmiiUpNZPEYmZjk5Gck8dgOgqloid2XNT8eQ6nbWkd45Fy7eULryW3PGvUS7MbwCBllAYAgnfzjP1TxLDLE9vaRNbTTYl3q+9GCn5SVI6KcjeOoJyOtcXdzFrtB5bRzM7GQbiAJAQTt7jI+tXrdLnUbz+zbdCWjaQgr8pt3HLSIScbWUZI6cHv1qxFyLSNXiF/cJOghjlYxeXnPlyMSv5EkH8c1ZbRZbi+jt5FYuFKRkAsZcHjPoQCM+w9c1zVzbJHr129nzBNGX3yLgs6H5Dz68dPXtXrC3KWviO2kXYTBcs7HP3Rtww/Mc+laRk47EOKlucdLYjSvtEMhkX70fmgDbjdgk+g5H6VnXNp5Ub5IbJGCpyD2/xroNRt3iW7edoQ8dtGZWaQZDZ+YAd+mO45z2q6uh2Oq6nezwAWVsrg2tvczbldSm7HmYHQ8EnruWto1NdTKVPTQ5y08PfaLqyTzQY5xGScEEbjyD9Ofrwe9S3mkLLql6zcQQsTIsODtG7aFH5gE/Wuti05tHsJtQuJSot9iQgA/PM2fbrkg8c4VRSazZQ6Zp9tb26N9tfJMe3McZJ3MzN1IRdox3Y49ap1OxPs7LU4I26QwTs6gucJGp7E9T+AGPxqkY+K7G/spbpFgSyAuCMAuuTEh6bsZy7dePujoMnNYOo6TPpsgEscio/KPIhTePUA84reMjJoyTHTfL5q4Y8imbOa0IuQCOl2VMF5oK8VYrkIWlC1LSqtTYEQlaAvNT7KTaBmkMao5p449qAMUoGaAFHSnbaFp2DVXFYZtzRjmnkYop3EMoAxT6a1UA0jNNPNPb7oplFgI2ph609qSgCErSBealxxSUAMAoxxT6RulSA0nFIWzSNx7UygoUnNRt3qTORUZ6UAMbpTCcGnsO9RtxQApOKbjNBOKTdQSJTH709vamUAB6U0nNSnpUbDmoKE3/AIU4P6GozwaQGgCUnikPBpAfzp1ABS44pE7VIFzQJjQMVIo5pduKcvWqsIASBTt3FJg02lYocTik3UlFUJj1P4VJuqDocU7dQFyUHNPU1CpNSAkVAyUNSg4qIHFOBoAmX0p2M1GG4p6nNArihaXb0pw60v8ADQMaFp4XHagCnDNACEYoPNKTx7Uh6jt700K5EwzSPAQRj5weQQK6GPQo5bTS5/mxNJJDKccBlwcZ9SDV/wAHWIvdaewLCKKd/lZhngNuA59doFQ5LctROYh0W4kuPJdfJIbaxfHynGeR9K6DWPAkukatc2pctbpObWOduN8gxuOB2H9RW/e2wOr+EJHQS/Z7lUe2ICl/mLR59Q20D6CrniS7Fxr0CXEyw21pb/v5AM5mLM8mT/ESxcZ9h6VzyqvobKmupgab4D+13rQCd2IA2+WucjOGb6dfxxWzdeF9O0u5trhnee0eQgrGP3m1RjjIxy3G70BNLB4ilsbV7q7UyyzYjiX7gSP723gdsjP1x71BHHfau9vJcThIk2z7JDsWV+xb/ZHUdgAeORWTqSZqoJGjCln4XVZ3CXLNKk7WJjLpGTkr5h9hjH1binQ2k9taPPqF1F+/cujPJuwSc/PjJAxnC+/uK5G/8SRXmoNYRfahpFu7PcyQNlriTpwQMLnOM9geOTU2nak8+uia5sBFbWSH/iXjcGZgDjOeh5Hpj65Jx1ZorI9K0bwxo2nxI120VgInF5czS7RHEB915G/hPJ2oOc4JBPS1FPo2r3aw6VBfzaTE5nSzgB/0ibqZJHYZIyR1x9DXEWelReK7yVtQSOzggb7TJa/vXjiB58yQnOeOnBZicBcV2l9fXFtDDZXmoW0MMKfarPTEA3upHBeNPlQnn759ic/LUq6KdjnfENvYaBOlxq93E95I29dPjfFrANuQGIBViDk4BPv3rmB4htlX7cnmW/yllmkVcSM/C4U8k9SCenWoNU0d/F8gI1We6uw3zKkO6MIOvoAAcDPQ4HzYJFR3HhSKzUyXjRXJhYiC3fUIZHLnHzPtJQEY6ZOMgYbtXL1EmUhc/wDCQagsDSiS1t18xpG+4n95yMYGOwOe3risvxHqTapazvYS3FxctGiyGXBdjnAKnHPyqOuMVma1dgR3UIlezjV/NnlHB57ADrz0AH1qhpsiX81vawLLbW0LMH+2ElmPQ5Hr2/HFAzV0Hw/qeoLBFM++RmDhEUYLEnjIwBge3euvvdDu5QJppYriK3iYv5Mo2xkcAZHGT6gnlvY1Zsjb6PZyHUpBpaOhQJHhp5PQEDHJwM9B6k5rkJvE17rc5sgq6dYiVQihMFwOpP8Ae9TjgYoA3rt7u3sBcQMJrg3WUktgCV2qoK5GeFz1PGOtZeia2iWNwWYGFG8t38xlZG3ZDEgjYpJwSCOOtQnxdBBayzpbqYEzDbRscmXvjA6nguf/ANVcza+Jb+4S4lcLNJuKuB8qkkgkggHgd/rRa5Ox1Go+CtavjNHcX1lDNPiaCV5WyWyRw6gq4OSM5P8ASruh+CNS01Yrq+Om6yGRoy2n37JNE47MMDBHXDDHoawbHXInu45422xRoxEIcIAcDo6ggc56j0rs/C3iCC/uzPa6tb2EsSfM97vhuI2OMDKBgy9cMpHHoKltopJM7Kz1NHaC5XVIhciNYrk3TeTuJGF3FowoYDAzuwR1I6VleIfFF5psIs5Y5rQAKpijCqmM8EqONp9V45BxnBrB13VmOpsb2CADYY2lsxH5Uw7HKHazY/PrwazY9btNPtWgjv1ubcZH2S7UrknsgwQp46jGeR7Vn11L6aHTN4uM2+SWMStcqPtCL8ouF7EkcLJx1GMke9ZF3qchlsVgu5bqFPIuckZcHdgLk9cDKjn+ZrldVvn0+IXlo2YwQ2xhuCE9QR3B4z+daWk39vqunecqSQuEztDEhUEwLLn0yQw981pYjmN241u4hhkiSaW6hit/NlQDOzBVVIz1+X+XrzVe3uUe4vbW43xTopMEJAZTJkfI2c/KRzk9McdTWXdsEvbgSbzFIqoEHB+9jOfz/KptanY6peahBEwDFdz5xxkjkj12kAehx2o2DcZZeI59Aa8mjihknmDJuuGBVCCoWQZyCQGJA6cA9q2fCGpX0d/pumSWa3LXcuyPOFkgOxjhW6BSTkhvl+UnjrXEz3FuqxuudwZzGwP3GG0Dr/Kuh03VJtKjuruGQW73T/YtwGSIWYNMq9xkMiZz0JHeqE2c/dq73KtZ5kaVuUUAMpwcbRz0IPQnOR61u6YWhS4E2Le4VSs5VvlZvmypA9/TqayvC91FcRyyzK6yacoktsLlmEYIUE8DaNwAzk/KvbJrRXfqNneJNMkUkZjW3CDLSIF8x41I6n5RjPU5A5NBIuhRXXiW5+xXEjXFnaIqmPp5cAmLvj35c5NTvfy65qaeXCYreUsU3Nwu98gt7/xH261LqEMmh6WYY2eK5utsBKgAhAS0uT9W2/8A6q1/A8sv9pWNzKqDT4bd2FtEpZyhXbluMEszDjPOAOOyuVYkm8ISalNqMk0kNiEgimzdS7UjUJneS3uyDBOSflAyakgudOutTZ5ne4UurythELIqsThQDt3YGenfryKyfHF3J4ieG0hVkt3kWZY0fLlscu7cA7VAxxgbmPFYEuoR2FrqSQz5d3VDMBy/Azj0UdvXFJsZ3Wj+IIZZLYebOIraV2tY4ipV5XbJDhwfl27RkYPJrftfEl/pJfVIZJr/AFq+JLMWaPCgEKDt+/xuO0dByeM15RbyvPOIzsgjWFnDjgLkYJx39/XitFblrVIjaXIhhEZiOWIfaQGPbGSD0/OlrYLo9e2a5qOnXH9p6pBb3MGy4dLOKOdFA5EckxYYzklgpzxj2rE8W+GYtUiWbTtEtlv2jyzKH82cNysnk52RjB49sHGTxb8Ei11BbaeW58yCNAdlrmdRIABnDHb5h6kAFV4GRXSalo9lPJDc6nJeW64eOOPyxI85YAhCzYUE/wB5wAMDhe+0JNbESSZ4DqOkz6bcTQy7HkiG6TynDiMdPmIyBycdetUGFe3674glitZtBt7nwz4at7aEyp++tBNMeVK+YqlVb1P38d+ePHL3TLizjikli2wy5MciOrowHoQSD2rvhUUjilBopA4p4HrTPunpT1bNbGdhDHShMVIBnFO2mgRFtxSEYqUrTSvrQO4zbQVxT9vpRjigRHUi9ajc7aFagdyUjikbpSg5pSMUCGU1qewpvSqJ2G0x+9PppOaBEZX86TbUlJgCixYzbxSAYp5OaYc0mA3bSEU73pG60gImFMIxUpxSAegxQNEeMYppGan2ZprJigZXIwaiYZFTstRkc0AQ/wAVJ171Iw59qZ92gkOhppGaduppPHtQADgUxjzTicimHrUFDTwaYvWnnrTQOaAHKakoRM08RelACIKnjGBTFhNTImKBWG4FHepdvFMIx+NWMTpSEZpenvQTU3AaRigDNOHNLtouA0LxSgU4cfSlwMUXAQCn00dadSAQnFKDmkxzTlAoAeD+dSUxe1SKMmrEyRTT+nvSBePWlC0CFXrU8FpJcrIYwGMY3Fc84zjIHfFQ4FadjpGoNFDd2sTNmUxIU5beE3YI68rnHrhvQ1BRUiBRZoXVldgMA9iPaq5Rgfun34rtr3w5eeIdGHiKxPnOH8q7RXBaMhRhsdcHGM/h9d/4i+H0v/Dmg+KdMhWMNaKb9AME7SuXx3IbOcdgKxc7amijfQoeBoVNiILiYmGVnmRAMqkyIwPHqUYHj+lQ6nc2djrOl29jZPbzwyRGSeWQs7H0OMKB9B3rN0i8l0o+YzLFZTAGOTqRJtyCOemGIP1Ap3jDUfK8R6fOYZUkbyywYYDk4bIAPA+YYrmc9zoUdjat9QsdN8a2rGNJksrhJA7hiFALcD6gAVz7Sx6ilqcSb2u2Yl+dxXADHPXksQPXNbc+nSWurW2x0Mk8jsgXqVLHL5+gH5GqXim8FprN9FDGxkdhaqxGBBGsaoAB2ZuufQn1NZmhS1C8S7vbLSbOT7TOJxLcThdyxY52r/eKjJ9M46nFV9c8WqLx4LUbg37sRqA2wnjavZmx3IIFaVp4Klt7OOGwlMVz5DeZMxG04UM5A42gKwyT3x6VlXmkaZczmPToGWeKNIlYucKCMPz7kcnsPlHU0NpArmbYW2tvcyWWgRsWH3r6Rf3VkpPGwnAMmB198j1rrG0FfCXh9p4NRaSeYeW13Ox8+d8/MYwf4exfgdh606bWLfwfZaPZwEXmpXCblUqSuzIC5zwFyD9azb5p9S1aO5vZp5725XbK0jA+So6hMDhj0HBx26VDdxpFWK0u49QuLqNZdSSMZto5l2wwuf8AlowBwxHYc5PfAwdmbQtZuUV77UJ576T9+8QYiJZCDtLYH3gMklumQOK2tF8TW9nIulWMkEAXAlW4Qt5ijDHd1yMgdeMc4NLqd7Z38TI9zLJc3J3GB5/LVhnJZ9uNi8565xwMZzSuVYrXEdtp3h6Swh0waldMRKHSYJawY425IzK/OTjp0BNc3pvhu8WdLrUrCaWWXcFhyIQyjHUDlVP4ZyCeK3YPGnhvRPshdjqc6/LFZafEUAGSfvjLHJJ5z681qXHiNtHtjd3lta2j3MJuBZSss1w6HgPITny1Y9AccA4qlK+yC1t2eft4F0zWJbxb7ULW0hhjEcdjp6iSJZDxh5CcZz6E5I+92rFdbrRr37RFDOkrHi6OTM55BbzGO1R7genWuitfEGr3pE2jW6IAxC3lzhViBGMqWySTnHAx0rjfEdnv8qPVtWF/Nnm2tZQ+T0+ZyQDz0AFUtdyNjU0nVrOHJu5DLK4PlQW5ypOesjnlgPTcAT2xxSal9kjhuZoS32llMaXUYxHGrcMQxHzttyMKqqM9TXJXOqP5wihg+yomGaSRvlUdiAOPxOa3rG9kt7SG6uWeWHH7p5lALMe6IOce/X3oAz9VupEa2jt7No4xiJpJEPlqG/h6fLu/M+1Gi2VpNcSQtbO91Goc/ZZPkUFSSeeOMc8/jWnfatqdzB5LyNFZysCowyqfcKANx49unXFZlvNc3Ti1t55mti2+YwIB0HCqAMEnjrnPFAFRvCWozyJe2M5a3IMpn4V1GeeM/Meegzmr9vqEsd1HY6xDabVlVHuI0MbHsHDhSMcg8j3q7rWvpp+o+XExV3BiuLfJMMZz91W5yR03Z5wT3qR7jTvEUVvFPHslw8YEowpOMxYx64xzmp20HuOtL+4eN7YEvLG/kywz/u5SF4+j4IAB4PpUlhaWt5LLBP8A6QGykbs3KMASpYY/vACs06VdX0lnPbMsk+YkOX4kYHaD/s/Jzk0eGNSk0vWnS52HaRJA0hJZWVuAfx6fUilZbhrcs+JLW20g2VphmW6tnlnUE/L+8dVBB6MuzNTeFXkh8MybyHaSdoQOzAjt9doNN+Je2TWoJo8GKJXX5TztYu+CPXMhqhor7bPSIg/JvEBOfusrLx6YO7OaYjodJdLrxJYJO3y+YyyKeflDEDP0IP51f8SSx+RLY2nzNOyuifdA2qTyfTLkfhmuasLh5viGkSjEjSzN+JLMD+FXvEmox26zeZiT90wZx/EQrcD8AOlBZi35+2rDDAcQQR7EfH3z1ZvxIP4AelaV5ueGweIP5KRSO2Buw7sCuffCZx/s1D8PR9vvYdRljZrGxhlmnZVyEUjCjHf5iAB3zWtfWzW/iHSLO4gZrOGMTpEzndgkoeV6sRnnH8Q7dHYg09G08zxX/wBgt44/tflwpBAMkMG5Jz2JG70yfaoXhmsNQVDcNfeRLJc/aJTtDDeVh4B4JCoduf4vSu28FabZxyQtfDybxHd/JhXChRGCy56NkAjnvj1rm/E6DRra/uLsqZbaSSRIYcFprgt5cQJ7KuCoHfaTxnNIsiWEXV9du5BtbCxluJN77TvAIjTPo0zFm9hTkkFj4ZVkuAt1eybMEsoeXBVVG0E4Ubj/AMC46VQsiYvDl1LNJkXE1vZkkcvgGSXp6sqg+1POtBBqeorHvisow9sdvAmYvGh6dR97P+xSRBJrup/YLS7j0+RBNZQrHcvGDvVw6KcMRjacHoSeTnAriJNRitikE22SWJQdvTk9iewyfrxSafdC3052lkMlu1yZ3TON4Re59yx/InrUWnaTLFP9olMSJKRIGlI5fHQA8nFFrjubMF4UjLiMq0jZCr1A4OPpnj3zXX6FYW99ZymZgkiOrz38zL9lhJ5cMCPnPQbQRnHPFZvhW2gvdSjd7+1s7aMGRbmfM8hYA8rCMMxGDw5Cg4ya63T/ABp9jht7ZbK0mjiffGk0YkuJSScF2UBF5yAqpj5sc9SadSi9p19c6jH5Gmf2jFjBkmMgiSVRnaxYjcq8/dAHsccnrLC20eCETa/eLb+aohXUrrY+VOB8gG18AgncMn1B61jefEJ3udRjtNM2sqrpouFESsQCHlLtmPHcDr0+Wrdv4P1LWtYdoE04NLiR5lhaWHOPvBEjxtx6ZHbJNTdpjSQ/xVF4Qs/EqW+nwaJrS2+GuXjguIzcJtBJQmUhjk8bRn2rF8QfD6HX7W5uPDJ0JLeNjJ9lF1JBdY64Ec4BOBx8rNnHWu2m8GeNtKkgdbqKeOYArHZ6SLEKuen7yVHOQM8AcjvmsXxN4Tu7S9l1S903yDJ1lu7syRuinBEiF9hLZHVuw+tdNOUr/wDBMJxXU8NZeeaRa19fNtJeO0EiM5Y70hhWONf90qxBH0wPSszbk16C1OIF/Opl5FRKOlSKaokcV4phUVITTSOtADNuKQjNO/GlIyKAKzrmmAYNWWWmFaBXBDT/AOKo1BFOqiQqN/u1ITim7c0th7kYGKQjFS7cCmsuKLlEOTSE4pxGaYwpgIWxSZNIRg0lADs84ptANJuqShCeaAcU7rSe1ACg8U1zxS7qR6AIG5qOpWHrTNv1oAifvUZ/Wpiue1MZcUEkROKbTmFNx+NAC4wKaRmpKQjNQUR7e1AXmnY5opoTJUxipoxk1VBK4qVJcGiw7l5EFPKDFQQzjgGpzICKQETLimN1p7Nk1ExoAbRn8KCMiigBRyKftoRcCn7aAGgYoAxTttBGaAGEc0DFOIxSAYoAAKUHFKBxRgUAOU1OvaoVFSrTQmSr0p/aolbFT25i8xfP3iPuY8bh+dUIdDH5rqmcFuB9e1el/BqK2udS1DTNVimS2nRAJRw1vMrgo2D3DYH/AAIg8NWnoPwDv7jSJ9Yjv7CaO2t2mktZ3KTR45DFMEMpBHOSOfatvRreItatrVqLe5vIFmaa3kEjzR9UcN0fDxqCMbgRgnBFc06itZG8YNasx9PA8G+Ir6O2mjkDuxbfGRGj9l2nqnJU+34V0FlfWl3e22gRxpHbzRy31tZySbxFcJtMtt7q6McA5zj8azfEEVnqLbRewytiQreQEnAxkE9xjnIPIB9qi8OafLdy2+rwxbtT0SeNpI4zu3gfKvPbIJUHoQwHYEcDk72Z1qKscR8Q7CDSHtF0uaOfTo5HhhVCT5JXLMjZ5J5B3dD07USTRanfmWYSCLT7RbxUI5LY8qTHqMlX/Acc1rfEzw+NF8V6XcGJjpOqPLcQIWwFbjzYweqlT27ZFc/pQ1NfFbWsdtN++QJGpQnzIfMGcD+IAEn0GMnpQtw6Hqum6LovjLxHYWEKy6bLaWcrHyAXEiF22sMgnPynAyBnIxya4mz0WdPE/iTR7+7ijkRIt8TEmVuUIdeMEHYR13YwcYOa9a8P6Wuh30csUkm63tZJLCbywrRXCyEXFs2Rlo23lgpzjbkfeIND4h6bYalr+neIrKFPtVkyNLKpwZ4MOV3+rISR9VHuaObXUaWhxsuoFbzVbaNVXzZGsxK4KrmRl3KPUBhjPfb6CvMbzUZNJsLvg+cyhGcNguxOOM9OT1963dY1OXQdbmCsJTLe+ZPE5Lq5LbjuHqcHp0xxXH+K7WKTU3kW9MOngCUlUMjnOCAR0B4wMnvntU7lbFizvvtus6bdSxCcwWEO5QMGRgC20ewLYz711N/DD9vuljAItEEc04H3ZOd4Xnrnefrj0rAilsLDxDbFdyzJbxvbwqu5iEhVtz+5IOBjv2rS8KRRajqlxqN5EjadokbMRt2xGYgl5McDl9wz1+8apIV7lLxZrI0jT4Y7S3FleSRqxhw0hVCSVYkcu7HBxwMYwMVb0DQL2O3s5ntpbnWLmM3N5Jc7XNvCT+7/AHR4DPjuG6+xrJ8Lw3PjTWLrWLuKa7iuJglpbp0kY9Mj+6Mjr1IwAa9XmtDqWpzQWN//AGXp0CiKRoZD5l3Mi7S8jryigDAGB3OOaOgzmbnR7Lwmbu+N2tnqd6P9Y8ahm3E5xuwDxxjAUd1PFcvdm4vrv7JDAwnbbI8t04lmuH7FUIJ44A4x1+teq+F/AWjSmLU9ZuttvEP3VqmIzIem8A/6tcY+Y8+hJNYXj34t+HPBV/dLoNvDLKBtMwBIDYxlAfmY4zy31IHcuxWRz1z8MpHi8/xBdTQW6OreRdMzYDHICqvBOB7sfpW5c+EPC2m6GLiSytdLtTiIM7tDdXAOchVRTLg89lGOCa810vx1468YX5k0yKVNrEG4EOTGnoZGGF/DFblr/wAJNItzFYW91cXkq5lS8P7puRlmJz8vA+8R19qav1E7GdceENDF0PLaOK1GJo7GaTKA84LsQucDkLz16GmGCxS8RrpmaZkLvKyO2Bt+XZnaB+AUAd62bRJtHsLmPUNRtLfUpPkP2aBBFEOuE4+b/eY/Re9cTqWj3V1fmOK68wvgm4LsUVc9MsM8ep79KG+gJdS+9ta6qyfaWLad5ohKwRbQ7gZ2Y6uTxnkepNWdW1iz03SYNOghVLqSNgVhUrvkycYPbAyAT+HapbrST4at9P02LF5elxBAkf3jMxIYnJ6k4yewwK8633upX083mEzxSLAsWeMs4UfUDn8hRYLk89hLLfWRWCRzNGksUYk3IwGOMHkE/wBeetPfVWsby4S03B4m3xPn/aymD+Q/GrGoX8M3jSzuLWUlre6REHsOMjsQwH86u32mWt3eLBEjLulVRtIJUOU4B74II6d6rcnYsxaxDZ6j5kI/0W5AnjUn7nBIA91bcvvg0viNo31OZogDtO6OYcYOcjP6Vx8Elw+m5Vi8tqxPloAcKxznjp827r/e962W1H7Tc2u7kSQRA+4wo/lSegzQ8QXP2lY3m3SbofmA90Bzn8MfhSfDrWYtIv7W4lt4b4W0Zu0hmGVaWRiirj/c3t9UHpXQatYWsK3F1f8AywWsKWMEGdpm2RqpbJHAJDH1+bPHWuJMN9p50hooBbR3wa5SKLJBG9okGTk4yHxzQtGJnV6SkWneLNXvZHDumLeHdjADuu5v++A2KpeOrGV/Ef2IHELvHGNrAj5lJP6Yrd0zwvaXWs39vPcyraNb+Yk0aFpCwZVQlRnAKqeM9GycZFQXCC61m6kw1y0biG052gttVMn88Y92NAzV+HVmbeOO0hx9iBk+0ZO0YTG8fmAM+xrZuboan4+S3VUkitYmaVl6LHGo5PoNz559R3qeaxh0Sz1mW2aJbeFFjjjxxLIW3uoUdixLf7oqTwk8ElsFaPc+pzlL25k+QrCi+Zt+jBAT7snpUvcpbFu18Sixu4vICukCu+5+Nzt94nHq2APTBrzfVp5rsb3YGUzfaGX+LIGEA9cbs/U1budVj/tC78p2ih3mNFZsNtB6keucH86zY5vNuLq5lxyRFGqnAjOSXJPsDxS3JJ768lsdJ07ToQHVEkuHfPTO1Nx9/lP5e9JcX4tvDX9mqxy9sbic5+8xIZR6ccfnWG082rarJFBG7eaEt4ljX7q9ensN1blrY2UmpFdQnW4k+zb5bWMkxxqZBjew74wAAfxqtxXKN9cLpn2GwIW7EQVBHtwJXk+aTAxk9R29B3pb0WugxiTd/aGpSK6mY/MqFnKhUXu3J+bkf3fWoLvU5L7Xrqe2LLchWgDxqNtsj53MzscAhck8d1A7iu08HaPDrBiu7OKBLa3Kl7i+3KZlxtVE6bB8oyV+bk4yTihoa1OW0/S7yzkiSYLbzPGuIXYbge5fHfr8p6d69G8NaBfSWxi02C4tkdgzanMhjeQ/9MxgyN/2zUn6Criw6ToST3T382oXRPzi0tntrZG/ur5S+YQo9CvQZOTUcOo3Pmb7SfULeGVCsl1DbFCVJ/56uS5znp8vXFTe+w7W3Oi0bwgLa6dJLy6leVhGqxoFeQ8ZBgYgg5BPzHPTIHNd3p0ElnEPL1O5aMsUFrqjLHCsvQDgsCQDzlwcdD2rzPStE8OyR+dJqkduCcF1tp5ZHz1xsYDv/EO1dSnhbTHkjMeuXUxWIhXvNHdtseP4X3l1UEngY9qHZFJ3LmqWWoQRPFeaHb/2ffhZZYLeDy4rhVYFXNwrb25HUMwrNvrfxKJLSC31SWxtmUBFku1VTg52SrLhW2nj5xg1taFrmoi5tbCaS8ljR43jnkWUsqrwVDMysAwxjrjAJBxXo3iaHX7zw8WsZWvrgMXXVI/KaaJSo3RzwKrK4GPv8dASPTSG5MttT5b8Y+GNRsL26vtXgktbieRmBjtI1t5T32NCfLX6KMVy2yvYdeutMsb5YfEHhW2kmHzzXcdo9rI5wcfu7dkjOeDkk155f6ylyskcOm6dbwtkK8VqA+O3JJwfoa9CLujhkrMwClKBg1MyVGVrUyBelP2ZFIoqZVoAg2U0rxVorxUbL7U7AViOBTD0qZl9KjbrSAjB5ozg0Umc00QL3p1MAqQDNMaHUxhk04nFMZsUCIyBTGAp7Hio2OaCyJhTSKfSbaAGfw0lPI9KTHtUjuFJj2pccUv8qBCAYppGKk2/nSEYoGiArTanKjFNZeOKBkBGKYVqZl5ppUYoArleaaVFTkUwgUEkW2jbTwuTTlSoKI9nNBWpqQrmrJK5SlAxUhWkAzQAIMVMG4pgGaCMUDuOL00N2phPPpQDk0rBcmBp2BUYPNSKeakESr+lPqNSKfu5oGLTCKfnjFIRQA2gDilxzSgUAIBTh1pQtLQAgGKeBmmnigGgB9el/B2LwLrV1c6L4yhltZbxlWx1aGQp9ncnB3jlSD2yuPUjrXmf8Ve+fAj4d3lprC6zfaReG2TYY0QWkv3gTu2y8lcH+HBHrSm0lq7Dim3oj0u+8DD4d3Nxo0Zk1XQEtw8ayHbI8TA5eFWJDMv3vkdwy5XjiuZ0m40/wtY3On3hs9R8MXANxBPGStxo0z4+dOCfKfjK4IBGRxk17lq3iubStGOnahpCT6dNC7RJZRpPBIOhYxlQ0RyQDg9ecnrXiF3DZS3cvlCBLN2BurJvlltSw4dPVT3ALDPucHypO7ud8VoU9Y8NG01iLVbH7JCbmUfdH7qYtgIdy5Qo+fvdicHrTba0/wCELv7m3a0u9J1ESfujLnrjm3dOcryODz9Qwp03h+DwRPBCz3Op6VeNiO0McflOp6lWLbcknGMDkjoTWpbXWk6hJDbW+rR9I1iOqlgsg/hQyZJWReAC23HTPapavuUmaHiebT/HWn3F1cQrZaddGMvFdnL6bfjCrIG7JJu5OMEcnpXn+oNdiDSdP1c/YdR0i2Sexv7ZdjwqoAZCy/fUlASevXPv63f6HPb2IlOn+Ut9Z+RcQO6M0igY6E/Mc5Py5+XkfeNcDd28j6XpdhcStLd28sttIkwJnBIz5i5HJI4K8ElNwzk4PIdinca5c3flyrML292r50KPtdcAEOmODyWBx2NcOfFSxa/NBcSNIsiDy7eQ/u5Ad5kX2/vAnoUHOCa17i7Tw1czW11b7fLfdvtThgcghkY9QM8ZGOccEVheIbODVjEzKsV90FzAMiYMDkDPRzySnfnaRnaU11K6aHP+Ow6RterufLIryY567VORx93I+o/2q4rXda+yy5RSjeXHuBHQBfvfnnHp1ro4xJp9sLW7voZYdrRhnLIHjP8AASRjjggnkEDgiuO8R20dnftBeIXjePMcsZA3x5yGUdP6dapakM1rS+GnzaxrE2S81ulhbsfvHcQQceoQMD9R60kl/M3hu202WcWSagoubl5GZgI8DYu0DqVOef7/AL1k6ay37WOjXhM+nSTmYXcRw8IGcjnttB4PTdkehS+eXUdauVvW8tJpGmLQEFfLGAApHGNowMdKrqLoeiaF4kTSdHN5H8yrG8VjbFvmOfleUL3kbART0XkjAHPQabr1j4LsVk1eW3u9VZN8dhF/x6acCOCezyjjk55PsBXkT+IktGe8WPbMyLBbjtBEOgUdi2M57ADuc1jSXVzqd3Cpdmjdstxnkd8VQXO8uvEWu+NtWjt9OJgRsvvkJ8x/VsYz+OB7YqXS9D8OeHpXu9RvJNc1OM7QsCiO3Tk/KT1Y98ZHuK5mXV5LCxmtbVvsMMmRJtf9/cH/AKaEcqv+z9Kn0G8v2eKWHT7cW6LtF1fyCOJec5GcLx6KPrmj0C/c7/UPilqOk6OZrhBa6aV8uKzt1Ecs4POASSwTPVlxXG618RdU1K2P22VLC0c747C0QJH04ZznJP1PNRJdadqGoSySf8TebcW/dsI1kYf3mOGYDsQPwqZ4tSvIgkGk29nApJCQYdyO7ZYdff8AWptcLtGDZ3VzezReW+1mBzOeNoHvj0HavQ9M0hNBvNMM97FITHDcbpclCXbcHcfeY4BGO1c1o2lz6rqUNu07xxR5DscOyoBkEnpnkj8ua2/Ht1YJ4kW1h3JaIYreeQDlEIEYXGeSEVyccbj7U0rBcxtKlhv/ABbc3DySTWtpI95byOnL+Vht+B/fDDj39q4WeNtO1W7lhDMEiB3MeC2SeB7ZBH0963/CurwjT5GWMpPFaTOsWcq0BkDLg9ipAGO4PtXMalcPPPJLDLuSSPIcDG4bgf6c/SrsTcp+Go/tPibTIJmPlyXMMAOeQWcDj6da729nj1T4s6rFEyxQPqcrwhDtCoZS6Aeg6cD2rjdCjW5v9NmXYktvcRyK6cEkODg/kOa0Q/meKnvVl8jexk8xuxRuvHfI6e4piLPhvTit/qzMhDPazIw/usmHxj/ejI/EVBoVmJdS09pdphhjgkbd02hASPx2muosBBD4plvZZHhs5bV7vee5dlRo/f5yB+Z71U8PWr2l9bPL5UsbJcROoH3QnzAn8+PbNS2NEniRJP7KtZ2le4VYHmkUvkq7v8270Od/HoBVW+eFtVF3IzBdLt0sooSfl3+WuxV/76kY/TNO8eX0d/eWqWkfl28/llVUnAKqFIHPI3NIf+BVoaJof9saS9/HsacXkt6iH+IKCq7vUAbj+BpIZrR3D2egXs4cvPPCY2AOGeSR0jHT0AOfTOKXT72NtZtrieJ1htfMxGhwxk8w/OfqfyHfisTUtSXT7CCGBS7QqJ2LnrvljVT9Ty2PVsVtaTCuiGGUKlxdwpu8qRh5cbk7RuZuCcsTj+dKw79DQvdTKaMhu5jsnlN2zpwxDZ2kDsCAVB44aq1vd3Nt4b1C8vJRY2l/sRp3BJjUnkIp+8TjgD0BJABNY3iG9a6v3imumuAy+bczxEsCEx1PGckms3x5q8t3pWixsx2wuzSKTnDMkchz74IHsBjpRYVyDU9Ut59VuZbZPs1tuJCyPuIUE8Fu5IBzx9Biq1rMZNHEodId7hZAx43BmJYjuSCR+FYHiC8WL7SqZUPtOPbaP8/jU9jK95Zy24G4I4aJF67gm4/XPzfnTsK5Zutf+xadPa6dvhFwdhcn95LnqSR0GOw9auQXsQEsCsY4UMMcshXqwAHT27Dvk1i2tkLu9i2t5ccQxl26L/e9q6jRJdMsyPs92vmENJ9rkib5Tn5mUdgB/EecdMVYi7YaZZ6UitdOVgVTJ9kIAkJP3ncngE4HzN2GAKmutVvvEGoQrZQ3UuloCq2dlE8kkrKMkL12jkbnxnnA68aWleF4PEN9JbWGs6ZHGmXklv4J15/vEtGw91BPTk+ge/imHQJbyxgnF7LIvky3hJKBPuhIU6c4yT36n0rPTdlK4uj+GdYsrY6lJq8KySxF0toLki2iToTK6H5iuT+7TOO5zmpb3xwdIvUi03VruaN4QUvbqBYVkYjJAZfmYAY6nrzxVGH+1NcuIoiF0+3XClJLlhIAB0Kj7mevJXPfpXaJoHhOwcLdWU+v27rHvmvJHg85wRysURLlB6syrwWbthXvuO1tjntPvrq+vkKssbiMPKkxHlgd5AR1XkDBz1xk5FdLZ+Lb3RI2jmtb6K0yz+ZZkKhyOD5bk7gB2yB19arazYRWSSr4a0RVtZcEGYyXUuT0JVidhHOAoJGc5ya4R7HxN4fkF7M944YYQEESE+gUjGB7/hTsmK7PabDxIuvrE329kZUL4u9NYQFRg5Y5wh+j44rpfD/iG00XV/tlle3lnq8RWNrjTXaa32nqWiBOeM8/NkE5zXkfhvxFLqEcTzaBcfaocFp4raRZdv8AeygyT24z1zivWbDVBqlra3WqaLe3NrcnFtcwo7TQbeu0gYc5wcSA8joCaSiuxXMbfjXTj4ytnugZoLi1t4jb6jaWysi9Cokw2Y15OChYdsAgqPFfFfhnVNBuw+rQzRz3BL7pomUSdywYjDdex719EeH7SO/eR9R087baNhcy2KmC+WJxzIbdwBOmOcKUY4wDnAryX4qfDpvDeoj7HqltqdoU3wLGfLLx8/OiE9PVRgg/w45rtovozkqpbo8wdcVEwzVoqD/9aoXSu05iIcU9TTSKUcVID92RTSc0U6hARMM1CyYq3s9qjdabQFJlpMc4qdkzTfLpAMA5pd1KVxTScVRAjHAqJjmpCOKiYc0AJn2ppXNOAp4XgUAQY5pdvtU2yjZk0AQ7c0bfrUpWk20DRERSdOKewxxUZGaBC5x9aKTIpT0oLGMKT+GlbmmkYpWAa1NIzUgGaawyKQELAU1utSEVERigoQDGKd92m+9LU2C4E4FJnjNB+lNqhMKM9aKb3qjMkyKax5pM8UnU1JYoHPtTguO1CjP0qZUzQOxHjFKtSbMik24qbjFU04dKFGKcFosAoFP2e1IgqULSAiK0ACpGGBUfINWSOAzTqavWnDmgBpGKaBzUlG3NAFnTJLWK7Vry1e7gxgxxzeU2fUNg/wAq9t+EcXw40a5j1HV4bzVJiSP7Pmmhkji7qwK7W3AjqM8EgivOfh34IbxRqMdxcNCNNgmUTRvMEkmHUogzuJx3Fep6xpHgDTdQkMfh7XjbzMAjpHldhxkiQL84z3AH1rkrSXw3OilF72PRj48ezlW7+ww/Yt4cS2lwNpPYvCFBHBxkZYdQe1Zut3sGqQSXWnQR6xBCTIkV9uEhzwQsijDYPUEZ6HGDVK203RtFsJZILK9jsiSI2EEgZR/CJo3+dD/tEbf9o1h6D4r0HSr+4tr6ebz5XVgHlFuYcf30J+c+meRXn8rvudt1uQt8ULzTHbSxayaaXUxNZX2HiaNuMq7DjkDsVPtUviLTLLxDpltc2M66ZrNvAwMRXEd0A5LBjk5bvuz716Fcav4W8X2baLqFn577JAI9QhUpDgdYJ1OffYxUc5561yurfCq2trGOeyu5rGZYy1tIyGeCUYyASDk444GcY4JFC10EzP8ADPxZuU1SLQPFwlmspdhiuJJRHNbMFG0FsfvFyOGxuUjByCRW/wCKLS80+Uoscd3pdxtUxsS8c4XkmNgcqwHOAw6cZFedeNdBttWsLW5eFp4ojsubazY+ZbE/xx7hnYWHAIypO0jGKf4R8RrHDJphv01LSr3ZBdWWoKLd45P4XXLFQTwQVPDZx1IK5eqKUu4a5Noeo29tp8001jLbmQW1xMd7I+0H55OBIjALywVgR1bk155rK3OiwfZp7cPaOuWVt2M9mwee55x+HUHsfGPh+a1YRyymWPhobqaPDcchZAcfNyRuB5Hrya4/+01trYW17cMI7UANAwMpKdAUyfl6gcZB4JB5p9A66GQ+txm323wS5OMLOAY3Tn/lpt4Yf7WDWHqRtHVLNr17aEEmOO5iEqRE9lcZ+U9xgfhzXdN8OI9dgnuNOhhggALSG9vVjiX2G0kZ9lbd7VvaT4J0XQo/Pmu4rrUY0MkEls00MKyDA5JG9h1zhkPbHOaaVuobniEmn3FtvmgEGJFVNyuu09uOfQdMd6lRZIS9tLbSRKrZMbjDDJzwfX9DXuCvo+o3k39qW9mkPl+Y9zYWwtnUY2koUIeQ/MPvFs8ntWBN8JLTX72VfD9/cXcSYfe9rMyuO3zMikA9OQeQeT3q6FZnlcujD7VG7gy2iJ5gJGMgY3DHY/4UWumyXMTsWfGSNqcD9PqfyNeoS/DXUdIibiW5dUUXVoYmEsYBIyOMPgddvPXiktvA7zxMIfLljz5iSI46E49TgZbnPt607iseaW+ms8kUcCeWF55XPzY7Z4qa8tZZmaMzE3A42yMWLfU9vpXb33hh7aOa1tSRNCB59w3CR9jz37/1rNezTSVjgtrNpp3QSmfHJZhweOxB6cdaYznNNsLDTpgraY2sXr4KLKdkSZPXAOWP5CvSrfTL5NKkk1WCzjsSm4WttDC2J9uFVgMkn5vuscc+xFLofh7/AIR22Gp+IY/7QmABttNtmUbTj+LtwSPlGf8AaI6HQ1HUbtIRFqgiF3LD5otYSEgtU6Zfb0AGOnJLEckmqsQV7G/Ok+E76/vnmnlTZZWlqAEtxI5+YhF4YhCQOMDeSBXnfhx/t+vanfXEhkgksryd5QmSG+zsg4PGQz5HuRXd+IhNqV3paadAostOLSTPtxudeXbA6EBRnsC2B0BPE6oYbaG/iijW2jurYsqqMkZ5IP0+YfUn0FMXkcZotw/9qTz2kQgiW2fZAPmCpngEnqMDk/WqGoW5gDIoChSzIBxx3/lXQ+ELWO21FBcgiB0dH2c8bT/Oo9S0uWdrpMEmJmRJUxgtnGD6Z4IPfmgVrM5LTJntdRDxqWVgDx9Of611/iewi0O7mtYGaSIurrKxBPQE/qc/iKx7fTzNAYcbCGG8HoxPb9OP/r1vaiTeafHcyMGR440lGOY3UFckenQUDtYr2xlvNCnUMdkTowkB3N5QycKP94IfwJpfDd8Zxfb2CFY/OO4cDOFbp65FNs5n0aFYQcMTvKjkcnB+pwcfiahm00WAmnjYSWs0DBdv8L8EA+ntUDJbm4We9igI8pLOPz0xzjA+cfj8v5V0Hh65W2lkhtpWS5gtlMMZ+63VuCO+HYEH1rihK1uz3DZI2AbSeGDH5h+IGanS7ezvYW3GRI8Llf4x2/MYFVYDrdUtoZPEJtUZVeUweQrtnaojZlDEdBuzk+341lajqZN5e26TOYrfYFx8oJBXkD3wat3sjXF8mpqwYQwSqSpwSUQhDx7SfpXK+HLk3FzNDLyoLSJnsw+bH+6e9FiTb1y4axgW0y0bPGxfceGAJUfXvXOX17Pf2F2zHcv2wkN/d+QKP0C1a8S3U1xrc28kiJVQBhwOST+pJ/Go7FUXR72HaGkYNMrY6bcD8+RTAbc6auo3VxLLIILaJS5lfpwnC46klsD8aqrObSCRYJdkYnBMw+8x69Pw6VNdTBra4VsgS8IvTkHOfxwPyrODNFb8gHLhvm7cY/rQBbe4WR2VcrBIdywqOXzzz9PfgV0uh6NJfSRtKqJbyEZjxjzG7cnqB19BXLQlII4/MAmm5DM3IGeQMevJ/lWpPq0sMOxpS0rLtkf+JE/uD0z+lJgdnquuq5/s/TVVdPibEty2AZn749jx9B19KsaXp0d1Esv26O0lkOxXabyhyezY3H6DGfWuCivUKp9pWRIwB5UET4OPc4yo/U10FnHFPhUiE1wVA8vGTEh7BTwM55PX171Nij13R47uEQ22n2elakE+V557k24Jx/c7DODlmyx7jpWze6brsNrM8GiWl/K6fP5EqyDaR6BmOOvXjnpXnmieJ9MgwIrqW4uUXBWBQAQPUt8oHvg9q3dM+LSWE6RWFna2ynKC7nLM25ugVm4T8QAfXjFTbyHctNZX8ljEllpLafOmfORraVXxxk74w27BJ4GSO4qhL4d16JpHv2+yRYJzdSxjKZxyDhxz/eTHI55rrtJ+L2qal5VjdTW0smT/AKNqNmreXJ0BDk/QYypHGDWP4o8Q32pRaisWomJcmOVtP1dUSFh/0ycsynPfG4dPehLXYL6blfTPDrR2BuhMtxEAHS60+Vp4nUdd4jw6r0BYcj8M1qaTPqUC3dpDdTRadexbXW5u3mQMR8mVJGQrAEOoyOhANeY2HiK7tddcvJd3GooB5lxcTGK6QY/hlTJkT/eDfSt671W81crLZXsbzsh8yBoViDEfxZXCk543A5A68Vdu5N0e4fCPxJJpWrvo2s2dtdz3LI1leSEiS2b1jc8MozgocjHIGQc7/wAZr60jsXtr2Kyk1CGNWtHZMjYWP7tJQwIHX5X3bTwGGMV5L4B8Z3E1pfaVLblTAOdLO0GOU4HmQnsTjnBwdoPUV6T4zaC9sJ4202DVob22Vo1v5WSe3mw+WVlwwYbMZIKttwy+msNzKS0PCbq9NxK58qPa3ABUEr+PWqTLWzr9ppkF0h0uW8MDRhngv4lSaB+8ZKkq4HGHGM5+6KzGFeitTjehUZKj24q1ItV34NMBvT60oOaaTiloAlqNhUg6Uxwc0EEeOaNgxSjg08c0FkDJgVEU7VaI603ZQSyv5fy9KY0We1XgntTWjqrCKXl47U7bUrrg0w8dKNgGEYpNv0px6fWg9BTAjIxTSMCnk4pjUAQv1NRnpTm603vSsADpR2ptFKw0FGM0U4DNTYoTbSFc8U7AoPSmBAy1GV9hVnbmo3HFAFaigCl20ANPSm05simDk1IARmk6GpAhNIy80AMAzTgvPenKlSBKAGqKmTk80wrgU5Sc0ATbeKYy81IDkUEc0DuM2/nTgPenbBShfagQKtSgcUiipAOKAI2TNNMdWcDFIVFAFbZS7amZcimlKAIwM05UpypUqrzQB2Hwz03T7/USk5nfUFkV4IY7cMjAdS8gyyAccqM19B3ulfEKLTLW5t9bsYbaBP3Zs0LSJH1+8wDNgnqWr58+G+htrOtZjW0H2ZTM8l6wKAf7h+99MGvepb+3urfBvtCtbxwIvL/sptuAMEbtpC592HPavPxF76HZRtbUig0vxVqFqxvfE2tm7uB50rIwtQwHGGBLSMMYOQB6AHrVDXdK1fS4Fg1EQavbzKDC8kBnSZQAD5UnUYxyBjvwO/QQXOsX4tIZdPtrm2snK21zColtemCjbCWTqCGTaR3DYretb0eHNUSa7vr26gWNvO0idYpLHO08tcMode/zAb65bW1OjdnjkuqSxWLGEGFbNQPs8kG9ZVJ424Ab5OnUnBz2NdH4B8TeLdStU/sjw3eXFi7KkoW3cQMC2xixbjnOev0xnFelaLp3hPxHqcM2kWui6de3Uod7qztI725t2JxyrhSiEgEOBjOc4NbnjvQvFZ0u4igYaqISIxqE0vloOnymJduDxjABPPAxTtoSeUS/DPVLLz5J9MsI5pVczW9veEmMDOcqjHao+gwQp7V5dr3h3TNP1eRvtM4gk+RsNuQg987MfhnHcYr0zxBquvR2MumxaJCbTcryXBlC+Y3OVYsTjb0HuM46Y42a3tUPlajuhibKqEUgJnnByPmGe4HqR6GXoaJXDSoUS3eT7fcLbwxqJo7wgRuFHBCtkSEgH7oPQHg03S9I8FQXjXN2sz+U5iU29u0iByNyjaWHy5xyq5A6Z6VmXenTWdztg09n8ldgYM037v0B6Ec5+7UzWmoyQEgDz0TYpkAVCg58sqOo7/ypXNOUv6xqd5YXcF7PbLFYoHaxlzuiZsc+WoUHPJyMgj+IVzmq/FCO2077MllBI5PmK11Aq5ORk5yxxntk+9RXWkPPKZIboy+a4aazvJd8b7emBnLY7EYZR361mt4L+2ym7kRIrRX4hlVSC/8Ad9WXvkDPY+tMT0NXR/iLrOj6dDqlwDFc6i5WGOBF5QZBk2gBVAyAN2SxyRgDJqarHcaxNcXutalfajJx5k1w53MpxjAY4wcjHb6dK2rTwfqEdwptoLm/uMAFLWIhCvJ5JHPJJ6Ac1OPBepy+WZrNY/KUlDOv7hF6bewblgRxgH86snzM7TdNfTreHUbaeW3tmxBbgOyGQg55YdlBBJBPJA+li+tI2u2vbe6KXezdM0IAE3Y5x3wQT69fWpvErRzSRW8uyaaACKO2tpfMMag5yXA25JyTyep44ra0KzL2/l7rWGQqWUTzLGH4PygtgZ/LNQ3ZlJXOC1SBLq5k3M/lsMu6nMkh6cv6frzWxH4ZWM2B8t0LwICBJghgD8u4eu088HHetufwmy6zIqRGGWPAUk7A5IzyejZ4HetzyDYXNvY6wBbXTxsYhdumFU8BmYdGUEn3+WrT7mckedTJqcNxI1xp0qtIhEM+wiCD+6WYDavH3RkmqsVm+p6HaXMEczSs7o0xH+skRiQSTwAoO4+4UV2r6bbaUGkmd3uVjcTPYPK4aQHaemR05+g59+e/4SCTR/DTWVowd2BbejBSh3HI6d1Ktn1HtTuFrmDrHiCPRrG00eMkxjDTRxnG5s5G9uTj1X8+2Oa1Wa31PVdTikVYJy0ixkD5HU8KMdv4T9M81Hd2yzBdkj3Dg/KW4YrnOfT1FW76zV1tpbeMiQjDrj+IcZz7rg/iaLlcpzdlpzWV1BIVcASr5kTdVzwR9DzTrizazvQUk8kk7VyflwcHac9ua6K4054vNLIGilIIB/hORnB7c9RVi30NNQAhZs24h82SdhgwBc5JHcgbR7nA70XFynL32jOkpkVVWSUANBuGGHHzLz1yCMfrUkGly21mWnKrGGKn5gWwPXHb9a3oFiltvslzGVjXJhlViXA9MnhlPcDGO3eq0Wky6TKyzoXXJw68BwwGCPwzRcXKcbqNuZCjg5HbcOB/s/Q5pltl3kTcxDwlSnYjnGfcGuhuNPa2k2YZ1Yc5jzuHvjv0qoLBbCdvODyIoHlDGGZTyCw6gDofWncVjlb5fLhBYMVdw6k9B1yPwNPiDO4JJ2oiEKO46/oQR+NdDLpRke7tGBZD88IIzleuB71RSzIg/d/vB5YI2jqM9PaquKxLp92zaXPDxva3DggjkrIO/uN1ZlpbR29/C6ZAk6oOwPH9TV2yVoJHiXBXaTGcfj+XT86lNksi71bATcVOeVzzg1IWMPVnc3s75AAGMn03Dg+tPsw6XEQyNjRPG/PUsD/9atLU9LkndX8vO/BJ/vUv2U74wqgAHqeD9aq4JGFcxC5nVc8Kgx7UyS0DNGcZi+7gc89f8PzrZm0zkuEO7AVlBwc+36fnVnSLCGC5/wBJV2tZBhjGMsnowHqP15HGaLhY59IvIG5sNJuyAecH1NWLOy8+VsHzH2O6qeNxVSf5A10dzo0+m3TRsYnC8rJEoZHB6Mpx0Ix/KptLt5YJxNK+XIbaoAH8JBNTzDUTmba2nLfaBB5khOVzwM+vvipZobiOJvtFwttEG3iONvnZvUgdPqea1ZRM2SflYjG48kVktpijO4/Me+M0XG4Ey3w1RRIzeSwb52iHz9PvHH3h6559PSti1uprVRcbU81cK+0BoriPGMlT+RH6Vy7RSWDbgN5Dckniuj0PXokcRmOKNmxtizwT/eHoeo4/Kr3Mti3c62La+eeIxvEzbtj/ADeUccAPnIX68Ee9VdVnF5OZXZpPNAMF1HgTwHb/AKpu0keeOfmHBBxxT9Qt4EZSfljkX5twwjHPf0ycc9KzTEIkaMoWhDZYHgqPYjp9fYUJksi0vVH1lI7O8nMF9ajZDKTzn+6T16dvbpXf+BdQeH7SsjpLPt3NE44nTBPfo4xww/Pg1wN67Wr7LuGPUIcfurrlXZe2XXncOnOSMdCK3LaddRgD2l0k06qN1rcuI5JVJ4dJFwN4xzjGfQ96aQjsIbqyg8XRRRTNdWLuhhvh+7lRDj5HGcYXA91x1wa+o/hzDNJqej6hr2jLFpKTmVbpLhIniUoYnkkSUsskT8B1BU7gCAPlz8geEtZj1ArDcSPBNFtMUpUbUZSflcAc5y2GHIz0I4HvHgHxvLa29xo16Mq5w0cUmIiTwG7hQc9cY9RxxN7Dtc6/47fBmG18RPe6NKkEM8YmS0Ee6PytufMR1yQnBGGUAEdSOa8Bk2Dhckg9SRX1V/wi+o+OvBMttLqNzaWsaSI0MNsGkjAbJRxuAPABDKB/48RXzb4h0vTNMWSG3k1A3kchVhewLEpA9AC3PTuK7aU7o5Zxszn3PtVeUVYbrUTrW9zMrU+NaXZzUiLimA5RkUjpUgGKCM1ZBX24pQM1IVpAOagpCbc0Bafg0h4FAw6CoXNStULGqRBEx560ynE+tNyaYCAUjfyp1Mb7ooII261E1PbHbpTaCkREZWmleakIpNtAyMDFN21LtzSbKAIqd2p+ykIqbAN3U3dmnMtM20gFpr08DmgjFBZSUVIE4qZYacYsUAVHWmqnNWZF7VGBzUgOWPNBhyamQYHtTu9UBAIulSBMVLt5o20E3IHXmmqvNTMuaTbg0rFCKKlC0xRxUo60kAoXmgrTgcUp6VQDRgVIpxTAM04DFK4mOzkUhanY7UbN1GhIU4JmhExVhEFIe5AIT+tPERFWVQU7y8CnYR23wWtSvif7YBCxhQrsljMpOepVAyljjPtXrmvyXl/J5tjcxWqtk5Lw2468jZjeR9c1438LNTvtL8UIti9rA06NHJc3KKfKTGSVYkYJ6Yzz05rtvFPxK1HT0Omx3Fxe3QbcZLSIKp9CXAHTpwDXBiI6ndRehPpfgnUbSdb6G5uYrqXdGJJg0kcSnHzDJHBzyemBjPpoCE2Itrq2vPt14FxLqF3dwwIq55WOIEiPP1zwOBXKaf4Y8Wa9BLfLbhRI3y3V/fbo0B4LKHYDP/ADXQ6D8PbFbmJPEN5PrFsi5iurZwsMMnJBDEqGA2kYBH5VzWOjqdHpdvPqjiWC4lDxu8Mi2tlJcqJVOHUS4KK2OGBCjIPNdtZ6nqkdo62dmySKvzTpKZZVXrgxBgo5/h2kfnXLrY6bq+pz3K+Io7e8k+4s06ou443lUVtgZiMkMpyScFe9qH4Yaz/ak9xB4jS4vW3KsF3crF5SY5/dkNgY5zk9OtS0uhSv1Ni51K+dpV1vy7uZvlWaK2DHBAJ7FVPq4IP41yOva1eXEUkNlNb2cEa/MokVVxknIIxljznk10d38PVhtxNdXFtdyIqqBKm2OTjg7gH9MY+X6isO9mv4v3EkcUEKABXgti8fsQ4YjOBjJOai5qlc4a61CW0Aii/0oOc+T5hIdv8AYCFmDe/BNbmk6A7rPNqlndrHMFKtcTGN4h0+6QHHPoyg8cHpVzRofEGnXU93pemXmo3c6bIzJlYEX8Opx6Ee9aOm/DTVNRmW48UWdvJ5beYLeNGNvHxwSWk2E88AAila5bdjAuPh3b6nMgtvEASBE3TPdxsrqQcYWYoB+YwexNW38DxWDQzzNdbVTaZAwEjL0/1+OP8AgPHrmuq1HxN4C8LkoNJtdRvSdkrrI/X0LA9s9N3Fc3J8T9JkuxPa6BZiVFACNC3kouezPIuPXjI4oTRNm9x97qGk26KNL09bm8LY23bu5B9SMZbt6Lx3rkNX/tXV7l57nUJpkhGyKKBD5anJPoAPTpWtd65b6tbTu9/Z25PJiszvyOPQY7dvU1h3slhcRcajfXrSYASQFtvpgsxIPX86FIfIzjNUgNrJvM7o+7JUHLnjp34qxotw4inkEMkMe07iYySwOB95uenua0H05o3BFksi4JzJIeRn0x1qTS7ESJIsStEzsTj0Hr7f/XFS2WoM231mW00yyfEgtpi2WZseUgzh1PZg2DnvjpWT4xf+1Eby5cSQhHiI5Luo4APuwYY967W58HnUbZIpSYktkUBhjCjbvbqOSGLD8B6Viaj4YNjrEcjQiOWZgWC8hQOUz652jI9vejmSDkbOIt9Vv59Wuby2Rk83LzmJtyx5ALSMf4D/AE9axb1ZLm7F24aSF2VUmA2kuuQHI9eoyexwa7y/8ONbS3UMm9VmZZ4RxiXsVYdyD/PpWTH4Xubm5nihYopGJVdcKmeQvHtk0c4/ZnMG1DKjlUkjZsmM9UJ69sgH9KtaTpot1MIXbFnEm0mTI7fiPrXRDQDazMjwxIE/dtwQHz1zx+fNWE8PxWkhNmxIk6JH8yevBq+YapmTNplrGh2SStvI+WVNh9jgH8M1Rks7yJGiT5Yd3LKeOvQ9tvAznjiuwtbSS6l8pQZGxl2kUgkenPT/AOtWnaaBaWgAMjBsYEUbYJHsvcfh+NZudjVUrnmEmiiSI+RJJBKp3GAJkZBzkHp37VNcwXVxaASRmRT85+XP8I7jp1z+Nei3PhJLuQlYQXQfKZuD+Yz+opkXhaW6lhcu6xAIJG3YXbjHCjGffNPnF7JnmstrbrCZTC8csYDFRIWQt2BJ6ZrGurb+0Ji3M0zjn5fmweoIHPt6V7dLoiRRyos7xxyOW6DGAewrnZNAja4dLi3UjBKuyYJAznHfHP60+dEOgzy5tLUxqmcPHwHwQCOeo7EU2fQXRt5TYzDJXpu/D/PWvUW8IEDKKEQ9Y1Azj6nmo7vwtFDEixx/O7BMc9OpI/AGn7RC9gzylNDYvHJFHvaNsnPHGeR9MZpRokkEiDYArfeHp7/pXqZ0AQKQFBVhjPeq50JWDsR8zDHTBGOlV7RB7Bnm66Tt3xAbiCGC9h16fpUaeH2jEjMoyBXpL6NCgGEXcBgZrMvLPBbao9xS5h+xaOD/ALNAfYwBJAOfzpYrBIFk4G5htGf1ro7myA+cjn1rNltiSSRxnvRzE+zHWN7FBo0thcQs/lsJLR1IyhJ+dD/sN19mH+0aqfZwEZ1zIpyCwGGHsR/hUpH7wcH6Yp0bGNd20EE8qf5VVxcpkTwI/Q57e/5VmXEAUEEc9K6G4ZJDl1Of7y/eH+P41nXdrtAOQyno46f/AK6QmjGuLVJLfJGdxKntxiufvLBsMF/dlTwQAePQ11UtuzIQCAM/lWbe2rgMchsDsMmtYnNJGl4a1SK+8Pz2F+Q1zaMJ4XRPvoTh1I7nkH3xUk0AMSXMDCSIKCSD/AcYP05Ga5mC7uLS5WVE3p905yp9we1dFY6rFH5UijzLZyYwHGAW6tG4OMBgcj8cVZzmbGJdNv5ZLGNP3oxLaygFXOeVwepz268jGc012s57oCGGW2WViJYSp2o3HYjIz6j0q3rMUUQlilSSIMNkcjfN0+6G+mOGyf04xY9Ql+3BZpNkjHazuu4oR0Ofpx+HFWB3mh+GbnTpzcTSJc2bky7UkBfYSFYEDkfwnkY5P1rt9Kv/AOwNYtLbKXcgid4ZE6oWOAcDqM53KRzzkA1w3hzUpLi2uYXJe+tkaWONiPLmhC4kQ8YI25Prjmui0gWurixh88nystFNv+eNWI5YY5GNvOfvD3JMsD6Y+FPj+bw1psD313Jb6XM3kP8AeCbSMgK5B5HJBx04ryL4vLEPG968EtvcQyBZEnthxKpHDN2LY6kYyRnFdD8KdTg86Wx1OK7iYTYlSFscH+8hBypYH6FsjqMxfFjwVoekvJf6JLKsEkpzHLKrKvfCgDP45I+mRWtFpMipqjyxutNbpUrLTNua7TmYwDmnquKcsfNPCYxT3EMoAqUp6Uzbii4DGHFMxzUh5puPSqQmAGaYetOzio3NIY1ulRscGlY8dagkbGaCWNdsVGW5pruSaQHNWIfkUhORSUUriSGkYpu2pQM0mypGRMvFRnqKmbjIqFutUgDrj0pe3rTQcUucimAE4pMc4pMmnDoaAGkc0w8Gnk02oAQdKWk/ipc+9AD1UGlIzxTAfSng5oAhkSowmDU7Cm4FSWAGKevJpgXmpF4poTHUhApacq7qZJHsPpTCtWivSo2SgdyADFPGadsOelOCUCEUc1IBxQEqVUyaTAjKUBam2e1BSmAwDmpABSBTRUgPC/pUq8VEDipVFUA9Wp4aottSKtAF3StRn0q+juLeVopF/iXr9Pb8Oa9i0HUGi0SC81CEvduWZbe1iYSOvHMjykgdOijJ715v8PoYJPFNk07QqFkBUzzCJc/Ug5PoMda9m8XavbWrRSpGTeKdrFm81gSeCBx2xnPFcld9DqooGu77UrKKSWKLSZScxsUaQhCOGIVTk/TAGetPtPHGiW04DW0epXURETBLfEkoxkMx3MAN38IXrnmuXutSlI8xr94LBSTI1vxPdSf3C4IAQdThj7mrtvqA1Tz430qNtyCSQ3LgKV7M7jZ8zdBk9Mk8ZrksdV3sbGreM9fthPLp2i2WktJhSY9OCzTDqBvcg9P4ht59hzqeGvGmtrDG12UsJ32ZuLMshjYtwT5UbFief58DmvO9Kuxq2uG00+O0jupD5Hn2ZVAnshIY4Bx37E16JpUjX17bQ6Tdahqohfb5wuXW2LK3zSFyB5nIGD0xgD1qGkO7Z18vho3032vUYtN1Ce5VCGvrVmum9OHZMn/ez9DWxJ4bisLV1GtWHh1W2mSOGyikuSuP4thIJ49CBWDLqD2rSTT6ncy3BOfNtyRtzgFFPUkn0GevarSLqWoKbaC0+xQbAsrHdHu6cue7HONpJPOSFzioZtFIuz30NrHJcrcXWqEDZEb2KOHHucLuPIJxkLXG6p4iubiBLO5mlnCkOoikLtz/AAqPT8AO9bHBjURwPcSjEYZiVjU5A2Ko6kEjOcfTFU9Qjl/exweZdzqxxO0gVG9F2jJ/P8u1c8mdcIXOH1iBRKlxNpcEC/fQK67ycnkseT9MYHPNYm57srFb2qStLyeNyjnkliMn8K6zVNEmMvnXcMDTPwUM6KijPZcDPbk8mo762RZVXyY0eBNiFQoONuGK88HJJ5NZ819jpVO25zJ0u4u5/sc1nbmZv9TLHtTP0zxn6mn6j4FnhtYHCSwyxHYyS7ZEPfay5IHfBBHXGa6jTdAlvRlLp3iY5zkSD+ZNdNeeGLufTZLWcrPdYVYXhT5zyCoPXjI60KTL9mkeR+H7GSWQ200DR3jOxiiIYJNx0XuG68e3cV1un+GPIEpkTZKpyJeCHBwMKfUZrqI/CJjimhtoX892/fGST/VHgbMjqMjO7v06Zz1On+Epvs0drPasBn5hHdkEEevAx7e1FxcuhxiI29lZXeORhJJiMgYzkB93Cgn07d6kTw/Bcl2uZlM9yT5mGG0q3AGT77QB7ZNd3afDzUbwmKTVpre2zv8AkiDP1JwDhQB05qaz+Ef2NW8hzLlt2+SVo3b1JKHn8T6UmxqCPJtc0VYtTiguJ4H2IGZQwL53dcDp/wDXPNUvsTX8cdvpNoSAxMl1jKrnOTnjP59a9jg+GMdoJvOWTJfJOzhiORzznr1OaoaloVnaylZma5lYnbCyM/fsoAHfqRRcv2aZ5Jb+E7uSZRBJGIEbBl2l/Mbno3f3xxW2ng+WNBNLMPN4+VIycnPAyT1r0K103DHfaOXwcM42hB6BeP6UJo8+ozYMXlRgbcBsBB3xj+L+XtzRcOSx55aeFMEQ3NwXmH38kAkdsYA/+tWlB4dhsnBW1IbHLSfN+p5rvZNLisTGYIETGQdigfn+X61DFbq+SwA5ye9S3qbKGhxV3ok7DHmRQx9RsU5b9eKprpqs5iaMsuzaGJwD7YGK7K5szNjaeR6iqkNkyFicKVyQSPyqWy1BI5l9JSNvLVY0VMKNq5z6k1jXeiRC7zy/lsJA5688Y+nfH0rtDaFSwwu4DGKyLq2UwlipwCT+H+f5UKRTgjm5LVIwML8wPBBqlcWimQFhgqDtIrZubJ0dmDNIGOcN0A9qqTxsBjBIPfFHMT7MxXhUZwueKzbiHErEDg9TWvsZJH5zjrWbdqySM+cDHSqTBwMe52qhPHynBxWNdEOA45DdK6DUyJoCI2U4/hFc3OTGduNo659K0TMZRM68Q7PVfes+RQUGa2JFDnCnJH8NZjxBnIA5HatTncTOaPBb8waqTKF6H71aTDcSh45qncR7GyucdsVVzBoqSx5T5sfnWe5YIwBIB4IrSkY43FcKe9ULhcEkHg96q5k0VP4vY0lzAskWVGce9Gwe/NO8s+UCAGx/CTVoxkjmbqKbzypzLARgoevtil0m4CNLZSkrbTgI6N0J/hYd8g4/Wtm7TzHTchIzwc8j8e9ZdirGb5SJBECSHHO32P1/nWsWckkS2YebSpobjF1JFuUAHBKj+Ie46/8AATVWAW17cyOzSQEIA5VA+COMnkH055pNPuxBqDbmbDAZ4xz3PtmlkslgeRkyJVIKEHBZCeGU+oH5itjE1dOlgtzAVnikuFYGN1R0ET9GRsgEZ68ds4q1ayXVrPKDiCaJx5ZDAKRkHbuHB5ww7da5jR3kt9WZJWwzYZ1I4OOkgHtwePeunTURPcyW0srCPh0Zfm2HO4JweVzkDB6EEehkD2HwZ4iNzeJLqlyY3uUVN4+9leFG7oD8uOe6itTxPbsJJVS6kvLNxmJznKn720n8eVboelcT4O1RorcIUa7g6TpM24Kh6ZOC2AcfMOPUDqe51W9g/eQ4nLhMIPN2OgGeDjKuP6dDVU78wT+E41oMdQR9RTPKxWgYy3J5+tRtHz0ruOUqBOaUJVjy+lJsxTQFZlqNx7VZYcVEyimBBuprdKlKUxloFciJOKjepSOaiccdaskhPSoX571K1RN1qAKx5OKVRTiMUmMUXAUnP1pmcd6VulM/hoAkU5NLuqIHApS2QKAB+aYVyaVjTQcVYCbfyopGNIG4oAAM0jcUoOKa1K4DS3NLnNMI59qegzTAQjmm1MR2ppGKgBEp461HHS0rljjijHNNJyaevJpAO2Gm9DUoHNNYcdKBsYOtTw9agx81SxcGqMywQMVCwyfapC2RTdtACKoJqTy6VE5qZU9qAIli5qRY+ak204LQNDNlN25NT44ppXmgNxgTNI0VTAe1LtpWKK6rzUqrTthp6LQiWIqVIqU9EBp4j5FMRueD9Rs9H1B7i7hkuDs2xxxjnceh3dvw69K9KudXuNYs/s7xRbJD8sCwqoU9RljwG65zk8nivH4S0Tq6EqwOQRwRXe+CEOsSPLezySxptiS1jIMtw56IijBx0z09zXPVjfU3pytoaGqSOwSWadZgv7pZPvRIFbBCA4yRjrjr261V8Q6/ZR6Ymk2iXLaerZn4CvcynvnljjkDpnBJwOl7V/Lk1Q/aBDiCHyooYiGgt9vVY8HD7VGWkPGenvxesXcaMGuR9nQL5iRImXiQjA4PAY9cnngccVxHSdZ4QvfssN1FpsdtYXUpEbyRK0skSn5c7mzxy/3SB8lasHj+C0uRpukWkt7IG8qW/mnCIT3QckleueQCc8HgHl9dha1t0hs2+wWiRoQsD5k3YBUEn+IA5J7H8qz/AAdZLdeIm8i6j0+KGIgz+Xu+zxdMxqcFmc9z/dyeOqZtFHuehTaprHlwTvHp8CRt89sFhCRg4Yh8/IgBBZueTgZrsYZLB45YbCa5SzJCNqLbvOnH92BTyo6/NwT14rz3T/GELW0lnZW0VtFtRLeGWTeTtzh5MZLkHJAxjJJr0Xwxp262mv555Jt5JXOQCe4HfFcc5WO6lC7MrUEuyNNt4kFnbvKwS3iyxRBkAsexxk59Se9ObQbactK8EkoHEas2FC+uBjk9a07a7/tDU7iBFURp8uVHGAOn55H4Gr6W298DgDjFcfOpbHsxpqKWhz0Xhq3eYFLdYm45BYn+dX4/D/liUyE3O/5cNkYyQePyrobTTCkStjjr1rRtbZY0XcMsPmzUpl8qObHgSw8hmWBY5OORnk/nx+FbVrpTWbAW6CYsNp2gb1zx9B169a3oY0lQYxjOcDvV5GjglVI/lkIHGOFGOv8AOquK3QztM0KGSRdyqsg6yBfu9e/9K0bnQ4LdldI1GexGSfcnOcVpW9slvBkDJLfd/wAafLbvIjDzNiH+EL2p3ZnbUy0C+aWLyCQDBBRsdeo4q21xs/5ZOfUkYz+eKkeExAt5xLvzwoGT6f8A16qiRfMLygySA9COB7DNGw7X2KV7cTXMsiGVLZCAwWI7nbjBHHTt781mNHHZ2odYSiE5Z3G3OemSea6KX99ahj8jZ4PJ9un51R1ARXBijaNsueFYcE+tA0jBh05rmQXEjmOMn5Yk4yfUn+lWharHEgVcKowFGABVpoGhbjjBB7YINVrqchWQqNvG3FK4JXM28t1O4A8jjjjNZaWPmSptwnBzjnNa7yhwmQcE55HNVYI5FcuWDdwe5qTZaIyZbMrcADBBbqOhqtqVqcMuSCp5HWt17dlm4QqGzwec1SvoTMvzAqTwc8ZoAwJl2tucDcx25zVC4T90cqPnH4VptDtkKZJ2sOc981najF+92qwUqc4U+vrRctK5hXoQpGF5wOorLvOVZx820EYHXNb1zCSN+PkbPCAcHNY9wiswQ4DdetBSSOfvRhPMXIY9R0rKu5hsKMMtjrW5e2rRgvgDnkdqxL6FZHJC7eKpCaMaWNQu4D5mPzAVjXkBBJHJHbNbV0fJAYHJrMv1Z4i6qVPBGa1RzSRheZsJ7MT3qm/Vs/TJ7Gr95Dgbx949sYrODBplRucjqK1RyyI2G4ZC59aotD+9PJwO1aMg8ph/CM85FMfEmCg+bvxVGLM2dVVcHAJ44rNnXy8qeuc5HNa1xB5bFgvB5wTzWdcRgjPA/HtVIwkrGWwG485xzipEYAFegbpmmyYD4yPp603tgflVpmLQ2WDGBjfjnrzVJ7NZF3RuUZ2xuA+83YN6H37/AFrQJG0FkJ9cHBqBFjdnEUg3EYKP8pYfyNbxOSaOdvbZbhjvAhmjAJKjO4HPP86IrqaEq0uHRmEfy84IH8iDWhe4hmjmbcsJfy5kxyuep9sjP4is6SGayvbm3OJGBxGzD5Sw6AjpyK0OdhLast3BPGwkljjDICch1HA+oxgGr1mttq9p9rhuPsF0rMrwTZIZ+vyuoOM9RkDkdaz7p4nslkikEZP7yOFshreTq20nqpIPFZ8KreAzcJMMFgOA3bnH86bEeleF7vVILmxvbW5EskbbJAv3oy2AWx3BwOOQfSvXLm4h1K3UzBrby1ygSP8Adk9whxwOOAT+NfPGjzSs4VWlhuLc740jPzYzz1+8DxmvX/CHie6vbG4+yS3DQykLcQTgKycD5gATuXOeeo9xRD4hy+E1JIkB+Ri6+rLg/wBahZPSp2GBTGr0UchAE5oaOplGDTsCgllB48VCyZOK0HjFQNEKBFTy81G6cdKuFaidKpAUXTFQsMCrjpULR1IFJ1z2qFl5q88dQOmKbQFQimkcVMyYpjKfSpsBERTdvWpihNJspgQYxzSHipzH3qJ1oAgdqTdk04oTQEzVXAjOaX+KpNlKqc0XAYF4pStTKlBTFSBV28mngZqRk5pMYzQA1ulMapCKYV5oLI1FSdRTFHNP6igBpFSIKSnoKkCQDFIVzT0TIp2wUARiPNPWOpFUU8LTRLIwtOWPmpNgpyjBpiAJgU8DFKopcYoHYQDFPAxTaeB+NAWExximsOak20mMmgoaBmnY4oC08DNBA1VzUiJ605UqQJxQAsa9qlRKapwaerdKAJBHVqz1G803zBZyCJpRsdvVfTPUD6VXQ5pzHIptXQXsdDY2bJpk43rJeTYZmJBjSNAWIH+yODj1GfrzE8V5LrzQSssotnM88sgwGfPyhs9hgcfhWr4fVTfxFjI4LgFCcI5zlVJ9MgMf92tC+1TSdHhhvXHmbBLdkyIWNw4Y7QwP8LMvGexrz6kbM7Kcroq+J9Yih0+AcC3izsiJ/wCPggj52I7ZBJHPRfTFZnh+dNIgm8qZ31edFkurhk5MjjKIEPZU3HB4ywzyeOU8u68RmKTzcRwkN5jD5EjB3Eknj7xAA9RXZaHoMeopieS4TdJkxRjHmHjmSRhkkAAbQMDpyeawaZ0RlZnpfwt0aa61eETJGk2dxEj+ZIB3O0dSffHpxX0I8c8VuhchI0HyxgYwOwxXnPw90Z7CyEFuiW0zcsy4XA9yTuP0Jr0aa2ZLdVU7zkZI74rgqvU9jCx0Kul6UmnhynMkjFifStW2thPPFGpDZOSaSGLzAMfKWwDWhCfJmQMoVQu4sePw/lXHoj11qTMqwswxkoPXg1JEEwd/IxyAOp96prNvlkZhs3Hoe1aC48lRuxngkdfzpXuVaw6L9xJiM9eRjov+fStPT1xLhlYqf4j/ABfWqUcTCdXAJUcIvStS0WR8HGGHXjgU0TLYuKfKk2kDG3qM469akJkZyWZtgGDzwfoKS5UxDzRlm7ADvT7c74V9VPJLZ3etaLsY9LleZNrmRixDL8oAz+AqrexCOSAwx+WeRvb5ieO9aEke8kZU4JYZOSMewqCWWZlSJV3KeoXA298/pUtDRXD4hjPmom4bxjA7/wD16x7q3aS9EgJKx5BCjIPc1rT+XJ5iTs4wOC2OBVVAgICOSgAwcVRcXYgM+0y/KrdCFZRmsmbUDKxBVVDHggYOa05fnmRn3BCN3yDpzWfq9qjWxFufnQbuuMip1YRSvqZN1J+4cR/I2ON/TNV7O5lyqklXYZYAc1AfOlgkglcuF28qe/pWzDFGLlpAwQOoUEAADjrSWpq2kh19K0RDRjfGy8Hcc59axNQuh5JYggg5C5wK6C7lkhjy53AYIx0rntSSK6IjU9cE9MilIzirmRLgLuAG0jlRz3rMulaVA2cfxZP8QrWmBkZlcqMLkds556VlzzNjytmEGSG7YPakbIx79RsJXbkcg881RmMV0NyNtbb1A/MVZ1S2DRxJEzBt2Tk89ahgiIUjeUbryc5qi+hkX6J5QfcxznArmtRTC5RV3H2xkV1GpoQ3OSBwGBxxXK6pujQj5gR685HrVIT2MG8gDqzHBIGTg9fwrLkcBtg/1bDblT0962Z1PkD5vnI7ZyKyb4ZibgKxGQRgc1qjlmZVwGbaWIORyQTyfpVC6TypBI2c9zirM1wY5gzjKsecDiotUk3Km0+YH4B9O3Nao5JFWRy5+cfTFSpbo5LA89ACaitEYupyQp4x3zV14xjIXBPUDiqMWZ94hwOPpjnFY17DmMnOe+PStq7LRq5J3gdeKy7iQEruAHHXNNGckYci9Cecd6Aq45Jwf4qdeKyyEnOe+ahZ9vBHysOpq0c8hskzRAx5U5OBnpn+lVpoheKeNsgOCMfMD6j/ADzSXEmd4AyP4l/qKqLdee4Ab96gOG/vD0PvW0TkmWI3OpL9nm2GbZsQ/wB4eh/pWLqF5JZ3YaVfMXADKR1UcEH3GMexAPeti7CsltcL918gkDBR1/xzj9axdbIuBDKBtlPEgHZh1P48H8a3RyszNa+eVpIckEiT6qwyPxptnP5QWQLkMCDnow9PyqOS4VZ8Ag/KcfX0/PpSyyiFVWNv3MmGxt6f5NMR0FpcAQQO6lkRtsUqA74j9e4weleseCL3zbaG1kcDIZRDNjLA87kb1B+h5/CvJtMnmjgOckHD5RQQfTj1616J4Se01KW1sxdPY3Urr5cTqdkjg5BVx9088ZHtmoWkrlbqx27ZHH86jJzVq9tntbiSGUFZUJV8+tVinrXpnEwB5pxb8qaBihqskRjxUTU4nPemnrUFkZ4qNzUj1GTk0E2IWXmoymeamPNNIwaBEBjzUTw5q01IRQWZzxVGY/Wr8i9arOKqxBBsxTGXFSt1qNjUgMJxUTrmpG5oCUAQbKBHgVY8qkaPigCvtFCrT2Qim+1AC9KQ4ophzmgBWHFRkZp2fypp6UANo28daTkU7OBQWRIKcRimJwalA3UCsIAaljXmkVfapVGDQSTRrTyopqGn7qkpCBeaUDFL1FAFAxQOKcBmmrUirTQBSMcCnkZqNhQwGhuamQ8VEFyamjFIB9LtpQMUo61QthAKKkAyKRloGKhFTL0qsOD6VYTpQQOoAxTm6U0LQBKhqXrUKiplNUhMVS8bZVsDGMfXr+nFZ2taojJHZyJtzH5jLAioWA+6pYjgep9B71p8EZPSsnxfp0R01GCsbuYfMzHhU/p6D6msK0bq5tSepR0nU7i/jt555DHZo5eG2RiiSMDguSeiDI+Y5J6DkmuisfEySX8aWpa6Kk7ZtpHfpGvYe/J79a4DU7w3wt9PiIjs7dEildcnzXAzgfQ5+lbXh/V49IkWCARnUZDh36iFc8KPU9fYehrz5HbHc+lvh/PetFC13NIWblIVG4r2yT2+nWvY7X5YImb5nwASTk5rxT4cSzQKiuyl4xvKIc89gT0H05/CvZ7Qk2+92G58Hjp/9evLqaM+hwyVjZhz5ypkYz09TVifPmOSRsBAGemazbebZhsZkOcfhWjbF3h8x0C46msD0FoSxwArI4BZjzx254qYygny+mDzx6UsDbVcjgFgV75+tJG6W0qyElvNYJtwOSf/AK9Rsal6yZ9n3SzAfeJ4yf8AIrTsrgPjcu8ZGRjisMxeZKsvmtkE4UHAPtWlCrBSZGARjkBfSqRMkac9w+VZiqYAGNx/L0qeEoscbrgZBHOTj/P17ViPEnnx5LOyfczzt+XH4cGrMEpmPljjHHORn3AqkzJx0L80oKEFuBkkAkZPp+tUb64EADLGXOBnYOnv+FODCV/LB34I5HQf55pZoAyP/DGVJLStyv0FDu9ibJFeI/aBnc0ZGMsR2Pbn8KpkvDG7E7VVcfL8vT61eZbaa2MjOflYMBEDg+3NUryeDcyxJLI5+UqBgf54p9Bp30JUbaVTII2/MGPqP8ay7/aEUEkEjPTHfnn0qwNUt4w3l2sqv90YHy5rOvdRikk6SJgZHGR1o5lYEncyYnDXKqq5RgMnr0PP9a1bePCbEG3JOAcenaorU2cUu0s7EDKkpjBJ/wDr1aF5YurBZt+zoQD1HGKlMbd3sZt3OyiSJwwAU46445/CsBYxGHk2h9yk/N1HOMVv6xdQADGSDhSSMc/WsS4uHWaeKNEJUDduHzfhUvc1jsUXnN2sgCkMDjOfQVnX0LtBHtbawJUj1/Cp72SRB8rjaVzheDWeFWdCWysj8gOCeKN9CttRtzAht1JK7weeRmsWeJY5judQMYPzZq40RhVz5SlARtJ6g1nX0/z4RBtB4B5NUNGfqKpNHsEwwDkADOKxr+WFyYwykEDHynitkXQRmG0bCcY/u1l3scSLIr7SpH3l600wZzN6Io5BhSzdPu9KwbyQI5XymKDGM4rpL9lh2Ojq+5cE571h32ZG8zOVx1HWtkc0zm7n5nZvLGCc4z0pIGGwo0RJ+vatNrT5dxIZG69s1WltBK24DoMArWtzjkV824GFJV14O4cEfWpfKAXIbco6kc4qrLEYmbOTjnmqxdl5A7/eU4x/jVGbJrmI4foCe+OorAvYgqAnA55rcXUsvhx5gPUgYNZl+qEFkbep9e3t9aEjOWpgzMGcLnO7gVVmU7dpA+vrVq6G1+mAOhxUDDAJP51RzMzpkKScgx+jdRn+lUbuOSH98i8g5bHQ+4rSvxtQN/L9KyxdtCXyAykbthHytjtj1reJyzQ77Wr6dcKpIj8xSqjG5SQQR/IisLVLgkrMg2SxfLIoHD46H6EEj24q7MyW6vPAxeKTAKnqv19R1GaqagrtFFJEGII/Uf8A1vzBroRyszWiSQiUFSAe/v2PvVkPGlmVK5G4MoPVex/z7VQjQuZAvDAbgenSp2ZxGHAGN2cdQfWmZm5pzPHIpR/lYYwTgH65/Cu30CCO+voI2YQ3SgNGHOxG9+eCOuR261wGk3kKt5bIcEfLnsc/dI7giul8JN9s1i2t7m5lgs0lDxyIpkVOeu3qPwpdSj2sxeXhTgkAZwdwz9e496aUqdowmVyrY43KOD7imEYr0VscbIitRsKnbpUZ61YiswptTOue1MKVNgIWHFRtU7Co2XFIsjIqNhxUpGKjPvQQRkUhNPPWmMKCyOTG01Ay5HrU7ioyKpEFYpTCnNWimcmmYGaYEAizThFUwApCMUARmP2pjLUxNRv0oAqyCo9ue1WHGajI5qbARMtMKe1Tkc0u2nYCvtppSpzEN2aQpmmBX2UwqasmOmslQBUiHSrKpgU2OPFTDrUliU9e1J/FTgM0AOHWl3UoWnBaAEBxTqAoFOC0WIEWp0qNU5qRVxVDuObpTCMmpNuaQrQUMVealVc0gWpEXigBCMUqjOfWniPNSLFQTcRV4oZM1OqHFKyU7CKmz0qRFp5j5qRU45pARtSgU8pQq9BVWuQCjinA5pcGk20yrkitjvWX4wDPpjjf5xlXEhHO3J457mtDB7VDeQhraRny+wcIOrMeAAKynrFlw0Z5w8wsorm7VRLMm2OIAnALcn8QAPz5qx4Yu5NMljhYqbiVdxwBuGegDdcnj6Vm6hGVn+yAmREZizLwHfIyB7dq3/CWkQSStczSYYnC55Ge2T6YH+e/mSO+O59A/C3VGMsCmVJG3bfLU4QY69uceucD0Oa9906WS5VDNKFZjwEHGOwz6/hXzr8OYoYn3vKLSzRsjy2y8pB4VR2HfJ/AE19B+HQLiASqysACyjcGwMV5lRan0GGehuBfs12HGdgXChvX1rUtZwylABn7zAj2rN2K3lMcgLyDknqKljuUW+htwpdnyTgfwgd65T1FqbUrtb2jOpB2KMDGctTbVhKI8LtDLuAPr1o2NIseRjL7j6YH86edkUoI+4FJOfSoKXYZYXEzIweJQWY7dpJIGev481tmaI26sWYALnIPf0HrWNa3MpZiFAjPyqxPPvitGKHeSDNuI+bC9B6U4scrXLSNsJ8xwikcAcHrmlivo0uP9FgaZieZD/CfQVHGsBZZZP3hI5LHr1qTnyyEKgLknngdv8mq1M7IXZcNIDJIID2VV/rSrFEHkDjfgA/MTk81EjyOrL5rOR0VuMH1PTNKkbSIE3q20fe6/hVLUlomEkcduoYqgDcDI698c9qpmR0kcmYSheVRuuPXimy27fakOZOpBUKMe/Wobh/Jdy0SRoDgNuYn9Kq4rFWd0hV282QfNuJxnB69O9ZCSJJiQI534XljwPoavz2l1gtEQUXLLjODxzn1+lVPMQyjcFTcQMbT7nn86l2RrZETlFwPm3p8u0jjjoeaU2qTCR1Xy5d+CU7H8PWllieWRGBiZUJ3DrgY9Kmtdz3EhYA5HBznp/n+VKwWsRalbJMoXJDoFznkc8fnWDNtWeQKMyqQpOMbuK6PVmMSsVUmQr8uD2zXKRFnvMyMd2CSSeopPcI7EF3CNvm7wGDbTzg81iX0azvCyhyEGCRkf57101tHGsEsnlmQkgbyP8+xqG8jI4Yx7SOmeMdc0mir2Oeu4CtrgquB6HJz61y9/D5zhlz7lRXTXqNES0RkdQedrcLWVdAxhSFjKN0B56+9VcpaGHPcSWjR7Fj2HqWWqerXixxssibQw4cc4rQu4WnmdS+FChiDgHNUb2MhCjNtU44xTREmc7NBF5auuXGSCCmfxrLvBGqhl8wr1KMnymullkEELKuAmeqjOf8ACsS+mjkEnlMjhOgx39K1RhIxF8uJnKOUVv4WGVz3FVpIjGpaIq30P6VYvIy3zBRk8YHUVQuSSo+VkI6OOa1RyyRBdeWwHy4z1Gf1FUGi2Hcx+U8EdqnlLoB829vQ9qrNcoqqrkhu5HPH1qkc7ZUZ3V8BenOT/F/9eqVwS5JQ7Tjoe5q5c713Ajco5U1lzOW2jGCevsa0MmyrOoePO7PH61SnOYzjr3q1K20FTwc8VUYYU9QPQ1ZiyuH80bDisa6QRuTnAB5/2fetaP7554PrVXUIfM3nIDgcH+8KpMxmrmXEPKaaE427iB6c9P8AD8az2kaBlbJ8oEjg9Oe3uP60+5byJFLZxnayn9M/y/KoinmRkg5bO3b2z/D+fSuiLOKSKV0gjuiQygOflwOB6Ee1LGRGpVtu3GeD0PcD371FIwxJG+4AHem7t7VG48xFdfTn6+tWZsvIgDo4ODweO9dv4CZLjWIPJG53fZu3ABTnge1efNM6HbyDgFecd69E+G5tLvUkSWDbK6gqYwxdmHYY4zn1pMtHtRUpwTkjvTG4qUqGSNlJIZQfmByD6HNMdeK9KOqOF6MhY0wjgU9+DTAcUhAV4ppWpKRulWBXZOajK1YcdaiIxUFIgZM1Ey1aYVGwwKCSvjNIV4qRlx700nNBZCy80wDFSsM1Gw5oIIyMD0puynk5oCjrVICIr6U1ulTlOOKjZeadh3IiM0wjNT7BTSlAisy81HtqyUqMpzQBFtpOKlK0w9KAGHr6Cm96kamY59qAExx1pjLUm2msKgBipgelIeM08nik2ZFDAjzzUiUeXzTsYqSkPU1Jn3qDdigPmgTJwwpwaoM809DzVCLC9M1IozUSmp4xk00A9V9aCmKkC07bTsJMiCU9V/yakC08LUlbiIuasJHxUca1ZXpVk2G+XxSFakJwKZS3GMKYpQtSbeKbjNMBNvrSqmaUAingcUCYwrTdnHrUxXmkIoCxFtpcJHG7k7ZFB2NjPNOPShcEqGzjPIAyal6opaM8n8TyyR6l5UQVfNyAD0UE4/x5rbtL6CO8tbFnaNVxv44Axk/iTn9KzPEZaz8RXl7KBII5AFR/uoAeFPpgD9Pemafbvd3ImDFZyQ65HUnpn3xz+PtXlSPQgeu+FtRn1RrdIiIYYyTNP5fAB7KO5Pr+vNfRvg66EdjHGgYIq4G7liPU+gr5o8P6hFp1haW9qA0f3Xk/vkdcf8COPevbfh5c3epThipYyAb8c7V7D24rzqqPbw0j2Uv5koBf5GXHy9M1fs4RFNv25YD5STWbBH8u+NfnA+6e/HataBQSdpxlTjNcNj1ky1BdhzIGRgFbAY9OPSntG83lhMlDnp2IpqKsgAOFG7OPwqW1UwYBcYbJwT/T8qT8y1psW4cRRmIAcDIPv3poWIEsrMN2RjoM4/z+VSbi2DsOcnHrmoY4rhbhyyp5ZPyA9fx/ShsaLdoEaHJ+ct13ipVyjFAMLjBwOB6miWF1gX95tXPVcZpbS2jJLbWJ3fOXz/k9uarUm99SMyWsUpczLgttK7jx9cCooZlkVk88BGOSRGctV94o45W2x7RjGVXocdeOtNlXYm1GO5f4k4zxjk0crC5WlWWfbJ9plII+X5VUjnp61FLJMzzbZpjgZZ2GQcdMdjV+O1ljWPzQHdjkEHhvQf59KrXjyR24UKXTLAnI4PPPsepqrGZmTJcS/vIy8uI+TvAyemOlRy7mb5yxkwG2khhjOP0AqzHta4IclOqDIxk1UmkO7LNuZwcKRgDnH61ViytIqq6ndgMApI7MTxj1pXikV0VODyM4zx0JqG3YteyANkI2cDnnIA/U1pxyrGEDMC4DH3A7f1osN6GdfFZ25QnYrcg4BBzXLWUEk7EyMFYqQrf7HfPvXQ6tKY44FAw7uQMZGecYrKkVZZg0bfOEDEL0APYfrUdS4vQnSJYopIjg7FAfA4zjk/XpWbfxrZSNEOm0EDrjjpWzctG0e5F2Q9WdRxt9fXOc8VmauE2KcHeP4fXP8vWhkpnL37Mq78KvOAOgFY92YlQmVSxJzkHjHuK1rqYQ/M20r05OaxLi4ia5WJkKFjgbufypGxDLGFdHXaWx1HJK1nX67UmDE5blR9BWldoxgzBgIo6v29axr2VSuZBljnaccY71qYSMKeVZcJnBzyew9yKy7y2RHeXKq7YDAcfjWjcW7xxCTAcvnGB1rLlU3KBQ8Yb0zjH45qkYSfYo6oghVCrllQE9aymuEl+UB945J/lWrcxqEBZgzdCGxgVkz3MdoyiNlic9SWI6e2atamMmralKbJEhAYAnLHuaxJZQFO8AAnGSc59qv390XkPmZdgc5XB/WsO6vDKhUhlXPVeK2SOOUtRDfGDC/fi7gDkf41HJPFcAtGOnqMfpWbeTvCzMy7c/dz/F7/Ss06vMvXYn4dK0RztmxeFCoYKQy9c1RdgEB6etLDfi4Vgw57iodwLlR2PFMm9yGXG4HHINRyKJcjr7Gnyg4xySDUQJWQ+/rQSzI1KEPEA4+bAwfX/69ZCozJIBwyD5iP7v/wBbiuk1KLfDnGawFX5vlySQQfet4s5Jqxm3jpPvcc4XoPWoNMkCIQfmXuD2FTTxeQZDk4zxkdfUfX/69ZcbsrsEbBFbHOzUjjG7JJ2q2PfH/wBavS/Ammm8vbf7FIIWJGGPc9x/9evMLEmVvmBJyAwH869q+EvgzXNe1CJNO0y5vVIB2xRlgT24qHZmkU3qj1ACQ/612eTAVmZt2ccdaaYzXY3vwt8WabD5t14ev4I9u7LRHoOvvXMXEDQsUdWRh1DDB/KvSi1axxNO+pmSLg1AxINXpUqo8fNaEDVNSquaYiVYVMCmhMgaOo2j9KulRUTqKTQIpbcVG61ZdaiZagZUcEVGRVp0zULpxTsBCetRsKmpjLxSAgIINL/KnFeaSqQAelRVIRmk28iquAAZpjd6k24FRuKQERGKQrzT8c0hGKAIXFRMuanbmmFeaAIOlJUrCoyMUAJSdf8AChelLQBCGqZBmoU5qeMcVnuAu3AprCpWqMnNIsjIpVWnhaeqYpogaqc1KiZpVFTRpmmPcRE6VZjjxTVSp0AoBoXb60mOalPSmHgdaCbDlHNSDkVGvWpBxQMkReKeOBTAeKcTmgBC1KppMZpyjFADwuaXZSqMipAtWK5GsdP8upEWpNtQMr7aaw4qwV4pjR8UAVSPyp0TNEd6nDLyD6U/y+alSLjigDzDxVZp9tEAi3O7ZZf7xznn6ZyfcCqr3awqShkZJWO58gN6dewxx+ZrY8etLpjyzlGQMuIie/v+dc3pLtJpkUkwDFsQruPAGeSfyP515092jvjsjtvDeoSXFzbmG1YIDjep2gDuQx6DHHGP1r6L+F4vryZvKKJb4HGCgP4Dr+Jr5r8Pa1Mb5YGYOob93Go7A9h3P19u1fW/w6iSLRUdojE7KG3cHOO30rz6zsezhFdnoujgxCYP16ZHOfpV1JXeUgHy1DA7j3A61UtZdqh9ygBsZHTpzSvKstydp4yTn1/xrzj2Ub8TI7rKx5AyMVcj2SSI4IPYZ5xWBZEC1kBPJJCFeeOuP51d02dIXYHO4EFg5PTHQfrS3KehumcRjIBLkZBXn/8AVU4uEG0vhVyO2OtYUOogXhG/bG4OAOcE/wCTViWTzCDyynGeOtVcXKbHl/LISVCghtqjHP19KjLvG6cFl3AkKAT+dV0m2KcyA/LkKe57CrkE+6ABmTd3ycc/4U0Tew2WVnkZMLGMbju6qKjkJiMbtJGhHO1F69+h4pSGuCXGxtowR26+tZs06csj9DhS/J7470WKTTLLXhgl2hUm3HO522HrzgfjVee4gnLIqkqSQVUcCqxFvEWlkJWUHG4rj+dVJW+bzCdvGNu7AH4Yx3FBehcilxG4JfePuoecLkk9vpUE5+UPIpYMScEcgA/z5/SnrO4jcKpfagDYGT/nPpVfVLiT7KQDhpDtZsdPagnqZxuTDc3GxtsuAvI/hBzn+VaeiustgJWkaWXe+SF4Uc/nXJaxd4uXMD7QAArAHpWr4YvBFot2Jmw6y4IJ46Dj/PpRfU1lH3Ruq3xgtklVCe5ZhyOoyB+dZv2wwKZEBwMKo/vduf51f1y4DZwS2XPAHy9M/wBaxpLpJY0SMHao+TcPvEZzn260rh02NeC+S2geKTgsMvtPyhl6jPfP9K5jVb5p70IhKoDlgff196luLxjNh+nQk5x9celRXFmv2QzqQS0ZUyIRwfU/Wna5ndR1Ma6mEjbM5RyOcdKo3MyQFFYB16McdMe9Z2qamXd7Zh5SQBSrH8zn6EVh6vrjyukYBLuCwReoJ6D646/Smk2S52OhfUo2DxxFdrc564HFYmp3nG0Eb1OTx2riNT8USwTHy5UVVzkKMjI6896wZ/HMzs0w3HsWJ25FbRgzknXSO0u9RDB0YEHrhug9xisS+vgs33Q+DzjjOa4zUfG/2mZisrL/ALXU5rLl8Vq5KLMu4jo4/wAK1VM45Yg7S41RCNok8pwCOvNYOqzt5ZG4Ej1IBI/OubvNckwQJMj+4y5B9xmqw1aKZSzsFPohOCfwORWqhY53Vcie5vjPIMOMqR3II/GpbqcyQlfNLo/VguCD784qm1v5irtt5CpORl/l/UVKIBEm6SMRjuu8nPvgc1RF2zNljcKTvV4+m/5hzWc8bKpLjK4xuDYramZrhG2KmPXkEj6kVRdo4mCNmNTxtxkUAZscxtCrRtlf7pGc1bFySyyAgFu1UrmzRJH2EqGOcdqgtpz5piZtvTbn1qyNmbLyfOGA69DULAAjP50JKGVQR0PPsafIAe2B1GagshkBdGBrlrwtb3Dr/C2Tx0zjiullbaM9q5/UQUuWyPkznPofWtYnPURn6rL5yAKM7kEg989f8fxrHaItsYdcYNX3LqWVRlk+77Y/pUVoqtdgAHY3JH9K3ZyJam34Uso5NQRpuVyM++K+tPhb8VY/h/ZWrWJC3UA3NJGdpkQggqePfI5FfLulWH2N48H5lwcdRXXQ6k8hCgbT0yvHFcsnc9ilT0SPpy9/a68QXN3G51K9ihUZMe/huvfng5qaDxtoHxSZbW+ENpqzHKX6Ltzx0Ydx+tfMksLKdyMXQclWq1Z6g0c0bwkxypyCK541JRlzRZ7csLTlT5Jx07nrmq6bLpl5LbzD5kOAy9GHYj2NUCnqK0NF8Sr400BbOd8arp0ZZWkIHmxDkqD3I5wPSqZOa96hVVWHMj4vF4eWGquL+XoRbQKcDikJzmmEjvXQcA4vTCaaWyaVTmgsawpjJmrAWmlOaLAVmjzUTRVdZaYy07CuZzR4qNk4q9JHmq7JikVcrMlRlatlOKjZKWwittoCgVJsxTSOaYDSM1GwzxUhzSAdaSAiKc+lMK4FTlaaUpgVypppWp9lN2CgCBk5qJkzVsrzTGQU7AVdlNxxxUxWmEU7AVYhzVtBVSIYxVxDxWKAVhURGGqYjNNCc0WHcRUqYR8UsaVZSLjpTEV1iOelWI46lEYpwAFA7jNuKVTtpHYDpUQfJoEWM5FGMmmKalUUAPVcipVTj3pYhxUwGRQO5EFqQLml2/WnhaaENEWBTxFxxThging4qgGKuKcBTsClxiggVRT/ALtMXrUgBqWWNIoIzT9uaesee1ICuEqQJ+VTeTk9KUREZqrCuch8R7VtQsI5AgAgQDJ4xj3/ABrzRNPDhYNxiBUSbT/CNvH4kg/jXuGu6MdT8P6g29V8lAQv8TksOAPzNeRapb77zyySVARSCcFcAAn88151XSbO+nrEueE3SK9iuJJAFL9c/e9cevX+dfZPw/uBPodg4A2Mm0ZPTHaviexnWHVGm2lbW3bbGhz0HT8zz+NfWPwW1V9S8MwhpN2w5A9O9ebXWlz2MFK0rHsUTsilFUFMbs5796ijuCZnOdrhQRtG7Azwee9OspVhiIYkKSBgdSCvNcR4z8STaNe+VEWt0CncWboT67RjJ968+13oe23yo7A+IBYRAsY2m7eaOMnp/KqM/iK4vZtgW1k5BC+ZyT14Xgg145f+IriSEm3uFlOeS/I/76J/kKpQa9qNuiyCZwx4aSNflf0B3ZHFWqbsZOskz3Wy1tIp5PNMakc/O23r9f8AGtaLxZ5bRKv2aSPOMibkDt0/lXz5b+NrkXTrJGZMchjHHtYY5PAx+HXmuvs/ib9ks9sklnYRtkEsjM5+oXgfjS9m9he2W57za61Hbor/ACLKeWABxjnrkj86htNdWSaQtOXYrn5COPb2r54f4mW7XW5rq5kCHcV2BUUeuAcevGfwqfV/ii1vEn2W4j8vq7Tc9+o+bH4H8xVqmyfaxPow680MckmVAB+ZppNqkd+QP8+tc/ceOooZ2WO4t3hHXYxY59OM5r5j1v4my34hWK+nyWLEBN65HTocenHNQWnirU72XfPe2/mY2quzy94/unK9T+H0p8jEqsT6cTxlaz3WfN2J3wuMnHIyeh+uKu2niGKSzCJM8TqchZ05PPYivnvSNbvzMJw8UkcJ+ZXciSPr8rKc5U9iM9u3TrdK1ZpsSRILd9+yW1YfLnr90nhvTnBwAD6w00bxaaPZLW5Vo9u7lVySuWLE9gPXp2rN1i5Dlt8jjau0Jnp3/wDrZrmND8RtJG0g3RkHIyevbqTkVcvLxnQuq7w2Qy+nuSDUXNorUybzVFaYbRuUDgEcZ9a7DQmSLRVZtpN0TMqgZO3GB9OhrgL+G4mwEb72cYABPFdTJcNDpsMNswxHEoJXI4x3Jx700zWSTskRa9qGHYEoyfw+WOc4rA026YXCLJIAr5AB96bqc/7vI3O3cKen0rPsz8r+Z3PGSeO9T1KatE37tXS5V95Vk7rzn8ayb7WIrBWRUZVPG4cANnkfQ1Db6ulzHJYzyATEbUkcn519veszxA+0yjzBtC7QfcGqscj7MyNduIrk3EmVxJ8vLD5RhR+gB/MV5rrWsGG4nEZYMSc84J/wXv8A/rrotVvmByT8y8nIA3HHXmuJ1G6aSWRm2/McjIP4/Xmt4o46knsjCubsZYTzheOIw/AHuB/Ks27u0FqYw2/HJUDH69AK0Hsp7ljsj4ychVxn3p9v4Kur8g7D8p6dfzroTSOBxkzjdRnjnbb5iDHOFIwPTnBNUXtproFYIzLtOMx5AP8An6V7LpnwygBBmWPB7Yx/KultPCeg6Koad7eEAf8ALR1A/WnzolUW9zwjTvBeoXoBkhYKTyJM8fpXQaf8PGjk3SRpGAP4FOfxzXp+qeJvB+klQ+sabDL0HTI/I1hT+PvB0oUf25bO56hc4/E0vaGqoxW7MW28Ii1xuBIHO8kgfzpH0GOHLhR5h6jAIHvWrJr+gzI0lvqkMyqNx8vLY/SsxdZtJ5x5F4rtJyq5Gfy7U7srkj0Mq70iRgSHKH0LkD9K5q6tngZw+SAcYDBh+td1eHcmREkmM85NZl3Z+ZHl32If4QxJppmcoHC3RjdDhGJHcDpWTdROqFkzIoP4iu0ntMDDAsv90nisme2jWRvkdQegU5FUmYNGXZ3IaP5mO/0Jqyr7l255Pepl0ZZF8zywxPGccig2nk9B0PHtT3J2K0qZyCMcdqwNbY28qsAORg88H610zwE/MSS3tWLr9m0kB+Vjxngd6uL1IqK6OfuVKtHOgyAOpP6Gk0218y62j7xfj6GktnKxzRSqeUyPUEdK1fDtnuuIplbjJBI7en9a1k9Dmgrs6iGDaq45yQpPTFKriGQjPOetTbcxlieKx3uT5+7kr0IrlZ7dD4rnTaVOXnMbHJbjmn6hGbScOvBHUe1ZumXTCUEdVPX2rotQjWaFXHORXLJWPq6MlONmaPhrWm0++tr6LbvjYE7umO4Nei38MaTB4CGtplEkbA5GDzj8OleOaPMVJixkHg16V4Q1FtR0p7WRiz2rjaDydp/pkV34Opyzt0Z8xm1DmhzdY/kXStRSDmrkkeDiq7jk17h8cQN1p6DNGzmpVj/KmgExih+9SMnFRt0qiBh57UhGKdRg0XAgYVEyd6tMvFMK8VLKRUKVCy1bdagdeamwysy1GwqwRzTCuc0WArlaXZgVJt5oxj6UwG7ajKVNtoIz2oArlcCmEc1YK1Gy4oAhIqNhjNTstRsppoCBlqJlqwy1GRiqApomKsR1EDmpUNYgSbcilCU5TTwM0ALGvNWF6VEnFSg5qwHMcCms+KM8Zph6ioAikfJpq5qTy8mnLHzQO46IVOi0iJiplGBQIchxUu7ioqUHPrQBLu4xTg5qHJpck0AT76epyarg5NSpVgTr60Hg0q9KNuaBWBO1TxjIqNV71ZjGKVhjkjzUwjxQlSgcUWFcTYaTZmpCM0qrkYpjIZrKS5tpljQuQnbtXmXi3wxcaTqDSSr5UsoDlSOh7V9H/DvS7YiS7uhxuCoD0Y9zj2qr8WvBFv4p02ZrEp9vJyGPRuRx+VeNicRFVOQ+hwmX1KlD2v3I+TNUSUWNvcDAM7tnn0PU19A/s260t1p1xbB8MmJMY7GvINa8H3EdrJCFy1tuB4wpHf8AnXa/s5agNO157ckL9pRVxjgYAFc9TWDFQvCqkz6zluotO0iW7aTahUY4zjnqB/SvFPE+tTapqF7dAXU9hArEISNox1J7E5xwPT8vSNV0qSSwklt7mXemd6Es6EYOSEBBz7AivMtM0l9ad4ku7Z42Biw6sCBjGFVieK4IrU92bvZCaRc/2pbxPNEIZCBhITGCP14/WryaaoCOvmlz8oZEZnHuQpwevpVP4VRpcR3NlNbh723lMckcgzt2nBAJ5A9gK9Us9L0y53Ce2ktk4BVd0i5Hrjn06mtLmLgeN3WlXEt8BsdzkgOCd2M8H5gCDz0FYOu6VfOXMs6WzYLNv2jAz3BH9RXv1x4NsJJpJreSEoOQTuJHsdx557ZNSy+GrO8hEAW2DkHLC1KsSeuSpGapMwlSbPly4s7mytw809tN3UGUKRnPPykiuevLowzRlY9zA53lnfPsMDp+dfaUfw1hms40aG3jjHOJGBz6ZVgcDr6VlX3wX0O5Mkk9jEHAwrIMd/Q4xV89jJ0G+p8cw6jdJdtImY2zknkg59Pzrs/DWqfaA3mRk7hg7lO1/qG69uhFfQ9x8HtKihXMcGcDaCu0jH41nN8MrCxwUWDfjcAVyq/QE9aTmioUrdThNGM32xJVhwCMecF5C+mckEfj+BrtXk2wQorJN2WRxhmX+4T0PJ49B0pH8GwxuXSQmT0Tj+VINJu41YFk29A3T8awcrnZCDR0miRybB5is7gfMD6dvxHTPcVuwyeZEDtRFB/h659SK47S557MCIWyqoPDHIrpYpDKhSEESNwXA+Vc9STWTfY6o32Y/TYpLi5uJeJgg2DjPzHsPw/nWm8TtpOJVDsXYsVJIz9e/YcelWtFt1hs4baJNqD7zY5b+8fxrqIbKzSBFl3cniOIbto/Hp+RqU7FX1PMJ9Oui8UgIZQCHLEgVn3AWGBzgFh/cOa9E1jSbCCWTLQIgBO3BGT7HHXHf/CvPtbkhhLKk4KkcJ1Hbr3o2NXLmOP1+dflJcKQdyMDgqawX8ZLcKyXLAsMgS+v19PrUfinUd2QrFgDwADiuCv78puGDg9c1vFXRwVJWNbWdSEjtyCP4fpWTZWLajNuzgDqM1VtJUnI8w7Vz0zxit4anp9imQwx6DtWtrHLe7Nuw0m0tYA7soAGc+lYWr+Lhue20oo7ry8+3Eafj3/Csy91h9VJig2pD0Lt0A+vesG61GyuJf7LtCoij/18+QC3PT3/AAFHL1Zol0Rp6Dpt38Q9UEdxqt3aaZGTvnjB8yXrwgGAMnHJ7GvSLL9kLVPELwXGq6pp/hjw9HCHVtRugJ3XPLhWxnPOCxH5V0/wa8T6Z4Ei82xXTpZTGFA1HO0n+8Bg5xj1HWsz49aRJ8T9Y/4Sd9R0m5vpo1hntY3KqI1GAEznGOuPc11UZx2sefXoz3PnL44/C7Q/hzpVjdaZqVzdSXsu1El2EFduS2QB/s/nXGxeD7mDTvtUkse7ZuCop5Fd54u+HHijW7hGnkn1hIgFiV5GcIuBwu4BRwO1XbbwLruoRG3ljis8KBh5NxA+i8frV1JJq1jnp0pp3vc43wMZINYMZJAkiYN+HSr2uMtvuZVV3BxjHNdbpfgB9GufPLO5kXaZHwoHPQCpbjw7G5d0wQvXvWfNpY640mtTgdH8Yahpj7JRI1qOiHBI/Hriuus9ZtdYi2rvhlPRWGKqXfhM3hcRxyKOBhV5+tZeo6EmkJ8rSJIvQs2c1GjHZxOjm07JwyBvTNH2GG3jJbaDnoqisCzutXKLncq9t9W4zO+DOXOf4geKZG5Zm3yqCgOP9pQM1nS2Z3EuwXtx0Jq8LeUcwzvj0fBqB1uNzKxDEdABzQmQ0Z93ajG7aUOaoXtgJrdl3Z/nWwZNynem30PvTDE7JkdMYNaJmdjy67heKR0OSVJwSP0rS8JTF7l0xjcuVHf3FaHiDTzC3mq29D1B5/Ws3w8v2bWohuABGVz0x3H5E1re6OeKtI7HUGENoADyeBWKWCjJP6dK6ebT/txxuGR2rOv9MW2QqeT0rBnqU2kULe6EbrluPWustboXFgy9Cv8AKuPeEiIKoxj+KtHRb1vun6MKxkrnt4apYuwy+VfEA4Dc5rvfhuj3HiS4gLHZJbM3TuCDXnEmRqKYPHrXd+AVafxnZRqxV2jdV44J2nv26VdD3Zr1M8wtKnPzR6BKhRyp6jiqjj5qvTqzMxcksTznrVZ09q+kPzxEKpUqjApNuKVaBjmHFV5FqfJNRvTuKxAOT0p9NIxS5xikMUio2FSFqjf7tAEDCoHFWHqu/wCdAER601ulPIyabSuAwimkc08nNFMBoWl2YqRRxS7eaAISg/CmFKskAmmEZoAqtHURSrpUYqFloAqMtRMtWXFRsuasVzOVTmpVHIpwTmnYxzWdhiqKkXmmgYqVRiiwEg/zilXrSdKbRcCUHNGOPSmK1SDNMA2inqBTeRTl60risSAU8HFNWn/w0xhtpQtKvNPGaVhXECZ7U7ZzSjrUijNMkYsdSKuKkCfnUix8UFjUU1IEp6Rc1MsdJARrGfSrCx+1OSKpkjpgNjTpUwj4pyJipCABRcViBhTo+uKSQGp9LiE1/BGwyrMB1x+tTJ2KirysegokekaFayAiMqgLehPc1h+E/H1rrfiCbS7hhGhOIZw3BPcVe+Kl7/Znh2GCN/8AWrjA5rzLwhpvmXsZAG4tkHuDXxk5uVRs/YsJhUsKvJaHo3xU8FWWneHYLy2iUXdz5yyBOflVcg/TuTXgvwaiB8awxI7SLllyBkAc1738QdduIfA2rySxkzwWv2aAk43lyN5/AADj1rxr4DW0o8WQI2Vb5mbjBbnv7e1dsH+7Z8bi6fLiV3PpiTUTZaPJ5afaJ8fKNhCnp1OMZrz/AE26uftivJLAkxPAdkzj/dAz+Jr0DU7O5vVZIShjf5Nm8ox47H/6xpuj/D4RTGe4skkiJwdxBdeP7xJ/kK5kdUjEj8O3X9ri9inMTSjLFApBPGevbHpXXQrLaWu0OL0nnaTtCmrTaElnGq2u0DHALAMPxHBrnvFHij/hFdLnu5TGzIPl3DJJ/uge/rQ5WNox5kiQ65YxSuLy8ijZc/KxCkexJ964/U/jppGnag9la2H22eIks0M6uCfQEEj8OteBePfEN74i1RpJ2aLziW+zQjIX2AB/Mmu3+E/h6CG5jmvbaZUBHVCcD61okrXZm5Sbagjs7nx98QdRtLrVrFI9C023iLlJFWaQ9eTwAv4V5zb+IfjT48nuh4f1C9uzbhWm8kQxLGGJ25JA64P5V9VDTrHxV4X1LSLFoopZ7VwokdYwWxwAWIyfavl9fG/iT4XNqh02KBDcqIbpLqEsY5E3DgZGCMnrXVFUuW7R5VSVZSs3ZnlfiXxv8TfDrh9U1/VYEmbHmJcAqT6cdO9WNF+Ifiu6t3z4h1GQgZyZSc/nVL4ga1P4vawhjQ21tByTKQWJIA6D6HvWvYRxxW6iMkyABFiH3mOOKc/ZaezM6bru/MeneGvFXiKGxtrlbqS6s51BzJjKf7x6ke9eiWPihoo0kvgViYZDxjzFz2zXM+Hbf+x/DdtALZ7p44wrbRwrHr9axtO1i60vxPBBdhrXTJXAl86Mui5/iwORjiuSdm7I9eipcvvansdrrtidpV3uGfHzHgZrttK02G/gSSOQpJ/c2nA+lcH4a0+11DUbmOyv7OUxSbd0UokjlPYq3QZ98V6ZDEbc+dHEUU4RgRghx1BPTP5E1h6mzS6Glb6bNbKpZgq9N3c1tWc6pIFi2ovJI65+uabYy295YEmRdwx8gP64rBu52tbltrFV3cmobtqjSnFy0ZveKbOLUdO85olaVRnkZYD8K8X8TwNb+Zs2p/tYxXp93qEktq4E8juVxgnaq+hNec+Lllks8XESZOSzKOM/WreuprCPKrHjPiZ3SIksWOfSvMtTvv3zr0APpXrPijy/s21mBKjqK8W8Q4S9LJwD2rogcNdaj31L7Jbu4YhiDjb2rK0i8fUp83EjCIH5t1KSZLcKMeYedx7VT08fZrhd7F4ieT6GtziWh1ZhnvAsFniK0T7z4wWrrPB3gSO6uxcMiSXIXem4jJHPT06Gq2hQWU0AczrGGHy7Mkn+ldzoVkkBBZ5CjgBSMDd+PpWbdtztpJHdab4NtjGtuN5Il/eyxnmJT90/Q5/T8K35PCEULx+TF5yKpQCR8Kx4+Y+vfgYrjbDWn0y5kVA+VRQSWGCR0OQPQniuktNbuGUxOgMBblEJGD1x29qy510Rs4N9Qi8AvaBpVmt2QLjBZmGT1ODyPxrmpPCH2IFF5Qs3MIA6nPXrXXXPiZIwQYMMBt3KSw/+vWBf65PcDKlFAycdCaiUm9hqn3RyWtaFDJtWSUjH8MhIzWDqlrZafD5KyINw5ZcYHrXR6mLy7bMt3FCuMgRjcfz6VzN+2n6f+9ebzpRz8zZwfTFVFticDE1HVEigCWcDyAjaJNpA/P8ArXM6ho955wlurYHJypD8L713VkbrUXE6wLFabDtlmXAbPcD8Ky9Vaa1Cxs4kZyTwOOn863i7HNKlc5n7Udn722AAA4HJqokcZfdHwmfumtRrZyFJfa6ZYgcj6e1ZbottN8hHI3Yzn61qckoWJTaR9FLLn3xVd7eSMAsNwHAYVZE6XJ+6q7RtIAzn3NCyGI5jduexoMWirJbOU82Egg8MCMn/AOvVBxEJCGTbjkMBWzFGrr5ifu5CcMB0NUb6ExBsnIJ6A/171VznMK7tVncocbW6kjiueutKW2lcxjbNCwZC38QyDiuulh8tQ2MMvJz3qu1ubpsx4WXkEtyDxwDx04qkyWrswLW/lV8K7g91bsa1EV7pcOSTWNeRfZr5iF2c/drRtbpgmVI6dc9KyuelyaJofeWflhQvIHJxWUrm2vBjjcOR610EVys0ZVh+NYGqbfPypPHah6m9KTjI1JG/ewuMZPeuz+H++Xxbp5YAqgdiG5GAprhoJPMEB68V6N8K4nk8RTSqM+RbNkkZxnA/xq6KvNIrGztRk/I9FdNxJwB9KgeOrzAk5PWonTNfQnwxQZaaFwenFWZI8VGVNAEZGKjl61OeB0qFhkUAQEUhGak2/jRjFQBERikIyKew5ptAEDrVeRauuMiq0i0AVycU0jFPYdqbtNADD+lIOtSbPSgJVgOWnhaRUIp4HNADCuRUbLU+2mlcUAV26VE3SrDLyaiZaAKrjrTNntVhlqMpTuBSAyaULmlUVNGoFIew1UwKcq08jiloERkHFN281Pto2ZqAGItSgZp6x9OKkRKAIhHmnLHzUwSnLHVWFciC07bU23jpTNtDQXADFOAoUZNSKmaYxqirEa0iJViNMUAKkdShKfGntUoSggaqYqZV4pFXBp5GKCxyipkAqFSM1OvSlcB2fypcZpQM05KksaY8jirGlr5d7EwzuDDFIq1Pbpsmjbngg8UpK6ZUHaaZe+KiNLpdu7MPuZ965bwU6CRGlYoAc7h2rsPGkDXvh5WbgIuBk81yXgJ1e42Mu/HYV8a1abR+24eV8MmjvfiYlrcfDq+mLxbQVUNL0GWHJPbpXlH7Occt9qN5fyKzMoK5bgbi3c16f8W7G4l+GWpQJCmwiNg+MsPmH8uK5j4C2zR2V/IYyBu2IPYZ5J9fWtoS/ds+Qx0L4mPoetyR3k8ka2zBJQ3RwCD+NdVbxandiNZ5Daqv3iHwSfbiuUV3t7+3MZJY8bV5JNdxBDemNZi6W468ruP9KxbIa1KktpJbWhMX+mZPDBgD9D6V5v4j8Hal4p1IuLaN0iX5IEk3DPcs38hXpX2CS9nEl1cs1uv8CrjcfStayhjtolJg8mIfdjjb5m/CmlzK7KUnHRHnPhr4O2NkVkvNOtzJLjeSAxz6V1ifCTw8sbOLTyskfMkpiK+uAP8A69dnDDBkD7R5UbZLBz0/A1YkuLS3mRIg1yRyfJXefz7VonYmXvbHL6d8KtEe3UPf6gzAEfI4PP0YEGuY1j4JfY76e4eW2kspsNIzqDJIec7ug9AOvevVvtLIheWZbOHoytgsf6CqOp6jFOfkKtGvV2O5mx71XtEtjJwlJ6nhV38FtEVonm0fTndvmdmTIH0z/nj6Vm6j4NsdKaIWNpbQQsNpZIwrD3GP89a9b1u+AQNlURRgBV49ep6muF1nUPtTHbtTOPlAJP41MqrfU2p0fI4DUTqFo8gRyUU8Y47Y/pn86oNo8l7KGG6SbGMNnBGMmuze2ka9EwhDqQQWlkUDpj35qzBZySNvhjj3oOOQRn15qOZHWo2Whh+FbJtKuUmjjYTRgBmQlQR6EjqOnFeu2l/Jf2pcxrC6/M6xMSrf8B/h9a5HQvB+qXsnmS34iRiT9w9PToBXY2mmtph8sytMcbWkfqf8Kzl72onZvQv+FphbW87GNGlaQ5Zx82PY0t7db53O3KJngckmqIYWaAqSVB+XB75pWm8uAlRuL52k/wCfrUraxuo63Lk1z5EXmMjKuM/cB5+vavPvEZdlm3qBkFgjcjviuytpne2ZTHIqEZDsobPtjtXI+IYhchkYsBu5YrjNaK7D4bo8X8TMwBB4bn5vWvKteRhIRnIPSvXPFEEbJKsRY+WTuryTWjvuWXkc9M10Uzz8SYqSFFwfvZxz3rU02yF1Ii7cRjliorOA+YBhk5BrodIiZTndgtxgV0M4Ix5nY29K0oWy7rUurd/Sut0vVJLMr59qJeMA7ix+vJrGs2KKirk46+5rcs0R+xRz+VZNnXGnY6O21m1uASyCDK7WSMMzN9ewresr7TYhGpVpXxhizhS3pxmuNhiCfdAGT0HWrUQVXUg4b061zs64rSx0cuvx2UzLHEgBJ48zOD68c1h6l4iuJW2QxNOSf4EPJP1qaB3UMpI8tu2KaJihUlS68ng4waLI3UWzEe11fUJTEzrZxHqHwX/IcD8TUUfgy1VjNdTtPIoyMtnI9B9a0ry8t0QlkmjfqFC5HX9fxqA30irtVpMYB+ZMEZ+o6VV7bF+xfUryl/L8llSOHbgIpzwOg/Csi+h81TOTkpwinIxitG4kkSFjGyuRkDjgVmXNzDMqo8rPccKE56Y9a1iTOCsc7fqbdjt45zhudxx6Vg3UqKzbMsR6+lbmoACR85jHQ7h8wrl7mMxXBZjkNzkmumLPJqxLEf3/ADBkN1wOw/wqRZFUAbfmzkN61TFwwITLBDyM0onJLKxG09OCSKDz2acFzypJ2c7Wxzmq9zItxHIrMBIrYDDoRVe2uTGxjOCrH7xBHHtVWQm3faSTyQSPQ8g0Mxa1KWosSnllemQcCrOkRFYk3dgPwqtMo3rljtJwTVm1faeBkqOQe9AGH4gh+z3b5C7W+ZQBgYzWOt0yfL0FdJ4mxJZRTg8oSD7g1wN5qbIcKMH1zUS3PVw1pxsdVZXP3erZ69qZq20tuVA59ulY2kXbO3zMWPpWtfMVRMgKCKad0KStOxNphyEzwMV6/wDCGxLWOpXzcBpVhUg+gz/WvILMARgk8DABFe+fDewFp4NsThd8+6ZiOpyeM/gK7MJG9S5wZnO1Ll7nQEfjTdmam2c04JkV7h8kU3i4qBo/xrRePAqB4+KlAUSlRsmM1daP2qJk4pFlJlxTCcVZkTFVWU+9ADG601ulSBKCvHSgCBqhdc9qsOtRkZqAKrLSbasFKbswfencCNVp4jp6rinBaoCLbSEVMRimFaAGU0jFP20qrmgCEp1qJlq6UqN0oApFaYUzVmRMVCRigDJXNSo3FM205BgmoGycHNJkUgGaDwaszHrUqLzUS1LGcmgsmVakVcUxO1PzxQQSKtOVcmmqciplH40AMK0zbzVjy+KBFz0oAijj5qxHFT0iqcLimgI1jxUwXGBSEj60oahgSoMVLGtQpyasxrSKQ9Ys0NGRU6CnFM1O4yoFINTKuaeY+acq4osAgXFSqtCrk1MkdICSJM1ZSLHamRrjtU4GKCkSaqJbzTmgRsJjJU1yngSJoPETwE4YNjpn8q7OwZHkCStlMYx61RsfDn9m+Nrd3ON/VVHQHpXy+Mp+zqtrqfqmT4tV8Hyvdafcd/8AELTWn+Hmq7peTASjheeOgP44ri/hpDJp2hwxIflMmSwHUGu0+L8n9n+B57WNmL3HlpkHjGQT+grI8GQFNKhX+IMMEDGO4+lc97QOHEa1k+yOv0xwmoI5UhVIXjruxXW6g3n2yxxyqobAyR17nArkdHjSTUwXG1Y1LDBzlq30nLSBXCh5H2kgfdX61G6sZpXZPBdxRJvTMjngev8A9YCmSxRp89xK6SAbic9PTFVreOUX7Tk5CttO/oq9hirc6yXB3IuFDbi5Pb1ou2dUaXcI1hlgjeSRSGOBlQxBP1q9a6obN2t47rcFBwGUD8Peub1CNoZGEcTSsylSkxxj0K//AKqpwCa7iSO6Oxxn5QgG78R0P1pNjlROwtru41NCxMfynIDR5wPUD+tVbxNVnR41k+zKp5MMB3Y+tZ+n28lvNGq+eYCMvJ5uVB7cD+daMgLhUeW5k+YbmJLD8hjP4UWujJQaZztxo8UgjMkdzdux4Lk59+O1Sz6XYxbh/ZpBxwrsBkds5JrXS0gtMhbooD125UD8CT9KVtKS7XzftbSOW48zdtIHboBUpNFs5htKnjQkWMMER+bcSTtX1z0q3pqQrbkyoHc4K4yAK6CSwCwhSyyoeSOen41Um091wykjHIwuB+dN6DSvuRwalJwvUDhccjHpTjJIxLMCmepbjr2qZLd2k+VELAYJXGc1KbMxxK7MZCSCUYf1FK5okkVYYhNOqbDz/d7AU+VBNMYwoYE7Qc9DVmKH7OC6jk5HFZU7GK+dhwMDnNQmO93oa1wqKjRxHy1RTkhu47Y9K4TxchjiJDZYnnGAP89K6q3vI53BlDY24PoTz1rlfFvmOpdWIBOCEA4NbXBRadmeNeIrh5GuEKBWY8gdxXkustm8dlXJHevXvEVtndu4bPXPNeW63b/vnCj5R3FdVM8/ErQw7QgXOTzXY6bEjKuApJ65rimkCOO30rpNCvf3gByBjsa1kefB2ep2EVuzKFXKcggjnNayM0cPAZsHOFHNVNOdnhUkAHFbNlbecAHPzZzj2rmkelCSJLdBKBgnJXINOhsSlxvGcD9a0rG0UIy4+7yBVv7I3lsqINrcZxWTZ1Rsystv5asEUsDyec4NOiikhO5RuA6gdMU6K3kSZUJ5x6nmtDCwQtnO9cZyKDoSsZN3bh4XYllXOSrdCPSsWWyaFVWKMkDlUJIFdNckNHnJCsOw4/KsqcCOQBhgKOvcHtiqRom7GLL5sMRkm2eYflO/oPpXPz/u5f3aqo78EDPr+tdbeKz24RT8uc7icEVj3Nrudw6iM4zg85+v4VojKb0OR1FfNdtzbmH6iuduj5jOwOV3ZBUfMK6rU0UBiMMScEdK5u8GSV48vPBPy7TW0WeVUiZiglz823A9uvbHb8ai3lJCMEAnJ2jofeh5sS5HHOOGpHlKSkh8g/xDqK3TPOmrMmHJUksV7cfdNSXSh0ztIBHr3HUUyF8AMW+91z71MQnllAewIH9f6UmczRjh0cPE2QQePpS2cjI5Xdu+bH4nvTbpTncwwyk/iD/gahjf991wfc0kZli/T7Xp08KgfMhKjHRq80a2Z23bckn0r1KIbghUqT3Ddq4SS0cXc4xsCyEAD60NXNqc5RukQ6RazqwbG3HU1r3DvNKkfVVGSTU9qiwW7hxyec+9JCpQfP1P8qLWR1U5Obuy1ZWrztDDGuZJWEaj3Jx/Wvpqws10/T7a0XpBGsecegxXhHwz0xtX8Z2SBN0Nt/pMnpgdP1xX0C6969TBwsnI8TM6nNNRItvPFPC0U9VyK9A8ZDHT2qCRKuMKhcUDKTpioWq1InNVZVxQBXdagePmrLUxhQBBszSFakZaTHFAFV1zUeyrTpmmFeaAIdnFIY81Nto20AQeXg0pGKk20hGKAGBaClSKuaeE4oAqFOaFWrLJmk8ugCMjFQuKsslROmaAKkgwDVZ+tXJVINVJEz9KAMwqMinqMUbaeFyKSAMcUEe1PC0pTNMgiUVYjFMWPmrESUALtoCmplizTxHTsBHEtXYY+9Rxx59quRp0poBqx5FPEPtUpGKUHjimAgQCo3bANSFqicVAERbmnpyaZt5qaJOaCyxEuatxrioYVxirWcLQQKDjFSjpUO7mpE5FBY/b7UoTNKi7qmRKCASPOOKmSPFOQY+tP6CgpCxrUoXikQcVKFyKTYwhGHBx3rqpIo7u80qVDmR2Cs3Q5FcyinIxwa6DQrqOO70+OYcCVsE+4rxsfDmipH1eR1XGpKl3Rc+K1tFNaSmNyrwJukXPORz3qDw03l6ZGxOSygZ/T8aofEHWklkeMZk+XDO5GZB1H5Yq7ozLFp4QnD4DZ/hGeleHJ9D6jFUuVxl3R02nnyw8gwCO3Q5rbswkksO/JyRhs4/EVz+nQSFNzHdjqD78YFb2lKf3RKNsB+76YpXOeC0NydArTSRlNhIAUd+Pf6darNDlAWGwbRlenPue1WjCbnCEfLjLAn9D+NacNiklrGTh2Iyqk/5zTubxlyrU5ia2aQxmKVpFXkYPBz2qjI8sEj7U3bQDgcDgdm6gjg11txp4icLGQ/O5QoyAe5OaqXGjLKu5gzKwySTjr7dqh3NIzXUw4yxCyoFUHjzY/wBfx61YRpGhwEEjA42SemexNXjpUoXFuDGuPvEdvarP9ivGobpuO3OOpz3o1JbRUs9OiuM7kjB6bGBP+FXVtju2bFTPRVwM/nVyHTWjTbFtB6bBhtp9c1Y/swwsfMl5H3ywGP8AJ9qpXMHK73Kltp7qGBDBR1wCcH3/APrVJ9hO8oxTyOu5nIGfpWqq27S9dpxgEJhfbgmkvNQQgPtPGSwKj8PSrsZuTuZKaG8itPgHgY2nHer7aXGlqrEct8p3DtUQ8SW8QADLvJG3JzyPp2qxNqi3S7mKqe5PHNZWXQiUpHNalA6ITGCGyAT6D6VzmsyKP3aHk5LOeg+tdPqt2PJcfdIABPWuL1YfaWEYI54IzU2Oujdu7KE+ppbIwjmLjHzAdD9KyNWuRPFxIX4zgHv6Vau0RISpHlFWPOc5FYmpRyGPPypFKoIJ7jvVrU7GjjfEEm+MBxhm4PHNeZ6qu9nJXDAnNeha5ujJ4YFTg7jmvPtadfNbdwT6V1QPOxCVjir5wJCDwQas6ZqPlSj5uAag1WEStkHpwRWPcs9uwKnjvXUjwp7npdh4nMCgE5IPQmt3TvGMe4KzFWx64715TYXRYZ5LEVO1+WYAEqe3vUOCNYSZ9CaJqguIzvIJPcGuitSmxVXO7q1eH+FfFxjPlyHaRjqa9J8PeIklUtvY9gTXPKHKehSqXOqaJI0WTaSc4GfeobiGQlWxgYOc8GkW5e7G7zFJHCnIOPwpZ2kj2qHErMCSGPasrHoRlcpyK6SHcmBjrmqd0NhLMPmI5OK1XKuV2YZ1HIyeKqywb0Bk7nAyaEjZPuZE++4kB8vyyFyRt4NZt44kj2jDD+83P4Cuiu0aRVdgF28celZlzyMRphc88frWhzTZxF/GSWYnPuOx+nauX1CIbmRSSx52jr1rvdUhD7igHXGD9a4/U7XfcblUDaOtao452OZuY1jckgAe/JFZ7vtaTDYyevpW3dwByQygYHBHrWNcxFSCO/X6Vrc8+oPtZvkAJwRjpV+2ILDdyw6H2rJWMxgnJHWrUd4R8rnv8tUjikSX8SbmQcHG4Edx3H8qypYirY6ngfWte6PmIsg5Yenf2rHuJSspyThuBTMWX7f5olOccdR61nT2ET3cjEEMfmzUlrMW3gjHPIH+fSqeoyvFOpQlQB3PWrBOw25xGcN0FVmuAW4zn1xTZ7kyHc3OevtRbwPcTJBEpaWRgqgdzRa5105pLU90+B+g/ZtBuNUdf3t3JsXI52L/AInP5V6JKmKi8PaWmj6JY2SDAghVMe4HP61clTIr3aceSCR8xWqe0qORRwakTNKY+aVRWiMRT0qB6mbpUL85pMCJxnpVeWPIq1Ubj0oAz5ExUe04NXJEqFkxQBBsJpNvFTbaNvFAEBWo2SrJWkKcUAVClJs9qssmD0phXmgCApx0pojzVjbzQqUARrHipNuKeFxSNQBGUFHl8U7pS44zVgQMtMZPap9h9aaRioApSR+lVZI8itCXqaquMGgDERc8etTBMDikjFTKPwoAakfSpfKFOUYqTHFO5BAI81NGlFPXtSAkC09VpoNSIMn2qrgSRrU6jApka1OqZpXAaTxxTepqUpQI+aRVhoXNOMNSpHT9tBJUMWDT0SpGFAFAEkQ71MBxUajA6VKooAMfjU0QpqipoxzQBPGmRU4XFMjNWE607ANC9KcBUgXIp3l/WkA2OrCpTUSrEagioLBUqa3mMWp2foCSM+tCLzTbxGjVJ1GWjYNx6d65cRDmptHqZbWVHEwk/T7yl4qkmlnUSRsgQ8/JkfWui0aNTEzSDJyBg8gehq2mnxa5pS3BdQTgMehA98VBodmsNvcMuHLPtLA84FfLyP0DFVFLlj2Ou0dSVZmBIwBtPqWHeuh8vbtSPjcdoYDp1/8ArVh+G3LKzE/KvGSOp/z/ACrVim+zaixYkhgHAPTGAKhanJHU3IwuFiOcSL8wXsK0bMRQsATlhGNuT0xwaxPMcsJQfm3AN3q4GcOEGX8w4GD0B680rmyV0dE1sWtT5CLvPXB5/wD11SW2aNN0wXhtwX09qksJyXKqCAmMvjg+36VpPFGiyTyYcADB29uua0S6kfDozOgAik2vvJ6kD+LvVlYY5WOZ2dxklWI+X8vpWY7F5FaNiwYg7j0NTxXyWoK7sOx6KOuemaFvqEovoW2CqzRkhAc/c4XB9frVY3iLnMBjbdtKdyuOCTWbd6kJJipldpRzlflGe/T2rl9W8SMkpVlAUjAwScD3PrTckhqDZpX/AIiltFnklOducKDwB1xmuU1fxuQu/wAz527Ic/nWPqeqMqyb1wWHy9xiuRF0GvHJwWxlSeRWTu9DW0Uej+HppdQAuJSYYsgqvqPXmtS51oecFSQ+WoGSOh+lYmjzSzabbxLJv3LuLE+p/lVi2hEkrRgrtUYbHSmo2VkNRT1Zo3N95kQBbg1kr5b3JL/MPujNaDwbCuQSPvY6A4qraW6TX4ZVG0kAg9BmmlqaU0khL7QlngHkxbc8swTG71yeQTWVqOhPgjycBE3Db0PvXrI0SOC0SOUq/wAp2njp+X096wtTtY0DWrRsFMZJDHcqsOCB9fWteSxn7e+x83eK7ZYZ3XLsBnDGvLNej+du/oK9p8Y2K+ZJtK8ZGOoxXjevwFJCN2cEg+lXAxr6q5yV2xYHr1xisi5QS4UjBroLxMDgD3rNMG6TOMn1rrR4clqQWMRUYAHFW5oCGDAU+C329B+BFTOjKuSAfc02xpWM/wAxoLhCvBI/Cu18P6vNCsXPB9a4yYJ9oQMwyvIBOMmt/TZVVVO4KO1Q1dFRdnoer6Nqs29fm49e9bombJbzGII5YnrXn2jaiwIw2fcV1tjeAp+8+bPrXLJWPUpVDWuLgC23YIOMZB60tnuusHkqAeDxTJMzRL5cahf4hnNWAi7FK/KQOag6ed2Kl2Y42LBSCR6niqFxcqAoYnntjgVPeIrHcueuOlUJWYSlGHl4HB9apEy2Mu53neu4leenaua1M+URu7+grqb35AWzg46+tclrp8/yyoJwcHHPNbI4Jswr3aGKgdeorIlQbicZGMZrUvWUMCM5zkisyU/N19zWqOGbK06gKQOR796qSSBXHtVtjuLAk4rMunMjH5SMHuKs42aiSKyYJyuM8djVO6ZWbaRgjjPrTLCZRIN2QG4p14oDk9lOP8KDJkMf7qIMoypbDZ9ah1FAzrjkcilRym85BVu39akni82PdnlB0FV0HDWRmTW2U4r0f4JeFxqesSarOgaK1G1Af757/gP515082Bgnivd/gbbEeEGmIwJLhiPcDArqw6Up6mWLbp09Op6XEuFAodOKWMGnkZr2j58qmKmGPFWStRv1qCym1V3NWpRyaqyLz70WFcbkU0jNBBootYq5Gy/jUTpU56dKawwaBFYrSbanK0gWgCLZSBKmKUbcUAQMmagdSKusMioHXmgCvjnpTlWnbeacF4+lADQuaTZUm2jGAKAIStJUjUxutUhMa3Son4p5aonqRld6gcVYZaiYYNAGRGKnVaWOOp0j49agCNVpyipChpNv51YmIFzTwtIBmnUmMVVqVRzTFIPtUyrTAljxirSDIFVQMdKsRGkhMm25FN208dPek20wuKoxQxxSjrTHPNAxpINKq5NIBmpF7UrgPVeKeOKAaKYrEinJqVTUKD8qmWgZOjcVbgOcVTQc1et0JqkQXI1z9aft4pYlxT2HFJsEiHG2nRPTJeKiRyGrNs0SNRPmqRgdhA7+tVrZsjmrYGaLXVhp8srovaLZ4/exOBDOpR48/daprGFrG6uo26B2xgc5FV/DpYamLUtgOw29+K3dd0+G18U3ECnZlUkB9cqMn86+Urw5G0foEaqqRjLukamiJtt5VyRyozjnmugWNWCJ5fy48vgc/hXMaTMZLohnIG3I9frXXW5IjyGPynjPY1xJlxdixbW48mWJz8pcsvP3eavDAXOSdxOfb3rFa+ZZcsMfMdyHjr3q7DOxViDwckgg4NVc6Y3NvTbkQIFYMQ4xlvfvUjah5bzfaWDquF2rkgH1rIg1C3WNmOGdRk4PSqSah5kxKhstzh+uB7VSexfJdtm3Pe27BShKgcjAB/8A1VnXEhmj3JKQTkY/zzWXfXUkiqY8RBGGdidfUEVl3l8xnABVN3JZhx/9b6U+YtQ7D7yYWk7YmIY5XBOCff2rl7zUIwxl2L8owCep+lJqd+/2kO4jK5+UoOn61yuu6q2GYN7Fu4+lSW9EV9d8R+dIyABlHpxWLp9w91dlFIy3OBya57VdTEblY+uc9ea1fCVvK/8ApTpuABfJ4BHpVpHK5Xdj2rSYTFYRqCN6oqk59q0ba0ATdGyjZnAAA59/1rn9F1HZbRYDBSBgt0bjPf09aS+8WQaS0guN6kg5+U8inY09qkrM6G7nDwEB8EHhaz7O8UTKwO0jvnFef3/xX0aItHbvJMw7JGc5zVfS/idpmo3KqXktW3bcyr8pP19aFF7mbrRWx7Xc+KnNltdd7jPzk8Vzdx4qaZPJlfc6kk4/zzXL6hrhnXMTKQB0B4I9awJ7+RCWYkZ64FPVsnnjYg8X6lHlxuHPI9BXkGvybpnPZjnHpXba5cNO5UE4J5z2rj9bgEMJJIJxjk1vBHJVqp6HJTkMxUcdqqy3tnYr/pUyQntuP9Kx9b1t41kW3GxAceYOp+npXE3fm3Ds0iswP8bHIP411JHkTqa6HoqeL9JRCI5mmIHO1c02TxHBeDFuCznoH+XmvO4bRSGchto6uDkD645H1FaltILVlZ3m4XI+UNuHucjP1H6GnoT7R9Tatb5prhzI22RD8xIxx64+tdLp9yt3EEYfOjYOPQ9/wP8AOs7Qo7TWglylxGjqQshkUgHPGW67c5A3dM/e7VBqJl0HURJIpC4YcEEHgjHHfpUtWHGpqdxYXwtbmRXfKIzJk9QVPP8AMV1um6jzjORnua8znukvIfNVgXl67j1bgMPc8j8CPQ1b0zX3smgWUnlCFz1O04/Pp+lZyjc66dblep7XZXZ8rIORipxdnGeCfVu1cXofiZLuJcMDxnHqK3he5ClMYPpXM4tHpwqKSNVnHLlQCcnisW7kLvvyQq9Q3WpHvEkB3Ha3c5rOv3W5jOxirEZBX0oSLlIq6rc5TdyB0xXPXsjMuV55ORWlekCAxli4Hf19qwL5i2TnqMbfSt0cE22ZVzIAWHTcKzZVBJA6GtW5hYHO3PvWcyY3EfnWhyTK2Rg5H3etUpULxEgEH37VdQZkfd90g5xUJ/exYxlQKo5pGZGSk/PqPxrRmCvFuIGxlAyT3/yKoNEVcnsMcelWm5h2AA7SePTv/jQYszuAQ2Mg+lWo2/d4HfjrnNVZQFJXHyjOK9B8CfC+Txnpf283wtYxKYiuzLHAGf51tGDnohc8ab5pHn8Gl3GpXcVlZxtLPK21VAyTX1N4O8ODwz4bsdPyC8UY3sO7Hk/rVfwl8OtJ8HgyWsbTXTDDXM3L/QdhXThM16uHo+z1e55uKxHtnZbCRxUrpxU6rxQ6cetdLPPKDqRUMg4q+yVWkj/GqApMmaheLNWylI0VAFBoqjZCKvPHUTLSsBUK4ppTj3qwU5pNlSWVimKTbVgx1GU5oAjApCpqXZ7UuwUEFcjFRstWmTpUW3mqsBXKigJU/l56UuzFSWQlaYwwasEcVE455oArsOtMIxUxAxTGoAhK0xlqRulRucigCFhioWGKmc1EwoApIvSrCLk1AvWrEfFAEm3NMKVID60MaAK5GKYSanYU0x0rANi61bjHHvUMcXNWo1wKYD0SpUTFIoqwiUCYiinU4pgUzHNAIDx2qNhU6oTStBUDK6jBqQDml2Yp4XjmgsZT6CKAMUAODU9ZMYqAtikV8kUE2NWAgkVqWqjArBhlwRzWxa3AwOasmxqJHgVHIQtCTZUVBPLUMpIY75NNC56VF5nrViE5qStizbAirqcYqvAuauKnFUkSyzpCmDWra6zgKGB/KtDVr0zavFdyfvDJCFBB54OP8Kxjc+UyArkMQM1qXyK32KcFcI5UgnsR/wDWrwMevf06n2OWXnh230Ni0HlakIyTgoGAzXWRyBlaMn5imQB24x1rhpJJVvIpUJKsMc9j0rpba6xbRyAMSwGVPp0ryEd9yfWfM+zoYt5kjHJTk47/AFxxVvT7idLaIvtddoDMODmqaXPmoXBIKggHH4YoS5VbWQJjOc4B7g88Ura3R1QnpYvz4eRgpEalQnH17Ux7lFdgScYxuz1x71Qe6Vo0JO0J37Cqtxch4j5ROGySRxj2pHUtdGX768McceF3g8k8jArn9UvzGTjG3ngdSaVr0LGQzD5egNYl/dK+7LEEegzVlJWKWs6gV2+axTJzha8/8S6uV3LG5bI4zWzrWpqwYByxHIArhr8NOTkfLVpGFWVkZ8KG7vU3MMZH3uhr2bwPpq3kCqqqCzYO6PpGAcsPUnB/T1rzrwloP9sOmwby03lAKOWHyg49cFh+depXFx/wrnR1nuZd+qXUjK0cBBS3jGB5YOc7sAgkdNuOtavRHmSqa2W5b8R6rBpkSBZEleMFBEQMjA4OO/JPXnj1zXDa/wCKV0yKG0nBa9lUm4lA3FFPJHsT2APAHY0+5v8AULDQpZ0iSKa5Iaa63A7VxiOIddoBOTgEngdiK85n1eVo47iI5a437WlQK+Mjkn+FflPOTwD64peZDrNe6iTV55tRCyJLFpNm4HlWjkmV+eGfavU+hxgdPWotPH2G9RpJ/tPQcDK+4Hv7fnWfpWnSrGZZX827kLMCxxg98KcnPPU1ryS2ovhFazMyKnzSLCCUU9T97nnvnFCmzNStq2dxaanHc6fEYykRbjAPX2q7HcR3CyRNjz1HQt1rzK31JLRZmWSadFJCpHhQ/uT2Hr0FTt44+yBfmUxofu56fWtL3NHNNF7X7mW3uW2xOp9CMVxviXVHmgdFGZCOSD1rrYvFFrrkBChnkOTlhxx2z6VyOtzG5lY4jjQKQMnaSc+vrWidjlqLzPO9Qs5ZSFKllb7uBkf596o/2V5H7yQyoc7SFAPH4n9K7FbYW6OWVcnlQRkE+5FU7yyluETZCr7R8yAgnHbqB9MnNPmOVo54wxxSAhYwThPnQAc/Q559qnkdgxtXsDAWJQSGQttkz2B6dMEHP6U6exCJJLHC09sPlfIGVB4IOMgc/gann1m7jhtCMSoiGIqwDbxx1/DGP/rUXd9SGibw1bypdbEkS2u2kITzcKsjkD90TnHI7d+PrW3rIklt0t76zniV1WeD5CTGuAHXGPnUEZweVGCDWRBDaN8puDbzygNCSCUd1IKq3cZwcNz90eua0Hnll0SKYXEiRSyHzY1fBUjjdgcHG5R6YCmtU9DPrcwNKgMkVyvmYCMVMchyyOM/mO3rV29uWudHtroRM0sErArG/IyB149Rn3qO5to9Juws6qsjSrJMqHKliQQ3txgke/4Va1tbjQ7cTQj9z52QSMrJGy/cI74KkH6GpvqaXHadrrQMgWXAbBBzjgiu20rxX51uPMYB48B/8a8kikWVU8seWQf3foM8ge4HIq2urSWMqiUOFdecdRzz9cEZpWubxquOx7MdSimkAEu7I6huD71ZS+8wcM2E4PFeTvq0tn5Y8wMjrujZTx/k9f8A9VbWheLwZUjdjjo2f5/yqOVdDpWKb0Z2Fyk6zZP7xCMkYxWdcwbozKeAfwrqbeFL20MsR3KRnPWszUrNVIRSpyud3YdKlM1buc6yho/btWRqHyFmAwAa6V7cRxtnAwPlB6k965nVPnk2dPUVotTlnoUVQgnng0lvB8kiDr1OKk3hUGe3WpY18sFiM7u9aHK2ZN4PK3ZHbGBUUT7UfJJ4796t6jtJT1I5rOEpOR25qyGVJQ27BOCf5V9LfBe18rwDYuRgyvJJ06/MR/SvmjzBnJycc819ZfDewksPBeiwuPlNqkgI/wBr5iD+dd2GXvM4cU/dR0Pl5pBHz0q2sdKIq9I8tkKR+1OaPirSQ4FK6cVZJmyLiq7pV2ZMVXdaAKhjppSrBTFRyCqC5TcYqIrmp5OTURWpAhZaZU7LmmFeaAIiMimMKlI5ppGamxVxm2jbin7ecUoWnYkiYVGY/wAKslc0bKYFby+OlNZeKsstRuMCpsBWaoJDU0nWq0jZJpspEbHvURapajKnFSMiY1GTk1IyUzbQBEeaRutP29zUbLVpEFBTg1Ohx3qIDmng4FQWSbsdKUtTAc0UmA/Jp4Gfao1qVelMTJUUCpQuRUa8VMhoJHRjJq3F0qJEyOlToMU7ASMARUIT5qlprMQaVikTQxA1O1vxUEEgzVxZQV9adgZRlj2moyMGrkxBziqretTYq5BI22ow9PkBNQEHNSIexz3p0YzTApParUERbtQNicgirUE56ZpGg46VEqlGoEbltNladLlhVayya0RDvWkyyht+bvVyBDxUgtOemauW9pyOKQNktrHkdMVeSAEU63gx2q2sYAqiDK1KEraO4H3MNx7Gn212ptSEUSKcHb1xz1/nWr5KupBAYEYx61zl/p9xox3xo8tqcn5Bu2fUeleXjaEp2nHofT5Ri6dNSo1Ha+x00kHmQ+YTgRxZD56dDWxBqBFtCQOe+emK5rR7xrjTFKlW/d7eeMmtzT3MkX2cx72XDYA6jt/Kvn7Hrt6mp5wkIC5RXJI9ahY/KjxBVXPPOOc9vanyRuj8Ag56ryADUOdqlXVR/hRYuEiWaQiH7oAPXms97kBcpGVJPO7nH1qzPxbFWftgHrWaVeBFjLbj25wf/r00jtiyCeeOPLEc/wB7PU1ymo35Zy0fyqOu41saoTbxlmO0HjnrXH6jeAQuBknnocjHrVWKc+xkajdfa7ryojvLHG0Vk61B9hhO9tjAH5QfbOa3tDtwt0LlhjnavA4z3rmPF7yT6dfbSS5lWH5iMZc46/TNXHQ4qstLm/8AD/XW0XTYLlHCalM3kWaA4ISRsSTE9sDAU+oJ7Zrq5orPULvTYZo9tv5McMcskrAFwCD1POMuxxzyBxnI8+8GSJpGjC+Lh9QuNq27BvniQk7cDrlkAUDqAw9a6DVbuaBNRkRdoSSK3iKkO28YZyBnjO0MSeR19DSk9bHnJ7so+OfFTyX0+mwuqxfaFjWYc/KoKIWAxyPnJA4HTvmsmzkg1K6eQQJHBaqsKiMdwcbmboXJPCjgdSTisKaOQ6hdNPIoNyhlSUv8obfy3t95F/Eiti0WFtYtEupPIso8SSxMMfNvHy46dSQD65pN6Erco6hcafpk7wTSG6uioLW8JKiPgfekBJOfRTn1YdKfZF9RUvdxx2FluaZo4Bt2RjqVGeXJO0M2TyOfTcsrXTw99q11bwz6j5H2gQJ8yQAlmzJ2J3FVVeeFz7Viy3hMbtcRNcvdKzAZ2hmPQ5HIUDPAxmldLQEmYWrXkWpSzNAnl2sfBG7aFA7D1P1NcVO6tdtswEUb94JYAds54yT045rp9Us3v7lLWSIXN1jalvGNkUOO5PTPXnr75rC1pLfTlhgglklbOGZEwrMc5Ma9l7Ank/jVJt7ES8zW0DUhap5hfFwxKxIc5yBjd6cdPTPXpirgSwvUa2vcxDIMc65zHnoSOhHbH68Vw8EV5dzB0jaHgBTn7oB7en0+tdnb2DJbxLcxsxZMFR1I7f1roewkrkS6LJbqlq16k3nP/q12/OSM52Pw3/ASc8jis6+szaSrFcxyWsyvuVQNsTA9MDtnjHT0PIrWuLEi38iT94VBeOZDn5f9oDkY9e1RwXB+xG0vlWazlba0ki5eBjwrqRzj6fiDioBq5nrNNCkjRP5bDklEUOQeD9VJ4PviqaHT9U02dbiRLWWJxMjlSGRhlc7f4hzyo9MjkYNwxT2cuxwyzIjAtkFHxkgj1yCRnvmqt7ZxTCW7jaRDLtz8uVB9fXnj16e9UpXsZOJlvoN4m61ZQxXE0MiONrjjDIe46/8A1qWyv5I7PULMxq5cCSNHGBuDAn6Ngn6j8Ktxo6WwidiUT50AJ/dsfvY9j1/CjULZpkEzK3n7Ms+Ou3GD9SOPwrTpczaK730l+8dteAv5TNiRhiRQM5B7EHHHuas37Pc6DHbSuVgnPmw5UP8AMudw5xjKt+YHrVS7haK5lkcF42+cPt4IPzYP5j8qzb7XY9se53WaLbEiMcgk4HHp6GqtfYz2KF6fswtIojuUKSGIxncQR+hFaw8rUrFzJH5jAL5m3hhx94f7XB+uPxqu7pdGRI3DiNlKMDnIA2ZHrnipXANuxRWE4AJXk5wCOD+J4P4UWsx9CpaI6XEVlLKJreY/uH3bT7A+hz09CfQ0SxzWMvmgloh8pbGMH/a9D+nHFMvAW2ykH52JfadvTqR6Hp+tXtYuZUXT73hkuYjHMpHWQYDAjtnhvqabS3Ji3seyfDTUxfaUEc8j1/8ArVqatan7T+7QFSOnoB1zXGfC2YRQlEO0p2PWu31NyJ08k5Q8uR0B6Vg9z1oSvE5vUiqPhgF2k4b6VyeoqROcdSO9dJrU/mXEwA+QNwv+fesC4T5wWO4k81rE5ajuVjGEjj+XJIJNMmkEds8jZKIM8DOa0EQSEdNoG0Y/WoriMRwOhIyf5e9WYpdzC1Loh7jmsqdtrAZwCea1NTUojc4wMfWsSV2O0GqRMgiUyTrGBkvhQPc9K+2tM00abplna9fIgSL8lA/pXzd+zT4Qi8cfHLwnpl1Cs9n9sFxcRv0aKIGRh+O3H419ieNfDT+G/EV5ZkExBy0TY6oeR+lelhLXZ5WJ6HLqmKeFqfysdqbsKmvTseeCpSSJxUqilYcUWAzJkqqyYb0rSljBqu6e1VYkoOtQyDirci4NQuvFICk8eTUZTAq0y496jZaCisy1GRzVlhkUwpSsBXKZpvl5PpVjbSbM0WAh2dadtFS7aCv50gIStGwGpttLsHpQBXdeKryLV4pUEkJoAzpRzUBi9q0GgIqIx47UAUxDTGhq/wCUPSonjzUMpFBo+1RmOrrx1Cyc0DKphzTGhParyrkUFOK0RBztFFPVazLBVJqRY8inonepljoArhO1SouaUjFKpxQJj1WpY05pqnIBqxGMmkx7k8KZq0sOaihFXF4FNMTREYcLxVeSGr7MKjkjDCkwRncoalWanSR8VDswcUrlWJTIWp38NQrSPJg0gsKwBpgTJoR/WpcigQix8ir1vF7VUVgWxWhbsMCqsNlgW25c1CbPLVei5xVlIQ1Jkop21uVxxWrDHx0ojtsdqsRQkVBoOigz2q5FEAeKbFGRircaYqkSx8ceBmhutTImV+tJJGRQIjjf5qtp8w4qqkfNXrdKtMgzrhDDelSPkdQyqPXoav6XeCOUbwEfG8A9cdKj1mzZ7YTRgmSI7sAZJHcf59Kz5IJZ3tLmFuY2KsP7ykdDXzGMpclVvo9T7DAVFVpJPdaf5HWiOS5m2r8q7Nyk8+mRUF7C8USl+GQ5yDjI9Klspt6x8fOo4YHpntU+ohZCYkIL8bgR0B7/ANK4F2PRvZplR0YkbR8rLkFulVLuIxRxu0QO5sA9/pWlbuGiWBfm2dzycVJNaPLabEj8xywyB29+aZvFnFapYx3MDkqWJOCi8j6n1rh9atdq+UQViHzOR9eBXp+p6eIlWNCVZztKqSMgc4HpXmvjx3jtHKlEjbMa4yctjr/hQOUtDBvNWW1sllBKhcFQO3UCuSknXULN4pw3lxxtdTFfuk/d79D3H8qk1bV44bKaIH5Ah3SdCIxwGx9Rmp78R/8ACN/YwpX7YoczhMKm0AsAe/LH8hVPU86U29xsmqDQtC0aCMGO6uJGuSynjGAcfhwR+HrTPD99LqP2K1LhDcXZSNieEJiYYHqMlQa53xLcNfXujwQMsDGA243ngZdgpz9NtammCOySyUyEywoEYs33WBzwPXrnOOBQ4vcwXY0nI1qW4m8ljboRZWyyIGBYZfH/AH0FBx/fx3p10gudV0m4mkEsLxRI+4Bdzx8kfUjAz/tCuD8bfGZdMuo7PT7AzoZ3k88NsQO7LnGO4Kj8q6Xwzp2teL7+PTSgDzMXViMLkHIYEdDyRjuPpWrptK7GpRbtc6CC6VZLxJofMN5vn2oAAVbI/DaGO0DjHWq2nXhia3WRtzRKeB3wWbB9vmA/CvU/Df7PGqx3v2TVmaKN4BtmgkyeoIU/p+VO1D4CX2i3EkKzNJI02wRuMZXI2/Q54PtisJcq6mkXFuyZ5PfpAhuLYO7XMq5uHVcucgHYGP3QTycDPHrjGDY+HrTDtOAuclvLGD9FHbrXrk3wybRdQkt9VtJradssxbILZ6Eex9ahuvAFrG4WISE9AeMmt4JWOj2HVnmcdksEjIihAehXhVx0A+g/XmthXsBGRJuUIrbAM4UjoP512knwylFt5gjdGHQkcVy1/wCDr1JTubagbn5eoq9GNRSMad4JV87ywXX2wDng59iPy/CqEljbvaqFQbnydiYIQjjn6nJ/pzXvHwy+A3/CXXHmTxvJaxDc4PAYjtnsOma7vV/hbpthBJbw6fCqpkFVjFYynGPQ5JzV7I+SLXT7jfBGY8pGzFSOWGR0H4npWvffDLUILFZJgIg/zGLGNoxx+NeueHfCFro3xGs5JoQ1vKcIjD5Y3yDkD6Z+mK9B8d6FbM1y4AZCTg1Lq3+Axkz5g+G/gWHWdSv5b3C/YBuWF+dx7E+o/wARWz458NwpY7wg3sCf05/z71s2LR6L4luAMKlxEyNn17f0qHx1qMY06QFhhI+fbitVeTuznZ5NrNus1jKMg/uwm4dCQoHFeMXcE+rSx2sLFcvlmHYCvTn8QRXtj+5kWVcYBQ5/lVDwt4YjtJHncFsnJZvWu1PlQU6Tnq9hmjaELa0ijCnP8ZI6+gq9e2RijLKokkjUkZPGeo/KteaRbU7YxtU8HPNVrkMhAbIxyrdjUXOmaSVjnfnjSGRSJGEnmOo5BUjBB9yP6VO8KwRpbPC00KSrcnBxjPQg/TafxqWacG4Z0HkyOCskQ6Ng4P8AntR563ltNfwrgpDs8vPP93Gcdhj8AKGcT0Z2nge3C3ZeNzh8HkY5681293iKJ3wTjP0JrhPBGoqijzFUjcAu3jOOM/ic12+rzCaGFQNquSSRwQMHofoKwa1O2EvdOTnl+0EyEYJbLH8KoT253KvXOW57VeKNDbrH99hlSR7HH8qgl+ed+Oi4rVGb1KsUQUqnQEkE9e1RagjBNm7r1NW5Il+VslVQZx3NUr1/MJYEg9MdqZKMHUiq70PQDrWF1II6DpWvqhBlbrgcYrKb72R0A4rRGLPYP2V9Sk8N/FC11tcFLTaJAevlu21j+Rr9BPitoK67p4voVzPbJvyP4o+/5Ag1+YnwT1l/+FiajaJ80bWXlnIPDdf8K/UDwprCaj4P0C7nw6T20Ky56Hcuxh+telS93lZ5lX3mzxUW2c1DJb4Ndh4w8Mnwzr0tmMtCR5kLkfeQ9KwZIa9VK55zMryyKay4q+0XNQyRZ+lOwjOdM1BImBWg8PtVaWMgGmBlzA1WYVoTR1UaM0mBVZcGmMKsPHzTGjJosBWKU0pxVrys0hhqQKhXFNAxVl46i2EUFDKaeTTyKbgUAIOtOoAxRUgKFpfLz1oHSlBxSRZDJDmqkse3NaDPxVOY7iatkFNvvCkAzSuOabk5qLljHi3VC8VWi3FNIzTIKhX8KNtTOtR9DVIDmR+dSL1qNRTwM1jsWTJUm7ioVBqdRSuBG2aF+8an8ok0og46VQmIh6VZh61EIwKljwDSsMvRZqfkCoInAqRpOaqxA7eTTt3FQl6buzUM0QSvjNVHkzxU0hzVdkJbpTsTcPMJqJmOanSEntTmtTQ0FysG2nrUnnYFJJGVNV3BNSMsxS5b8a1bRsmsm1hPFbVpDjHarEzRtxmtO2XOKz4FxWpa9BSYIvwQggVcjthjpUdsOlX0YYqRkIgx2pyoQfepsio92DSYEqcU5hkVEjbu9TL0pgJHF3xV6GMBe1V1IxU6SACrEyYDNYbk6fdzRSE+W7b0J9K1/OANV9VtReW4ZcGWI71Hr6iuHGUfa09N0ehgq/sauuzE0djHfMrtkMwADds5/Stp0JlJ3Ycf561zWnSrJNH+8YOAT7Zrc85pomCgCRWBXjOa+YSsz696q4928p/PVcFs5UnBz3NaVpcoYzMVKKcDr949qptAcBWIxnOD1HT/AD+FSxQKyKm4koSy4OMEj/8AXTsTGRS1MLBLiRAHX52ZT8uD1I/OvMviFaW8uhXEzLvAO0Bf4R3/AJ16Xqd9idYXhBzE+8nnIGP8a4LxTptxNZ39n5JkOwlGQjrngH61m3qbvWJ89a/DO+sXfnRYjkgjkZf7i5GR7dRx71p+IZpJPDuiDfsjMbM+0k/KVXJ/NWH4U7xJ/p2p6htbfsbyWkbgsq4A/ULSSwLd6FFHMASkSqhQDgEh2TH/AHyQfZvWt0jyZaGUInvdQgYx5aFdocHaFA7nH1/SjXLafVo1ltUZXZDFJHghS3Hz8d2AIb3z/eqxdXMaStbwviZiHYRr/D0wf0/nXoXgrSZru3j85oEjZtp7lfr6VonZHTQpqb1PmvxP4JuLjcZUaGQksfl6PnqP8K+r/wBnrU7C7/s1JmBnJVVfj72MEH6/zFM8afDU/wBmyTiIeWOVYj730ry2GTUPAjyappkZaa2Pn+Qx2hyvP4dKtyU1ysqvg5RXtIao/RKxdbi8hklVFmGAF5Ibjrz9KveILCLUtThv/LKneu4E5wfrXzRon7ZfgS98K2es3GoNa3YKrLphjLXMcnGRtHVRyd3TH5V9A23i2y1jSre9srmO4tbmNZYpI2yrqeQQa45wdmmeYnZ3RqeLvC9l4x0iO3vY0M1umIJwMOvcDP8ASvI/DXgWW18eW9ldRpPYGKSQOchtwxgY/H9K9dt9agu7JXSRWBHUHNYAv44PEFlN23mMt6bhj+eKzkpaWZrTqyinE6nV4dPl0gWw06CAxxhE2IOcdyfWvEvHngmC8tpWiQRykHDoMFT617RqFyjD61xGvSoBIMggis5023dCp1HEsfAu4fQPhlpdrKXmuDbhJ3kILSMrNkscZyTzmpteKSyyybQu7JxWB4F1fytNvLd2BNtcMMA9Fb5lz+v5U7XNcjSNnZgAOpPSuiKbirmb+JnnHjeMWl5HdLhWikDZHsf8M1b8R62smlmRmBYrXmHxg+KWnXGnanp2mz/bdTkieKKK2+chyuASRkDBOfwryddc+KvijS4rW7u7LSYUUI1xDD++k9znIB+gFa06ejuaKnOpZRRe+J3xBsvCWr6c9yHdpmfiEbmVQPvEenQVzmra7e/EDTnh0gTRwzjDXc8TIqKepAONx+n510Gh/BrTImOpai0urXuMme9bec+uOn861bqwKJtiUkDjanHTsK61aKOmOFe82eeaX4JsvD9t5NtENi8u7csx9Se9Wr3akKbEwU6svX8a6KYRwOxmcopX/Vhdxyfy/nXP6pvSIyYZ4EHOVZcfUdv880XvuXNqK5YkDXH2shFjypHMasQf/wBdNeEMiLF5kn39u9cg852kfn+XvVNJAQwRTsY/dLGtmHa8ls6/KFYE/M3BGM9/pSZzNXOWvbFJs7CUkX+EfnxnpWXFI1tPcBx5W7cxAOCPlySB9ea7STRrnUZpEtmEsiZzGeWI9geWH0zWbe6WbTUbGfYlxJt3vC2dwZXI2HHqMAZ/vVa1OSempFot21tPCUddgAfKjg8HGK9FursXFgAhJQIO/PcV5lc6U2m6pEEPkxMizW7SsAXjbkYHXIyQRjqCM10st2baPyg/EaeUxHdlz605RCEzQC+bM5LbGA45wPrULL5aljy7HOfUVEnmyma6ZiBwGUDoc4B+n/1qs7v3kI28DBBqUjW5Dd8oQqlWOCQe1Y16+1S3b2rY1Kfam4t1ySK5y8mGDg8E55qluJsxbuUljz1qjuA3sQcKM4q3cyb2OMHOcUiWv+j3L/L8kZYhunPFaoweoz9miZ7v4pTO/JkBJyemWr9MvAF25+FloCxU2ySxc9vLc4/lX5q/st2ZuPilMM8KhbH/AAKv0O8D37DwhrEAb/V3lyoAPABXP9a718N/NHmHpXi6MeIvBdvebQbq0Odw67D1/wAa8vZQc85r0Xwhqa3OlyWsu0xSw4bJz1FeRw63HDr+paJKdl5ZSmIq38SdVYfUEV6EJWVjjktbl+RKhKe2atSAMOKj2+1apmZUePPaqk0ePetJhVWVM5qhXMmWPJqs8VackXNQSRUDMt4uaYIs1fkhqMRYPvQBX8j2prQ4HSrypx602RBjpQBmvH6ioWj56VfaOojFxUAUGjqMpV5oqiaLFBRVK03bVgpUZWlYLjQO1G3NLt5p6imBCyVWlQ81oFKikhoYkZbpyf61Eykda0Xi9qrSRGosXcq4OaMdql2U5YxQkFysymosfhV1kGKida1sZnJp1pQtOReKkCVym9gjTpVhEpsa1YjXtSuVYVEqRY/anIvNSdBWqZi0VmUc0wcH0qaTFRgZpNjsPWTFOEhJxUYQ4qWOPmi4yVM4/pQw5qeOLiho8UkJsbHDv61KLUelOhXnFXEUd60JK0VpntTpbXap4q7HilkUMKhlIwZrbJPGaZFYFyOK2GhDnpVi3tQAMinYLlCDT8Y4q7FbbABV3ywo6U09eKQwijwa0bYdM1ThGKvQ8Gk0JGlCwA/wqbfiqcbZqcAtipsaEplJpBITSrGcdKXyieMUrE3HRMc1aWoYoSPrVpIsii4WIyxFHmH1qXyvY0xosUwsAlzViOXAqptOalTIoEZ1/E1perNGCY5Tzjs3/wBetjTL3zdiuNoY5GegPaopolniaNuhHUdRWdZyS2Vw1qzgKThc9x2/wrwsZh+SXPHZn0uAxXtI+zlujqI5kYyO643nJXnjH/16SZ/3mVdmVsHjsM1nWmqROUcMUOQpVufxq1ODHY/KnmuCTuAxlSfT8a8w9XqTakFe2l+YiQo3lsByCVK/j1xXLpdTKrXsoXzoIF3bTlTLu2gc/wC1g/ga1rnUdyOEZWEIU+mWI6H6fzrF1WWPT5VmZWuLeWZWMaDJx0AHPXIx+VS1qaOWh5N4x8Lrb3OpPbp5rSxvsbpG+0FuvrtTP1HvXJ69dHTktZZPmje2hWNYevzxrnv1wcfjXqviGSG48MzI2HaOXOVP3lO4Af8Ajx/SvOvHMdvZeI7mGaEKtt5aWqKcqyoqIso7EcE/UVtHY4KytIyY7CHS2NqhJvdq3E8igA+iRAdcA9STzj0r1bwLYyW9iJDHIhJ3MZCO3vXlnhrT7250iWeNnSW6nVXnc9QBzyeuMjj1Yehr2fwrGsVtbxrLJK6cs0nPOccgdT/s9u9TJ2R0Yd2eh39hdJq0EVtcxKIAPvhunHt/Kuc174V2tyst3bZbIJI29fU4qU3k1rKXIYR5wBgY4+n8q6LS9dBuYRJMqrjChkI5PseoqYtS3PXjOSXunyr4v/Z3ddSmutGH2SRmLSW8qnys99pHK/TkVtfDeXxn4QgbQ7y3nu9BZ4829vqBiVVD7pVUjDLvACHGMBmI5OR9TSRWF9LFvMeWO3aSMYz1qY+A7G+uYwscRhDAvJFzn0rrjdq17nn1KFGT5mmn5Hl/gjxJf+EdBOn2klwqQjFvZi23qSeT82RtXJPHPWpda8aa/qulASrPbyMQQYEC8jnhsnvXrGofDyxsWkVDFIG+XDMMKM1JqnhqBbcbBbCPAbaDuC+2D0xUSpX0CNGirNXOO0n4seJ7uyRLrRraWZflaYSsm7jg4weao6t4n8TapGzQw2Nqpzw26Q/zArU+xxW13LvLNEfmVlOB6cnpVJbrS7ZJ4AHBOSVA4z659PepcUa+wpLVRPNtO8AeKdTvJtbbxZqFhJdrtY2LeUCisdqkDjAye3etC8+GUGpXRjvLu+1kYzvvLuSRT6jbnFdra6zZ2Ph6ybglVKbA+49TnI+n86zpfGMO+IxkRx/cKp1Prj9KpWRSpQTdonL6Z8OLHS9VIgKw4jYCONVABGDj9afd2VvZzTJGA5AwrNwOf/r1Hr/iu2geTY7K5I+deOo5/CuY1bxEL2ERq828DGCBgj8Ov4Ur9jRystzTa8TTbZ7WRE+flHY8Z9q5W81SJZHUSGAt8p8tsHH4Dp+NV7y6N6qCS5JRQRGVOV9f89+aw2+efypSY8vhJSgwp/219Pf+dF77nDUqXKPiB0iJQGby5ASJFcMCOOVIAyPXoRyMVW0+CMqsMhEnchiSceq8A/h+HJ4q3fXDXNtKtxAlvIkoAWIExPkENkHPPA5B/Cs6ykNnLG6syiPgoDnjuPoa0OGTvuV7jT4GSQRy7SCeOvTv+VOgd0Hlph2Lbj5Zzx9DVnULaOeZZbdsO2CcKfT26VUitmkm2xgmQfdI4P4UEmrp8EV3frAl1HaTyE+WZAyoT6EDpz3Gfp3pdatbzUIkjNrtu7e53ILaUhZh/FtYdWXaTtPOPyqK1uYjGXvY/MhTCXGFBaLOBvA7EHr26Z61uq5SyvYQsF3OgF7aXCZMd3CgILKR0YKSvqp4PQVtA5ap5BDeltQjg3MojuH2bgPlPJIHp/eH1PrWsbpri1Vlz87rnPRsZ/mMVS8VaZFbXltdJKIJbtSwHBB2tjdxg5K4B46g+tFq/lWskW794kSSgqeOCw/qKuxgmddZuy2wlXDLMuMfqR+H9KsT3KOwwwIY4wKwtJvpms2iAGwkvg/wnqMencfjVyCVlPzEHPQ9cZqbHQmS6jINo7kYHPeubvnAPUeuK1b+5DcKOx61gXb+ZIvfP6UIUmVkUs/cY7+tacUIOjXjbgCULc+gqiU2qRnmtKdxHpnlqcqYjnseRVMlE/7L0PlfEDU5V5OxU49C2T/KvtvwbOYdH8RRLu+W9kOSexiHSvj39lWyEviHU50G3MiLye2K+r9G1AW2j+JUZtpW8kOeeMRCvQh/DPNl8R1nhjxAINPgbd5cqKpBPHAHevEP2iNUm0rxD4f8ZabIii+iaznfkDzYmON31Qj8q6Sw1wrAuXzheufamaT4Sb4zeBdT8LWsi/21GXvtMD4+edc5Tn+8uR+Vdj1icvU1Php8QLTxrpSMsq/a1GJIx2PTiuzflio6jqa+L/DHiS/8Ja2ZTJPaXlpIY5rd1CDcpwykdiCDX1H4A8c2Xi3Slnhk/ej76k8g1VOd9HuZyjbU6lk2j1qCRM1Y3K65BBqN144rpuZlJ0yaieKrpjx2qJ0wM0AUJIuKrvHjpWi6ZqvLHQBVBxSNT2X2ppHNAFdlqNkAqyVqN0oaAqstRMmc1ZK1E1KwFcpUbqKsA5phGakCtt5pVFSFeaTGKAHKuaZIAaeDmmvyPemwKzqKhZARVh85phWkUUzDSGLHarpTP0qN4+KkChJxVdzxVyaP8qrMhyeM07sDk4zVhaqp1qaM1gbFpMcVOhFV16VKuTQBZQ04niokNP60EtEbDNOSKnqlTRpVbiIxHxUka81MEFO8vmhiQqnA4p3l7vegLgU9RimgYipg07fg9aeV4qFyKskspLxmpd2RVKOTFWIzk1NgLEa81aQYqGPpVmJMgVQC4ytR7Tmriw5qdLQenNJBcpIhqzGDVoWfFL5G3tSY1qEIzV6Faqp8p6VaifFIotKox71KsY9KgV81IslSxItRoDUoQDtUUMlWQdwqDQjK01lG2pG4FRM341SJZEY8GnInPWgnmnKRmtLGZIE9aqX9gLuPjAkXlGPY+9Xk5FDConFSTi9jaE3BqUd0c3pt+E/0WdAs8ZO4g85zwPyrftL3z4WSV9jZOCD1A/lVDWNDGoL50OEukHyns/sf8ayYNXIh8rZ+8gfa4AzgDqOfpXzleg6UrdD6rDYlV4+ZtavALKyZgypAR5cyYzhSRyPp/jWBaXYn0+7MrH9yylueme4P1UHPsK27yaObRplBLsygAHqW6j9cVyOoXkdgJwy7Vcv5gIxxyCM/3e2exFcOx2Mz1tJJZtR0qSUSi5RxGzYA3g4Q/j0/GuH8Qz2l7rNvb3LCGG0jTZJt3PCQM+WV/izlTyRznngiuw0HU49Ve3Mn/HwH25kJAyVAwcc9eT+ded+INUNvf3I/doWJZkCZMqr3PGTyFHXtWkTkqO5s6trF1f8Aidp5ILaaOMskEe1cxFm5246YAGTzk5rvvDJkkt42hjKrtIaZwIyx6khQPXJzXA6F4a1q4s7PWLi0kitrvODKiwqxJbJAbGc845xn869T0GznbyYIoY4rd1C+ar7nxnB7BQNvcetRNPqb0WlsXby3lFuZrdIwOSbqTnC99ufXPX0HvVSImOSDNw0oGNuOMd8c9O1XtR1O4kSHztqKJThDjJXHy8DtjnNQQSJ5UjbH84scSMvA4JIXj6VitDvTaVxX1NdOdHQRmQ8HaAQKu2Xiu4sZlEcj+Wc5SNThe+SPSsdrRL66iMb/ACpt4I5Lk9T+GDVIOT5yH92gdVIXg7ucsT9Aa0UzTmXVHcnx2beOZ1A8xsBSw4yf54rmLv4gakzukDASA7C4wI1P5VhXlxstvLhOIg2JH25OduSB+g/OsJri7wi4jX7QrM5LDO7cUBA+i56d6fM2Q6ij0Ok1nxLqUtqs7XWJMqFIbaDzj8uvSuVvvFkYuj585klDFRkZA9cZ/nT11IxaZY2M7Rv5UsjMWbkMACB9Af5muJe3A1CS3BZjaxbTI+MsOCPxJGMe9Un3MXVb2Ow1bWLjUJrR7dwYrZQ0hJ+ZTjgY/IZxTNtxDapcTTyKkwVN6ANhm3DBHfBA/I1xqasUtmffhzt3qwwCeAeTx/8AXFdpHqEF3oU0txFJ9ie5wzINpjIk3BlyMYIOcZ6hq0SMXVlsZE371xIxEYlX7sgzGvY577e4aqesae1jbIzzb4jIfLuojgAZGQSOuDzxzz7VWj1O50SdoCfPA+a2udxAMZP3o29D3ByOvANTtr63MZtJI44/P+YqifKGycFcdD34Pc8UmmnYhybVypKXtlLzRK4lKrMScB/7rEjjB5GR7GoJnMsyquZCEAVjySuOhI69Ota2n2dmsf2W5uUtnTGWJ4J68x4/lgd6pahFZ72ie5DwKMsLclQTnsGzjHpj396dmYmVq0TCZ0cgB1STII4JUYPvWQ58x8kbTj5gnQ8HmtvVtKUOJo5S0e3IEpVWI6+vPYYArIVn+zXRCZZ02D1xxn+X861Ja0K7XQihRn3AH5Sw9c1YieO6Zdrr8i4JZsfzp0WnoWUm8itcnLElhkfljNR3kS2bCK6ZzMuQpa1Ccf72cnHX35xTSIbsbVtCY0Ms9pcTF0wzp95l6EjqG/P0qfT449LhSJru2bTnLxyKyOHsZyCDJgKcIwxu7cg9VGef0TUpoWWNWlEZxuSGQxsM8fL2P0PX60p8R3+jmePUJhcsCpEs8WXVCcEkkZAwevIraJx1e5y/jbw3ex3UYtX+1SQkuLZXDuFIAJXBO7BDDjHTpWKXVVhkYY3R/oWJ/wAa3vGdyPEdr5tuRDNp25JEUKrRgHOQQAdvPB7fqeXGvm8EyakJLh+ouUx5g69T0fjHXn3roaRyRZ1GmzGK2WROm1d34jB/KtGGXCOp+6vA+lYGm3JhdIeGDKx6+pyv6VpSny8Kuf8AE1g0dSZHf3CyF1xgLxkiskKzuxJ9qtXkrO3XrUESHBB7cU9hXuJz5mM5HrTtWulSIqRgbO1LEvJJ7d6w9fvSuF7UrXHex7Z+x9pImh1e8cNt88IrY4HyjNewXGuCz0fxEQQ3mXk4znB4QL/Osf4AeHo/Bvwl06e5UJPdq10/HI3cj9MVzXiDXvM0S1jjx519K8nHozk/yAr1Yq1NI8pu8mX7XVzFYyOGB+Q9euMVu/BjxBL4d8T6ffK2PKlVjj0zyK4mY+Tpxi2klvl+uTXX/D3Tw8gJHQ/SugxMj9sn4YR+FPjAfEVtzpHiRft8YVOFlP3xj6kH8a8p8PeK7vwZq6TW0zNGRtK7doJ+npX0r+19INS+FXg3UiSzQSmBsnlWAx37HAr5I1sb7W1usqjM2H2MWXj1rCejuUtT6i8FfF231+CCC6TyLgnBx9016bbXCXVoJQ2MjPWvhfRNcdkLROyeUflKn9a9O0H4v63p/lRO4mtwwGHGN1bQrfzGcqfY+m5HGBjmmlSRyOfSvP8AQvirY6pHF5kiwzYwyNxz7V2mn6kt+GZTmMcAjvXUpJ7GNrE7qB9KryJmrLfvCADx1qPYAxA/GqApPHUezmrrR/OeKidMGgCuU4qN04qzt4qN14oAoOvNV3GKvSp1qrKlLUCqwpo561K0eO1IE56UWAYVpGXHSp9lNaPPamBXwc07ZUvl80vl4FSxoqtHUbIatSLURFShkW3io5BjNWth9KZJHxTAznGaiMdXJIqYY8DmgDgegpydabjFSL1rmbNidORU6DmoEOBVlORSuBKopwWhP1qRTmgBUFTqMCo14qQHNWmQ0Sr1py9aiDYoMuKbAlY4pobFRK+48VKqE9KEBJvqBwT9Ksi3OKU2jEUxWKa5zVuJiCPWhbYg1KkO2ncks24LEVqW9vuxVG2XHtW3Z42ihagPjtuBxVmOHmrEEYepxDhq1sT1Ikg4pk0Ax0q4F204x7hWEjRGQ0ZU0iHmtGS14PFV/IINRc0ETkVIDilSKnlMUyWh8T4q7E2aoLwatRc96SKJ25FRMhzU6rkU9YctVIgpMhxUeSrVoy23FU5Ytp5qrisSRPkVI3HNVDdw26EySKoHqa5HxJ8T9M0ZGQyCWQdFQ5pOQ0juVkXqSMVyfjDUdPsJRcC5jhuNp3gY/eD39TXjmt/GrUNR3x2g8hQcbhXEanrl5qVxulnaVyf4jxXLU5akeVnRTlKnJSjufSfh7URcWDPJMv2mYny1QfKihQc/if1/Csvx0scum2VwuDsiLTKhA53EMG/DBryPwF41l0Vv7PvnxayMfLkzzGT2+h/SvV7+4S4sZDEf3+CBg5HOOT7cAfjXg1aTg7M+ko11VV0cDqWppZyw28SgJd/KuwgbG4yT+GOe/ao31W88P+MGNtFCB5ayNdsgaQgDLKjEHYDuP3ecEc1ia1bTLqVuYskJEwjDHKgBhlQT2xyPqa1JLa68Wal9ms4RIHSGMTS5AGIwrEn0Cjk96IrTQzm7vU7/APs901M6tfrLdSyRxWtpI5LSSsyqXdiey5PPP3gPWu1sbm1jsrmytZTPcnCtJGdwPYbevtz/ADqvcvAyafi8MczQlVwodooywRAo/hbaoJJ/vZ5JwKGjQ2m50skmt7ZG2C4SPabojrgbskA9yfX8M6q1NsPJdTo9ZjQ6VE+7ydzBhIR8uegxnlm7Yx3pulRtfWb2+o+XEYXyE6Dbwc5P0I61j3thqK3UMVtcCXzB5jvcq3A54XJ75P1PPXiiGwnsWWS6lWHDEvK43YJyB8uff04rlasz1U7ovxwiKSSRF3wxMpYrynH3enTI4rBuLaWGRvMQlCS8gIPzHnGPaun0WN5x5cDrMssg3qU4kGc8cnp0q1rHgKK7sv8AXIHbhmkRSDz7/wCNOxdjzi5vphpO5d7NI5OBg5UnJJ9xiuW1n7bcz+ZFbrEGjCsTjJA9/XvXrv8AwgdmdPdmmEaK2AwgkAc47gHFchrmi28RFtYTzmSMK0s0UASNBnoTICWbpwOOv0osyXC7ONjsls7SQFJfPuFLR/3m7HpnjOO/rWTNYSQwsfK23ED7vNdsAjPzA++f6128WksbpIoGme4kVnZp3yQuRlpCAABk4C8nP40XmhGO8ZJ9kskXKRMPLSHHIxkfM3fpVpon2LZwl9osd4ljcWzNFujYyeZ91l8xgwXP+7kD3PPFW7bxFLY2U1r9ljuYR5by2lwm9AGEh6joQCBntk1vaz4ZdnS2IilAVfL3kjYCxO73HU8AferMXQ1tmTThCJPOBeRoywVjnBOB064x0+Xoa2UkkZPDts5q81lzbyW8H7+Ey7o4xNuSDJ+YIoUAZ4zyff1pmnanM1wY7dTAANmY5NmP+BHkGuj1HwlbxaRHdWsTR4IIjByeoz2GcDFZtpp6QGWaU53NjcxyGAH6dqFK4vY2Iza3SSqRtd25Pzhww7YxnkH8asJ4g1CyIh37F9R0PfuKTUraODTLe+RJTA0jCbBGIeQAwx2JBwfqD1FO1K8jmsSmo27EMSiXSfez1+Ydz0YEc/XJrRK5nJpIoXs/20fvYFeYPkkgAn8QARUEenyXrARI6t3SQA89ucd/Wqst4BEwZ/LlgdULE48xG5VgO4ByPoRWjYSrczLFchGBPyybwoyD69KVmL3WrmffaPeWMbSyxN5IwjgoRtP5cfjUNteusbCaVVtcBZEkTzIsYxvxg8jg5AzmuumjmtLuzmiaRortWhlST5d0iMVK47kYHuckda5+/wBDnsXnBjmjMhBMiRgpIuTjcv8AeBBHHf6g1tFHBVktijpmk2+8rDcNKIx+9tnUM+OpxtOT1yMDPPSq/iOyKWvlzvHI0BLxySdJIXA3AkckAkNx/tcVX1230maOO+XUfs4iULI8RJKYOFO1kywwQOuRjn1plxeWw0+2hvbi8uEkRhDcyIm2VSeBu3MGGGAxntjjpXRGKPOlJmLqlr/Z9zb6laQxSjaUuIg3mh1C4znONpBGTweOa5PVtOhgnklsSG0+4w/kgkm3J4Kk9+c4I6jGea2Lu+/s5oTHKvlrNlXQ5GGHAYdsjPB6EDsa5m48uS5bySoTzT9z7vXt3x7Vq9jFbm9pUnmpA6gtIgAI+g4/rWjNMzBuTuXJNYumOYHJVhhjwc8D0rQU+YwwRl8E/SsTpQABcM+TnHXvQp3kkdOhNPnA6eg49qLaHCcDgnPNSzS2gz7QLdJC3AHc9DWf4b0KTxl4xsNNUsY2lDzv1CxLyx/Lj8adrs4hiEI79a9N+CPhgaVpNxrdypE96NsORysQPX8SP0ropQ55WMKs+WJ6d498XNDoDWlovlYRbaCNeAM/KMD2rz2ykN3rAYnfFaoIU/Ac/wAhU3iTUBdasoOfKtEM7n/aOQv6bj+FVtEjZIFbGGc72+p5r0nrK3Y83odDJOJp7WMNyZQT9ACa7bQdUGivF8o2uec157aTgaxAhz8qk5HvxWrr2qpZWjzOSFiUsTmtESeqfGu4t9b/AGcp3dl2w32+KU8snzYIH8se9fFmragksQjZ3fYudhjKEdeR617P4t+J723wck8LXEjLPdOlzu44JYsQfwP6V4VfMstn/pF355HzxyKoG3HH481yTlc0SsLYz/Y3ikLL5ZXIaPPT6f0rprXVsqFSQsij5QzDnvkZ69+lcJZyiVxK0hUjhsHtj7yj+ddPYzQJbqNsZWUYUum+PPr6isxm+uoOJGfzDGxPALYP4V6j4A+Lb6UFtb6dpLb++n3h9a8OluWXZsBn2EFWHzIx9FPWrtjeXM3y+SFYZ3FTz75q4ycXdEtJo+zPDnjXTtZiDxzxlnGAAwyT9K6NZEZSyMG96+M9I8R3OkTLLDOyPGRztxivXvB/xnjYLbamQkoO4svSuyFZP4jGUOx7aMA89TxUMxCnr9a5ux8d6dqaq8U2UBJzV+LVYryQBGJUDr2NdF09jFKxoZGOvFIwpI5AR7jtS5LDgHNMZXkGTVaRc1ddPzquy5oAqNFmlWLirIiyamSDjpQBTEPrSGLFaHk4FRtFzQBRMfNNK1baPmo3jqWNFKRKrsOavSR9arNEc0hsjRqcyhhSrFz0p/lVLKRUeMUyRABVwxEdqikiz2qbjPNGjIpVXFXXgx1FRNFistyxoOKmjeoSvSnICDTsJsvRnIp6ioYjU69KdiWyRBinUwGnKcikA8Dio3BqQHNOxnmgBsCcitO3t84NVLdea1IGAAqkJ3FWEVKIB6U9MdalUgmmSVmgHpSGH2q8U3UNDxQWVoo8VftSVNQxpVuGHBoFuaNrJjFaKEOM1lQgqa0IGrRMlonYU9ODQFzQRmoZVxz421CVBP1qRuKFXJqLDGCECmmOrarkUbB61QFPy8VLGDmlmdIlJJAFYt94rstPbDyqPxqGNHTwrmn3E8VqoLsFBrzHV/i9p1hEwjl8yTHAQ9K8v1/4x6lqDyJC+yM9GJ6VDkkVa57rr/xJ0vRVYSzKW6YU15l4l+OhaNo7GICQHAZq8Y1DVJb2TzpZWkZjk5PWoJbpXJO3bwOtZOdxpHVa38RNX1eMiS42ITyF4rlrm7mcb5JN249SeTVKW8COTtypPUVVuLiQrhDlAckjtWd2y7FqWXYCoPzHrSw3YjPzNll5GT1qjDM7gAKpPv1qtO8haNdoGDksetIZr3MyzRifzCnPK17P8MNYj17wsk0iiY2geCVWPO0Dg/TBr5/u7z/lmWV93TaeRX2R+z78JItQ/Zp1PxKkAGoHUHlVx1aBQEYfmSfwrKrSdSDt01OvCVFTqJS66HjHiFRFenORJFHL5LHlSN2FB9iAxql4SvLnUXWCWObyxapCiW5J2gnG4jpuIP5Vu+JtG+wxb5WUSSTOuM4xHtYYH1x07GsrQtNGg3r6hdqJijssMHAjdwPl37uiRhgx4x8qjvXnQtuenVTi7M948LeEFstfhn1aJU06CBZlSJi8oQD5IQAwCg/eZmPLHAyV4m1uaeK6itbaySGOCDAt+kEQGcK2NpdiPwAGe+K4vwtqupa1ay+Xcy21ssTbbz7QYk80rtDknnILNJnrwo7YrpdH8Qprkd7cfakh0i3UW63V0v7yYKnLHk8/6skDqTk5AAFyWmhzQk1LU3vD2k/aIDeXKRvcxtsRIQFXeRyMjnA7/j1qfxNAghjt5bdnkZxI5jxhmz82Cew/qBVHQNcg0xVgMp3MA7O4wzux+ZQMnG0cYznpk9hSklbxFf3l35siJHIY7eNeRsCAsox7sM9ya4ZRse5TqJpMm0y9lurhPLzZWFs+1SCV3L9epJ9v61s3+uT6hNHLGGQnChiPmA7Z9D6/zrCg2yTQsySPFu8uKBDzLISCSxz0Hp/jW3qoW2lMcTLIy/6xy+Pm6BQaycWkelTnBvUzr24muxKDcO7MGO8dcDqc+n/1ulZWpWi2+mRTPuhjD/uU4Jduu7GfT8ewxWy+kEwxmJkEUzRmSbftym4AKD0zznHt7VWmlS8We/8AKYxlx9lTGMICSWGevCt6fWkoPqW6sVojnFgls7xlaL5dvnTu2eW52H356fhzV+awB0m5uGlSGSZ285mTLbdpIAJPQ4Gec9ql/e3TS3FwoVikbxcHcuC21QT2yo/75NR/2h/aGiS2TpIQgQmReSDkHGB1OCCc9Mqa0SMXVugEcB0+OXL75FZ0STlW+XCgHBIwo6UmmaNltPukjDiDIYJ3JZQpII9CSSOgHvUWiwHUriGCFy7xSvbg78jaydFPQHDN9MVpWXiWxgvprXckkMaC5Sf+7LHKoVgB/C24j6Y9TWnYxnN2aicRdBB9kkkm8qLapO5fukdfz5+vSue8RaUbW/kYQ+SgUnys5Hrj8iDnuOa7fVvDs66Y1vLmZk3yRPgAyKJs9BjnG7GO/HfjPtwovreC9YTJITbx30IymNu3DKeMAMSRwR793ypEqroYmhLDqFlcaZPN5FrcKscc562sgDMjnj7h3MrdeGJ6rXO/2NcW1tfIZI2uLRFiuLGXq65Oxwuc/IVI3qeFYHIAOdaO2vPDeoJFMxlDNIIih3o5xtIGRg8spwRnjGOapa9q01hrWnRQ8wx70eVwwIRiTwfvAKCCMdyexrSF+pw1b9Di/E8XkW1teozS2jsYkZx88YDn5Gx1I3ZB6EYNXIwYdOS4SNJ4sJGVd/lZWBB57E8YP+zXQwS6XrrrY3PkQi4hijY7fLk3kNhuBsY7gOccgnO0jJ5zTrifQlvrC6iEC8W7pL86pHuGfxHGD6tkEVvyrc4+d2szpNSubDUdDW2up54Z7Mi4S4iVZN6sR/CWUgjco6nkD0qnqbw3MUhgIvJ4jtGw7HKMBxIhG7Ix94DgsDzjFT/2YbzRZbW4eOFpIW2XJwryI0ilMMcKTwMDKnnGD1rlZblMReddLcW00bI3mQjzYWj6gg8ggKPun1rVI5JSOa8TRto2rFnjMlhffvY1kG3ccgOB/dYEHj3HqM1JbS4s9DVba5lmtZyWCKcAAOCu4dAyndz7datXthdao8VkY3kiL4IX5lPPyyK3OCMdDjjIPoK8rzf2fPaysYb2NzhxnLA4ySODvBAyO4yDz12SOWTOO1q+ljvZmAZreZQfLb+JfcdiDn8RVKGXfICvBkGfxx1rS1Caa7lSO6jjCYOyRRwe3UcY9CO2M881mWVtI32fC/MSwIPoBn+pFUxI37CIP5OfmXBPHp2rZCCNS54J7E0y1tfLjX0CipiCXbdyPQVztnZFERj3hS3J68dKfI62yMxbAHP0p4GOW4A7e9c1rep738iMnafvUlqU9C/4Z0d/GnimC0LEQu2+Vh2jB5/SvoXU7iKxslii2pFEm1QOgUCuI+EvhtdC0Vr2VNt3dDcc9VTsK1PEdy180dkhJMzYcjtGOW/w/GvWow5I8zPKqy5pWRgl3vYVLZD30nmkekQ6D8sf99Gtq3G1ABx61TtlW5upZ1GE/wBVHjptX09s5/IVcuJFt7d3PAUEmtYrS76mTZWt7tpNRnkBwFIQfh1p3ibfPp8UTA7ZZBu91HJ/lUfh6B7lEkZceYd5H1NdpqmmWkdpD57qNttNIQT/ALOP61UtExLdHzn4m1W51LVWZQjmLLYc4yPTP0rk9TvkklSRgkUwBQxD7uKuaxf2c95cSruV/MJUMSPwrkp5XkkcugWUHO0j+VcLNTYsp0S4Z1kzAx3Lg/cJ7fSuohuE8lmF19llDBVYHMUnB5I9+a4azkWIiVBuV/lkiboPeuij1CJIo2twJoUJyGAJz9KSA6GzY2/kJHIBcOx+SPlCPWr9qxHz58yUHaVzjrnNcdaXk1zqolikIC5G0cFfauiXz7VwwkKRkbTnG5s+/emBtx3a3ELSRkNEOM56Y7VX0248x5JiWduMK64wtY11PLBaERxlH+78nR/fHarenuyWbuwaNWIyW5B+lO4HZ6T4wuNFuRJHHmI/wOcjjrXqvhD4tW14Y0ncCZuMA8D6V8921zAz7JGKxgN833sHrirwh2t5sEiAr1A9cZ4rSNRx2M3FM+y9I1iDUMvG2VAwTng1sx8RdMn0r5G8N/EfUPD8qE3Blt8AFN2c17V4O+Kljqtsim52S7sMsh5z7V2Qqp7mEoNHqBQk8g1CY8t0pbbUEmiTouRnGetWYgJXOO1dOjMiKK3qfyxirEcYPA7UjrijYCoUpvk5PFWAmTU6Q1JZmPBzUTRVstb8dKrTW+O1DGjIkiAqExVoSpiqrioGVtoBpCRTpAag5z61ID6ayDFIDSO4xQWcRJGMVVdABU00nBqq0tYlgUzSrHzTY3zVhME0EAibcVMCMU0AYoBqwHg81IFz0pi1Oi+1ACAcU4AmpkjBqQQCoY0RIStWopTkZNMMOB0pp+WovYuyZqQyA1aj+tZVu3IrShO7FUmQ0W4xnrUjDimIQBipMhhWqM2QhSDxVqCmxpk9Ktww+1UJDkyauwAg02KDgdqkKhOTxSYIsxOMc9alOBgnvWBe6yliwLMFUHk1V1Xx5pttYl/tCsR/CDzU3XUux1RCkZyDTA6R5y1eK6p8Ybi2mZbXDoehasPVPjBqNwCPlXPBIrJzRdme+y61bW4YvKo2+9crrXxO0rTc5n3H0WvA9Q8Y6hdg5uGCnqAawLm+ErnezFuuSazdTsPlPY/EHxjMo8u0T5T1Jry/xB4tub+R5GkJB7Cudv8AUjFCAh3E8c1nvfq9thsgDkms3JspI0Zb5wQ7bsH86hl1BZgQvA6EEVnR3plZTn5f4c055Vjb+Er1z61BZakmXylw/t9KiOo+ZIyjDAY5qtc6jHIyLjYBwVHeqFxciNwIcBjQBfvZ/LVizcN2qtaSblO0kgHmqq3gu/vH7vGBT1l8pg+RtxyvqKAJnncSnaCTnGBUoncwMxTcV5IPpUEk5jXcAoDDI+lJEJLl2QDKscgk9KAEhg3EyhOSe/av1f8AgFoMfhv9l7w5bSRgCbTTPKvr5mWP86/KZpJGwjuqknaoXv2r9d9Qf/hEP2f7BcBfsujQoFPr5SjH512YdXuZyPkDVNGs/EVpeR28u7ypZY1OcFGyR19ifyrynxBokkeqrZTOVKJGqdwG80hixPTsfwFbXw/8Sm38W3enTTFFvmeWLJGC4PI59R/Kuh8X+HVn1GOcS7YrxCJGfqMdhjqcgDnpmvAqRVKq49D6lfv6MZ9THa8i07TIrOxVEkuIJAdpXPG4OwJPQkAjjPOe+K6Oxt1h0rRrICOe1SNZI44Tw+whyTn+8ZMk+wrzfXVvbfWPssYQ/ZzFGgX5eN+GXjOBgr+JrUs/EccPiaeK4TbZaWuyR3PzMj4LJx3Vl2qOxGfWtUrnlttM66y1K61izRrmfLPIS94g/wBZy7YQDrt9RwOO2K6yXUzpEFrpMRWKZrGddqYaUSOpYDPGGAUcY+9ntXjdr4ne1v4beMGGaSWL5k+5FEpGxIznCrhtxPU85712EeoW97rFrqbKHut81zdBPupEu9m+XvwMZzyCK5nHdnVCpax3nheJryURWqiC2hAvDdHqZXUAIv8AebDJz0BQetbcdnFqU13cfJFB0tkkPHJIUE9zwSSc+vpjmrVtvh+OMh7e7t2EDO4I2q3lZB6Z2yT59eAOwrTs9mua3eSW8YMUkRt7S1yUAynljJ6/cOfYFuelQ4XOyFZrU6aJrbV9FdoZPlSbEKNgMm4AjPbnGa4fxPfW0XieLTZQ5ghTyJGQ5A2qVxwcDGFJ7cE9TXVeH9YttYvNZliQLpyXv2NNicRbDsQD3Oen19K858d3d1FczXaRlbvzWiuxkdQSF+ucA+/Ws2rWOiE7yfobWsq8c32maT7PNIhj8uNQ4RgAWzz0QYU+/wCOcDUNZ8jXRHHHtislWIx95A6nzHI75LD9KlvPE8F3pkMbSGNLaE7BuBLZYCQ/UnPPoPSsS2vDrHiNV8gTNdR+XIinlScjA+gZT+XpTKvaKudn4Btntr60tZJ/3UaPK5jxkgruYH3YY/OuN1f7RpsNhPGCPtICDbyTtkJ2H/x0/lV6y8RfYtZ1KEkIBEzOQf4AQFxj26Y7VPp9tHLpiRz3D+ZHLJJa3BICGQZwDnoTiPPptbrxRy3G52dzX17XfLvoLNSZrVGiiaR2BQhlbdtPTh2Gf90Vyer6j/Zuv6lGMSWKTyF4MfJuViAuBjB3ZCkf1xUum2byXNnBLA0ctvFumh2k7jnc+R6qCv4fSmeO4orXUTdEvcG8UpOvA2Tqq7s/V8t781TRkpK9hNdmH9s210Sz2N2kewR/6wqVALDIA3ffGcd8j2xNQtXXUdYkmVZWnllk2pHk4URtlPTapPA/hB9q7FNEjLwWlzOlsSEMJk+cx7QxXvyCGXcM55U+led+Kdck06/t55I5Le/06M7wTjbIwYEZ/ugBTnvt9DxslY43O+xj20/9nvbXH2fEsNwgOCOBuK/oGf8A8dNXtcsrMXUcAV3aSyWLhs/vQNqqc+vlqM+oGeKyfEcACtPbAgzulxIh+RlIyT8gPyjdk498dqxdLumkmu47l8ecTEXf+Fsjax/Hr7VqlbQwburnU6LeGPSp7aNWvIDutri3lm/dZCsY32ldy5AwSCPuDOaw77UrPUtTmKq0DyXAkbz0ASCUKQckckEEBuAfm74p6XTWWiQ6lEDBewO1rcKDjcu/r9cA/Q4ql4juYIrx576OLaTII5FODxja5x0wrbWwOq9Oa3irnDN2Zz3iTT7pL77XBiGWGYxyo5wOcFdxHHPHPRgQe9Zes37us5VnkMS+bBMDhkUD7jZ6gdPUcc9q0fGupXWkH7Kredp8kADRtyY1YZVS3sc4zxkHHpXIaYkkjW65O2TKk9SV9P51exla5WsWL27QkkEkSISc4IPOPqP5VtWOmGG9aeUbNw4B6A8f/qo0KwcvBLIMPtJC/jgV0YhPHRR69aybOiECBMtj+6Mc08rxyeTS4ARixPtjvVPULoWkBJ4+tZ7nSlZFPXtUSxiO05YjCj3qHwD4efxHqyvMC0MbBnPYnsK5xpJtc1BFQF9zbUA9a998BeGo9B0pAR85+ZmPc110afM9TjrVOVHRsRa2oQYAVcVyrTNKJ71fvzn7Na/TPLfmCf8AgIrW1mdp9lrESJZ22Aj+EfxH8BmoPJV9Q8uMYt7NfKQD++Rz+QwPzr0JatRR5625h9tbrbxKiD5UXArO1+Q/ZlgU/POwjH49a2GUqvSsNgL3xCozmO2Xdx/erVIzO88J+HRPaADAdV4rxz4w+Jr9PEFzpqSvF5UIiOD0ycn9MV6zD4xi8N2DTEqAi5bJr5r+IHib/hL/ABHd6gyFHlYbCDj5QMZrGo7KxcVqcjq0sm3yrgBZAcKydx61nR3DyqdzBmQcBqS5fzXYSSMZFPBNRonnKXRgrLywNcJRbs5yzCRAGcHJU9K07KeCGWS4Vzbz7cmPHyt9ayrcxbgzuYyePl6GrF9s2AHDyfwhTyR70FmzYXCxKzlBFNn5lPOR61oWcrXJxCzyYbcVbp/ntXO2krkooB3YAwOhrd0aGH/lszQRKMswPJNWBZ1RZoGhVZceYRuReQD3/pWneWwQQxscBR86Ak/Niqll9nvtXEkcxkhjHII4/wA8VoT3cKFhsZXY7ju5GO2KAI7Fvs9vMpTLfezn0/nT7e/ht23S/d5Y91P1qKVhcSb1Uowx844DdOvpVloIQoIQs44IU8kdzQBaiuoWWKTyQoAUEAcDNSxybHzbyyxFMt6Z9Ky4r1oV2RFjtIwWGefpViK78yLL4jlI2nJ4GadxWPTfD/xcv9IWBLlzOwx8znOBXsPhb4q2OrAIrMsjdATya+WpZbSAMJnWJSwXO7g4H65pmn394upfaLGRlCuFjQHg8cnNbRqyiQ4Jn3lpl8ksIz8gxkFu9WmxICQcj1r5j8MfGW90OaCPUQkinhnzuOQOOPSvd/CXi/T9esY5YroSOV3OM4GfYV3RqKexzOLR0iJwT04q3AmQKpW12k0ZcNV+3yFHvVgPaPIqpMmM1pGP5eapzr1oAyLiLrVRoga05o6qvHUFFB4eKgaGtFkqB04NKwGdImKryHFXphjNUZV5pFI4aZCemar+Ua1GQAf1qCRKxNCiFIqSM4pzIBntTMYNBBYEmacDmqoOalDGqQmToeeKtR81SQ5NXrZN1DZVi5CvtVuOIGookxVqI4qLhYa8JA6fjVKdCDWu2GWqU8eTUWLuVrfORWnCcCqkcYBq1H0qkSyysvOOamjyxqsq5xxVqMYrRMhouQrzV6ID1FZn2lY14PzehrntY8ZwaSjvO23HYGqcrBY7c6hb28ZMkqrjrk1xviz4m2GkqUjlWR/QHNeN+LPiPPfTuLV3ERPrXLC7a+PmOXDn+/WEqvRFKHc63xJ8SrrVZWRHMcbHA561zEuqSvA7u7Ag9zVO7iDlVcg7eeKoTyvOhAY+WvQVzttm1jSGomeMhSQRzVdrnahMj7pOu2sh7h7TDhuTxzTDqhDKsq/MejipCxo/2gZQMnAB5x0qK+vEmlV87FQYyO9Z91K3lsIgNrfzqhNMU2qTvGMEdqCS5NcyO5IcEDkAVVluvtTbR8g6soPWqvmNCDtcKV5CnvUq7VcOqjeeWxzQWPUtACd2R2Gegp08rADI3RN39KkuJI7lAWG18Y+UcGoVYFNnVCcZx0NADJVRjk59gKgmuljUAKc+verM7GHAOOO4HaokXzHLHAzznFADLV0R93Qg5z61JIwEjPJIvzdl6Uye2B+8Ru/uimLEqkL83y9zQBdDBVGBk+o5FSNHtiDg4yeSO1V4Rub5cLjrt71FcXvls653YHU9M0AWdFkkn1/TrdPm33CJuxnqwFfrF+0RqLWXwvs9LiY+ZNEikAdQFA/nX5VfDiNtS8daDAR9++gUE98yLX6kfGmI6vfPAOY7K3wceoGf5mvTwi0cn01MZbpdz84fiPczaHrUF3bMY57aYOhHZga+lvCOuWvinw1Z34SKWK5iDHIyFz94fgc184fGOPbdOxGMytXffsx+LUn0K70Rz++tJTKhJ/gb/Ag/nXz+Jjf3j6fBT5Zcj2Z1vjzSbe2jvriyijN1Js2uB+7i2nduY/XBAHPFeZSSS6Rcx20wMXn3X2+ffky7WVgRgc/Luzj+8TX0JqFrbX0ReZBNJCfNSNxnLDoce3WvOfGugQa4DJC6RXyMZDLI4CR5HJJ7E8dOveuanU0sViaFndHnPg28jv7SdbpvLMUbR2JaMNJP6YHsQMk9CQOckDsfBFstzrFzpx33hWdFuyORIJXJk5/uoFC+5Leorh4tGuNN0+6itUEaMUgku2b5wgwSsa9Tls8kfjXf/C+eKHVLeREZQA17dJvVV2hCVDYOAWKhiPdfWulK7PLleK1O58UeJ4w/iJmgaa0uJUsoERSDG5aJlwevJVCx68dsmtm10u20nVNaBkklgurMM3kSYeKRmBUIewJOc88DvXh667fXdxLpMjG2u7jVJNQYtHkCNWcg+wxkYHU4Fe1+Inj1bVNbulIWB1FrEgGNqBo0ibj/AHs575ocU9So1OXQoWWo3Vhd6ZFKiwpNK08qJHiOOYxhzx1LAxj5m5J3dazfH1095FJCV8uSG8Mcch6XKAEFjxySzAewAH1f5N1qvjOZ7Qu9hFObiTzQVDZYKIwRyCfnIx0U57Go9V8QPqb306orwQ3DXdqM4WEkfNFj2ccfVTXO43udkKtmjnL7w9PptjptpAGnv3jmJDrwnzMeevAxn3pmkzjT1sL4iRHnMTfJwwdjtQ8ei7yfqnbFdD4jvJhbDVLeIBEHnLIH2NGdowFxxtIC59y1c5rMmdO0q5kCx3CMZ32MCobdjYRnA+4ePz65qOU29rpYzryWODxGlu7gWyxAxknlxt4HuD1A961rDUVtjYfvQbOQOLppFyhw21WA6htquAf9ms3xBpbTLaTKfLubGIEoWBLJ1BBA7evUAj05q2Ew1C9W3Dr9lnQxsxI/dgFXJbH3eSRz/eyODQ46jVW6sdpcXDw3C3RmdVvmWfeDnBxlVz2IbHp0FSX2kGO/voL68MdrsiuPtVyNwzI8gR8AH5gxxj61mJqyzeJbrTtRt2hiuHSGSPjdFKshTgfTt3B+lbnjG41DVvD9814nlXYYTwW+8IhkY42gjvkA55GXU8ZNVymMqhheNtbZdVM2nLhbSSbYyKD5qp5X7skclm8s592wOAK5jxckV1a6RqFuQpuLjyh5sobYyKS6sCMYw4z9R2NTX1tt07XIYlZImdZ4Zn4AJlYMOeh6DP8AtA9KztY8VzP4UWxjRYWW3S9j82Mc+YcTN7lgYxjssbZ64rVJmLklaxz2nG4utVuGukDT7TIIyOeQPKH1yM/ifesryYreS6MjcTXPlAMONp5B/Pb+datvdSw22n3cyNvjVyrbjuJUkqrevDDBPq3rTEthaFLd18w288hTABDrkCMEn3Ofx9q1UTnlOxFc36yaGk8EfmRygNdQtwYXL7VY+v3SCe+ecGua8U3xSSW3aIp5MqkZ/iUttYe2evvn2rXupWt/C9xLbgtd2ymR1kHyOmAdpHfG7P0JrlPEJfUfEEV5HhFuooLrymPGSM/iOMfhzWq0Od6sxtYllvFVw7DMZhYDo0YY4Hv0/StLRtPJgifjzI12gHnA3Zpl1prW8FuTgStNjnrgknA/OuitrZUyEGPpUSkbwhqNSNYsYHQY+lTMp5J9PpilaPZGePqBzVW7vFhjO7IA4GO9Y7nSlYhuJxH6YHeuL8Qas99OYIidgOM+1Xtb1g7TGowzcAD3qz4B8Hy69qSSSLm3RssT/EfStoQcnYyqT5UdX8LfBjFxezRYJGEBHQeterXDC2iEa9hTrGwj0m0CKADis3UFk1C5SyiYq82TI6/wRj7x/oPc17EYqlE8iUnUkVrdmitrnViuZHHlWqt35wP++m5+gq1ZWQtIEj+8w5Zz/E3Un8Tmn3ardapHbRLttdPGCO3mkcD/AICv6mrEgCA80qab959RSfRFO8mWCJ5HICoCSa57SyY7eW5kGHuGL/Qdqn8QXBuZorBCf3h3SH0UVznjTxEmh6ZIUbDbdqAfTitW+VEo5j4l+K/Ob+zLaXazjMjA9B6V5fd3bsGidsEZKlRin3F2ZvMuJiz3DkncTyKyp5TOdzjkfrXnzlzM0WgMxkwSQCvXilQeaQVJD96Yd3DKuOcU4c/MikGsgLm1JJNsqlB1yP6UkWIrtckME6MT1FVvN3KwkYhwMD3pschGXPzOfWgDbihkaQEAP2Xb1zW9La+TbtM6hGC7thbr6Vh6P5u9JEHzE5X1JNaF/wCfqNzBbOo3FssVPT61ZZteHzb6fpZLs6NcZbjnpzz9TV6Ty8Au25CQWcc547fj/KsXULgzosSEKkXucEe1Lb3ymPY7bYyMBc9KALl7ezW+0K8c8efvJ1I+lKmoh2XkFyuCqnG0VVkvUVnimUEt8qmIY/D2p0EKMgZIwCoOSMH/APVQBrwTpPGCGRJCMhG44zjP+fSkZPN44WNckSL1Jx059aqm4MpjkEKsSQCqr/WpDdNcTEeYF3P8oAxgCgB80VvJbkTgBFUnL4z+H6Va0CXybCWRScxRbIwBk7j1rG1WaTykiUK7ueSRyAOv9K1YNywRW8causAy2Gx83f60AXgBCVZ3V+y7jnc2OtauleIL7R7oyWN60ZVf9XyAze1c7FeNdMmYzvTOFI6nHr7VYf8A0cghcuqBVAPVj1FVcVj3DwH8bHivvK1eUqCB3+UepFe7eFvHWl687CC8ibgAfNzXxBFISJY402sRsVpfXuc+lbmlazqOhzxy2s/7xnXdEDjJ9q3hWcdzJwT2PvZXV0BU5HTNVJ05rwf4b/H+1QJY61uhlzxOeVNey2XibT9bgSWzuEnQ/MWU9BXbGaktDBpomkjzVd4s5xzirqSJcLuQ5U9/WmMoxVAZ8kfHrVWUda0ZhjNZ0/ANQUUJ+TVJ1q5L1NQuMCgDh3kDVCXzUJkz3pQ2eaxsWPphTNOyM0pOaZBEVx2o60885qPHPFBZPGNxFa9jHwKy7ZcsK3LQYxUtAWQnFN3FDVkL8marTDFQWSJNQTuIqBanjXIpoliqnNTxpzTAOasxjNMQ9Eomk8pc9MVMoVVBY4xXGePvFkGi6bciOQeeRhRmhuwFT4geNIdBtEkhlBnzjArxPWvFF1rczyyTZz0XtiszW9Tub9mllkMhJPBNY6zLnvz19q5pScjVKxppK0jgHPqDVw6g00ZQKNy/xe1ZducbPLYsMckmqN1e7J/JV9suecHoKzLNZ7oyll8zCrzuNUzdlMgPgeg71Ct1E6rFuyV6knrWbqMTfaMIxCk8EHrQBbmvGulwFL7egIqNHWJS8jewBPSoYo5YASH3Y5OajeSGeMjbtn7A9DQBM4luJSyswReAB3qGSQS44IA65pJBJBbgOdqYz8vrWbPM6wbmc7Semec0AWXdpJtoYsqc1PBdiHGQdzd6p27NFGoIK5+Y7qkUxMu7IUjoDQBc85wflySR3qSISSrkZ69KqIxBU5IIOamF4Xmyfk3ccUATM5QPuJLAcCnxuGjOD2+7VOedklOCNnHJ7mo3nVTuUY+hoAuA4cEMdw9RVmK3lcbmAyB07VUSRo9shbcw/h7j61Kt0wjLuSD1AzQBLGEhUvkB1ODWTczkSMXjDoD1FaE0gQAsgaPGT9ayBItzOyoMAHLdhigDu/gvbM3xP8IAKG3arbdf+ugr9UPFNkL7RfEd8epkeMfh/kV+Wnwdk8r4qeEyGwn9qW5Bz0/eCv1j1GDHw4uGxlpvNkP4sa9LD6UpGEv4kT8yPjhaiOV2AOPOYVwnwn8Wjwd8Q9NuXz9nmJt5QP7rcZ/A4r1f4+2Yi83gLmQ4r5wvmKXG5SVZRkMp5BrynHmTTPYUnCSkuh+gxk4LBVKkDJA4x9KoXlnCl3FI0CSLnI3qDz2rJ+GfiE+KvAGiXhzLJJbKruT1YDBz78V0rWsmwxkAjqD2Brw1eLsz6eSVSCkjl77wxZTQs1vbI1xvZkWbOwknO49z7/Q15trmiXnh0anc28rSSuvlzpn924O0gnHYbT+QFezQRC3uQZmJIG3HU89arahpAnZxGQnnY3FuS2OwB49q6FNxPLnRUtzxDWrq98n7RasJ9TeyCNPGm2OHndkk8ZZifoAT3r0eHxE0NjBcSSGWQtHbOEYvuynmBiB90hm/KIVNq/hcJC8Rs4zvYFt2Su7OBx6gY5+tU00y9ssnyRdi4Ij2umEUbvvleg4Jye4JGa6Y1EzzZ0ZJlSHV47GdNYDs0mmTxGQKS/nuVMYBI68AZ74z3qTWpms/D1xsgKXN9cvJHKWx5yZXYVHYndkHvgjvTdUnSK3k06NTEiJgBkzIcHJJAGFbgHA6DGeTWVr2oL4h022tpIpZrqSNZY1j+WONEfC4Uc9PkAxzj61dkzLmaNHwhqp8QaX9lu3d7d4EuVliPP7pgJIpAeBn5umMgA9zWP4UMeqwS2spS4s5XV7eZSELRs2JUJ6AoGzyODk9DVG+1lPDbJaRqn2o2U0zxr/Fv8xUiGOu1Tk9OWx2rm/DeqXWmeY8MLJaPbvEsDj5X8wgFs+uA2T7c9qTQ1N7HcTyX95oN7IYUiv1lVCrvhkjQkshB5BG5AD/ALIHamW9mr+FpZ4445ftaqY7gjkjcTsbHTmNRnsVIPB4t6RrttJc2NxFNDDYrGYWLgb3DEsFY9mDq4V+52jpisWzv7TTbzU9MikLWpbzlj2kgbgQxQk8BlYnb2OT25FAftGWn8RNqcEExREv4UW7MwUFpSFwuSf7u1PqK6zxpq8kei+Xd2xmtpA0McqsS6Tbl/TYYiR7eua8lmZ/7Xa2EpWITGKOfBKPExADdBhcEA+mfY1ueIfFL3UWn2Pnmexs0Rp1ABCu7tuYE/3RsXHcHnrRYXNc07fU7xp7JJrbzoHuJNOuyQCJGCZwe3Ck4boT3xWJr/ho6hcz3MbnzbbdCEb5mWNWCFl7MPkbn359TqfDLxFb2ml3uj6jbJcXD+a9qGz5dvGYnxI7DnapRO/APHXFUNd1CZNIgtoXV4wrSJcwkEShlZQykd/lzxxg56irS7kOTOPh1gzSXcqfNbm4UopHOAMfmRk/hViNd0Omr5jyW87ovmZ5AQKA3Tsoz+FbdppMElqGSFPKkjWdIx0Ld8enPI+tYt1I9za20CxAOrkY9D17ezEe4FWtCdzEuZrpIHsJHYxzFR50XVAxYjHTIxkY9DTmsUSWBpFRvIQwxOhyCnHH4HP5mrkcDXDwySMBjau7GCwXufyP51J5IjZVQLsx1HpWcpHRTp9WUriwEoDsSdpzx3qwmAMgEYp8m7kHbj61UnmC4yaxOpIhvpsEscD+tctqmqEIR0+varmp3pwTvyo6CsiGxuNQuUXyyzueF961jG+hEnZCeHdBuPEWqKgU5/ibsor6J8L+G7fQbCJETaFUYrP8AeCo9C01DJGBM/zO2Oc1093KAu1eor16NHkV3uePWq87stihfXAG5mIVFySSeAKrae/9maTca1NEfOlAMUTdSucRJ+J5P1p/2H+2NQjsCSYUAmusd0B+VP8AgR4x6Zqzq4Ooa8ltx9n08B3x0adhwP8AgK/zoqe/JQMo+6uZlXTbY2dqFk+aZsySsf4nY5Y/marX06wRMznCqCSa0bl9i49K5HxBdG5eOzVjhzukx2Qf4mujyIKMc++Oe/l+V5fu+yDpXivjzX31jVWiST91E3OPavQfiF4mGm6c0MLBZCvCg9BXiryeaGkY4djyK5Ksy4qxHdTrKBg4I/KqpYZ3AH35pZThiy4Iz2pqny+RyCK5Cx0a5YYPynjmnjDMcHkU0L0IPHekc7DuX5f6UhDZCWIyuG/nU9qgMigAk55BqvGfm571vaREgkIfaydxnHH1qvIZbs0KvuGAV7jtVvT7vMkl1IuZFOxdvcdzVS4jVYTtIRWOAOhb8atJNA6LbxbUYDBZhgZ7nNMonnu57i6kkjACv1PRQKbtEjALl1Qbs7eo9vaqfl4c7XLIOS3WtCa6EUaywsAgXlM5YHoR9KAF5uJszfIvGzA5qWaL91HklYm+bavUAevvTVuS4iJGx8c5ycHPUVPviLjMh3kDCYyPb86AGQuVYOkhbIxsP8PXFXoot+GDrkZ+Zhjiq3mxtsVkjjbGWXkljVDUkLxKhk8sswUbDgletAGnZyie8a/cM1vGwC4UbevA/qauNqRud7ZUQnD7lXr+NZseoiwgFmGxaj5So/iPXcf0oEi207gqZcfMoQ8LQBpQSIrBmzI7Dc23rV22mAdGiCt5XAd/7xyenf6+9ZkB82QSICGyG27vmxV7YqI8jKsz7s4B4XsCaALTyvvCnDMqn5R69zSpctblmjJKuNis55X1P+fSs+4RLlYxGGiYdGB7etTW7CVtqSMCfkV39M8k/wCf50CsXYbiKWPh2LLhEjIzj1NdBoPjfUvCM0k1vdMYAcGKVsgD2rmHbymLx7d4BijYdP8Ae61my3H22eO1H7wREEhTy5+tWm1qhNX0Pp/wF8e4tUaO3ukWFycDcflA9a9k07XbbULWOSKQSLJyGFfDcKJYxJCoKMfnlYjByO2a3vD3jzXPDTEw3Ugj5kaGQnCjPANdEazXxGTguh9myYLY74z1rPu8IDXkvhj472s9ssF4Hiumx5kjnjOO1d1Z+I4dVtxLDKhTgbifvGt1JS2JsXz8xx+dRuR60xZRI2d2VA/OlY/nVIk82DU5XxUIOaWsyyfzKcJAar7qchOam4FihF5pqtxTx1pAW7YfMK2LTisi1/hrSik20Aae4YqtOwqJrrAqFpix60rFliM81bT7tUIjV2NvqKZBKWAqSJ8HPaocHtWt4b8O3viPUY7OziaSRyASBwo9TQBn3t6lvbSSMcIqljXzB4v8RNrWr3MrF9gchVJ7V9FftXazoXgXRLHwhpvmS66f315dA/dH92vkdrtixfYW56GsJu7saRVi3C7XRKCUOc8DpTXhdHMZKk45FUZ5ixGAIivPymrC3saLnfmXuXNYmhSivJYrryycovAFTTXeyRpGjBdhgEDmq9xOCxbAV+uRUUUrsjTMVJ77qABpPkJJyaoxys9xgsSE54PAqSe6cbmG098etVo52jj37MM5yRQBqNeFY1J5AHOKYipIzXKt042GqM0iNGWXh/7manTM0UYVgjdcds0AONwlzIV+YYOcZpkiQXcxVW2kAE/WoJhJuY4CuOpHpUdm/DOV3MeBjsKANR0LqpKeYQOWXtUT7Q2xlBxyeOaihnmQleBu45oaRicqoyOC1AEh2kjYcD3pZ2B2or/NjgUkTMyYdgPQVXaVo2OMbicDA5oAcIpHJwOB1JqWP5nxxuXqfWmQvs+8Md6sQbY8lACrdTnpQAK/zFtrZ75pySPHNucDYeikUxpZIvvcZ7VK0ieUdw6d6AIJrojd5ZUcfxGqkJZVaVl8tWOCf71R3TbFO0Ak8DP86mwXiiTIVF6j1oA6z4ZXKW3xE8MyM5AGowMFxz98V+x15Bu+H8S4H/Hvkj681+MHha7+x+KNKmiwDFdRNlu2HFftXaj7X4ItQBnfaof/AB0V6FD+G15mEvjTPzq/aL0F5YZTFGS0cxOB6GvkzVoTDcTqwwVGDX3p8edF8y11SIDDFWIH0r4R1+Ly5rgVwNWbR6cndJnu/wCyv4zxodxpM0hzbybkB5AU/wCTX0VDcefE6AFHU7kk6qwr4T+DviWTw14ltLhX2RSMEk9MZr7g8Oaml3aQeW3OQVIxhvavErx5Z37n0mBqc9LlfQe372TDAeZ33Dr9KaxDupOQBjB/u89auarYSu4dAfNHO0jH5Vnu7ACYZ29HH90/4Vknc2nDsXVjjkcKyo2edzHg1F9gheXYxkdmX5o1Ay/pjORgetMtLh9r4xLFkZTjK+4qy+1l2OA3G7GBuH0z1rTVHO6akZGp6H5+lSlLRPNm6SBAcA8MxY9M9BjkmuDuLFrORLpxHPI0XlpHbtuJADMuRwBhjnAPfFelXd1ez+WZrhFg6hACo9CTjv7+2KxJ9LsjA7eYzsJSwQA5fPc+gJxxW8arRxTwqZ5T4f8ADV1qmtQXhhij8pQgIGSwzwMdyf7vQcetXr7QY9H1XU7QJK8CxLukZ8bcniP2wCMnuQR0Nd7Fci2uUc2wjmX5csgVUJyeQf8APT0rn79rXyZFMLXEzP5rySA4Z1UD0HygZwK6FNM4p0JI86u7KCKWYlmhgEiNGrcARxsD+HKow9MkDmrEem3FlK95cJl7kRpHHIc+aPLJDN77Bg+5ror7TrG9EUZYOWUSSt/EzgghQT0TOPyq7aiy06ysjJ5c0yO7BixI+bI3H1OKq6M/Zy7HIX+kXElxLeRyNGYGFxBGx+VcoC6k+z/gcEelZ0Nige5kjAVYz8235SSGUFR6hRkj3HtXZQQI0EjECSOZfJggQ9V3csx9QcsfoKqXFjaQ6S6WigxMzKsrDnOVJJ+pb8hTbQlTkznJYftFrKbSZo5HBhbadpQYGc+oPp060+9Z2SysIo1KRyr5fl/LtRVOCPpxzXUQyWp0i+Rok85CkqMBkkd/5n6VzMg82ZmXKsRgntj0FJyNYUbvUuXj/Zbr7MHAjmhXbj+HI9umOlY8OnNayQlmJEZwxbrkH5fr1IqW7uGeYTFcbVCr+HYe1QyTByOSB3GahybOiNFJaiSxRDncBjPy1UlcIh6ccZollGRgDZnr3NRXQVgVAPHagvlsQXU+2PABVj71iahOUXG7k8VpTRvO48tN7YwPYVGmjNJKkZzIzcEAdT6CjYhmFb6bJeTICu7J+UevvXqXw28DqZ21C4QFI+E929fwqfSfBX2ee3stqm9lwHPaNeu3/GvTvssOlWUdrAoVI1x9fevaw+H5I8892ePiK/O+WOxSuSsS4T5cViXs6WlvLcy52RjOAMk+gHua0pyZn46CotLsV1rWeRustPcEg9JZ/wCFfovU+9bzkoK7OKK5nYLWNvB+gTX1ynm6ncOHKD+KZuI4/ooqlZWbWFkFlfzZ2Jkmk/vuTlj+dT6nqKa3qomDBtPsSywN/wA9ZTw8n0H3R+NNh36hNgD5B3rGlFr3nuy5vojL1GUQwSSOcDBP4V57eamtnZ3OoznBlPy+yjoP612njafDpp8Jy8n+sI/hTvXh3xS8QsJk06AjC/eAPT0q6j5UTHU4rxNrUmt6lJMWJReMVkSKB8ytSv8AKu4gY6mq7Haxx90+lebJ8zNRMgOc/dNG3bzj5TTsk/I4+ntSjGcEAjsKkBzPyHAGOeBUDHcSe3tT3OGIXoaaqh3x261ZSJ7eMNjjBHeta1XEYJby0H8R71VtrfAwcfUdqnyXyFOYx94UkCJwomvkYOpCrub+6PSluYk5eI5Xviq9mokjYsG+dt3vT2YxFkXOB1zTGT294VwMYTGNuM1PBIE4XEmeD6jNV3BB2BQoqQPHEpjWMcj7x60AXFkLZTYFLdG/CrMRVDuMYlmLdC3asnzo1j3cA9CvpVq3kRU8xSM5HHegC3FKxk8wIPLxwG61Xsp0vbk3BDQxR5C5A49/rTDcxebsAfz3O0AjnHepLmzWGOOLeAW69qAJFtUuWkdGLBedvc/WnJ5cncnJ/hPQVIrRWkIgjkOSMEsOSPT8KfCiTpwBvB4x3GfWgC/avLCrqGYGRR/D+n45ppnmCKkgIyfugdcdBn0qtHPIyPHCoADZ3c5/Oi3mvWLJIomU4wHPI+lAGhEQziJshSOjnbj2J/OrtrOIpBhFMW3a24dPf/PpWY8yTuEeTcE4wpz2p8tzb6faSvvYlBwrev8AWgBdW1MafEY4nXfKAgU8bc+35Va0G1GkW6TMrO8oPlv3J/wyaydDso5y2p6gfnOdiEdR7D0rQurwvKX2uikYyg+QD+n0oA1Lc5RiW8wFssM8s3YfQUGeQNMzjf5WGk77yegH0rPM5dUZCQVAwp/h/wDr02e+WyjQsvzbv3Uf8QJ71ZBcu9cjg8mFQPtDtuIAzXQ+GvGF/pNztSZ1jYZVJjxgdq4zSYBPeO0jAgfO8jjknuBXReeqqsKwKin7xxzGvYmhO2wHteg/GO1mENvPAYH4BbPHpXoun65batHvhcSAAZIPSvkveqIVLvOGXcrPwcZ4Nbeh+OL3wspeC4EkIXDo4JySeD7VvCq1uS4LoewKKkVKbGATVlU4rTYgg24pVqRxikHX0pAKq5qRVyaYBmp4kzQBZtxgVZ8zAqOFOBUjpQOxEXLHvTkBJpyQljVgQY9qASH29XYzms9SVatjQtLudb1G3srSMy3EzhVUetSijqfAHw51bx/qa2unQkoD+8nI+VB/ntX014f8DaT8IPA2qaleXMNvLbwtJLdyYAGB61t/DbwWnw+8K2umRFf7RmUGaQD+I9a+cv8Agof8VH8K+BbDwnazCSbUmP2hU6+WB/U1rfkVyLXPgn4leOb7x14z1TVru7ExmmYox7Lnj9K45pc4cyb2B4CmiSUTfdjJboQeKqSOySDYFjIPQmuFu+rN0kh/nCN2O0lX65FSy7DAFBAc9mFVri9uJHUbVdehK1EzB2Z3JHbmpGLLuZNr5wOhBqS6MUQRRnpkrVR7kr5aKSuWHz0+eUo4Mo3j2oAZLPC3Lkqx4X2qeQRqiOZMsBgr2NZ08gknUhgF67TShw5ztOPc9KAFfymuRuYAN6dBU7vtJxxgYBzVGMKZ24yq85NWy2QAQMetAEbGUHKnjptNXEuWzwFU45AFU1LSXGxQT71MA6SkBct1oAeCJS2SVNJuZMISSBzxTC7vJnA256jtVosyumU3DvmgCGZnAAxleu70otkdpt4yx7+gqYoJY35256AVHZsYlcMfvGgCYt5kpDbgQeD2oIDyYyAncA0bVck5KnrtPQ1KIiqGYIAp9KAFEPmx581VPoepqB4ioCs3yjpzTxHvKsePeqN5I5cqGIHc0ARI6y3flspcg7uDxgVca7Xy2JXqcKc1RsomVXlLfMx2g+lWZsKgU7CAOTQBYsHH2u3d24Dqfrg1+3/g6YXXgDR3HO+xhb84xX4dQxhkj2fe25G48KK/bP4RXAvPhT4VkVgwfSrb5h3/AHa13Yf4WjGpuj58+N+jEX7EpxJkZ+oNfnd8R9NFhrupQqOFc4+lfqd8cdJzpL3e3mI7iwHOB1r85fj34dOk+K75huMUwDqSp/n3rmqRtI7oS5oHjnh9/LkQc4Br65+B3isajYR2Jny8f3Q3XjpXyDpuUk46g16x8L/ET6Tq0eGIDYzjrXm1o80T08JU5JI+0/8Aj9VY/MIbGdjcHP19axtRVtPuA0eWBzkMOvqDR4e1ldesIvnbzCv3lGfz96uzJO0TxSKQf4WYferylofRb7mM3lxxNNB8iHggH7p9/aiG/JJWRtseeQRnIqGSOTT85ZWD8cD+dV3g3x5iLNIF+4/r7e3tWydzFxtsX7iaGRPKHCj0OKx52iR2MQkMSnKlv89aZNdW7t++IDAZIAwc/h0NUby6RWQ7XwOTng+1XYSsypqs0siyIHeRS4Ykdsc8t1rEuXLY+6r9QAxwf8a09VndlIi3xpgHBccqegNY8t9NI+FCh8EEkZJ9atGMoLchklAUAKWA+YgcCqEiGUlivynJAxwfaiW8lZ5Gc9Tgjb1qq1zK0oY8k9vTPerMHEu7pIrfySViQnkDqR6fT2qjNOPLaNWO3gkg4yaa0zzybc4Veo7H3NNmjWNN2SqD26mrFy9xMMzBEYIuMbc8/jVaRRGxCt5m3n2FSXEm75g3I568k/SoDN8uATISOR70DskQSxLtVDndn8hUMy/uSFGB2GOg96neGdmwwKM3cj/OKvWWjyEMfL/eHku56D6etBNmzGS3wMIA7HjAGTVhtJlVG3jbkZJrp7ezt7KEGKMPJjnPWorm2eRM87c596XMLk7nPR2SQYijUk92A+ZjXofhfwdH4Z0Ztb1SHF4/EEMn8OenHr3rqvhn8LGTbrOrRYOA0ELj7v8AtH3/AJVD4mvU8VeJvskBP9n2nBI6deSPc9Pwr3cFhLv2s9keFjMUv4dMpeGrE2ttLqFwAbifOwt1C+v4067mMhHP4+tXL65VztThAMAe1Yt9ex2cUk0zbUUZJr0Jy5nc8tIg1GeWMx29qA17cHZEp6L6sfYDmmazfxaTp8WiWD4cpieUdUU8sx/235+gqk2qnS0e6kjDaldjbFCTnyox0DenPJ9Tgdqz7K1admLuSWYvJI38THqTXnv97LyRt8C8y5ZW73rJDCvlwIMADoBWlf6vDosQs7NPtF8wwFUZCn3qhDdzahJ9h0dTnpJcdAB7GtNbG08J2bSSsr3BGXuG6D/CvQjBQV5HO3d6Hnviy4XwxpF1f3b+ZdyKWkYnJHotfM+pX5v7ye7kYlpm9egruPip42l8S61NbwzhrBXIAU8Mf61567sP3bYBycHNeVWqc0joirIryPyUByh7mmD7pU/gaUnKlT1ByKVU83Jzz7VzFhgsMMcEdD608Fohh+hHHqKUsrrn7pGOenNRZypJ5x6UhDQpGCelT2sXmAk9M1FjLADBPSr9t+6Ug7dv8jQBZRSq9vcdzTpFfySI0zv649PWoY1Zm46twCelFs8huyW4K/KPr6VZZL57xKux8svGQKZNctOpLFSuOo9KllgeMDcFO7pg1Atw1vuURBQRzuHagCf5fs4YswII4zS+cyDegBPrnkVVwzgE555BHrUi5t+i5K+hpXAtRzJPKokQkDgkdc1dDLbW7Ng7yCCD257VQhm8wZGN/qO1Nubtw4jADCQgHPb1pgXNOD3LTXLZXPyqpBPHqatQQgFwzrsJzkDP8+lVfOMO2JG2x+3erhu4wg2xb5iPlJ6CgBVeNpOUDkD5S3c5q/h5HRR/qwPv8DtVDy0K71kOG6krVzT4MfNISeOVzjjHGaAJYYnuJOFCr93IbgH196W4iEjmO33bgdu44G4U1YXct5ZWP8cj14psQlkBjyxZsEEcls9ge1AF37PCIshfmHVQMZ9hVKOZ9QvxbtAGggBeTuPYE9/SklJj2WisXvJi21k4K9ufQVpW0MWkWixwbmfdiVl5DN6etAF+yMN8V3PGI0BwNuFQY6etQAwzlCJEQ5+ZR8233x3P+NQuhjjNxMyqmM4bjA9qzr/WILKNPsgZ5nO1E9/X3p7AXL3UbTTtv2l1LHISNRn8frTdLsX1a4e6kUxQhvk3sOlGheHksy17qhjmdzkIxzjJ4x+uTVy8uGuJiFdQAflMHOMdh+FIC5BbwWpYEGSR24Vein6fSi5+SV138H5sOeC3+e1RRkyryrDAP7zJJ+nX/PNYerh5rxYImcNJJtAB6DpVkGxeapbW8YMlwJWHzFE5LN7+g9qhsYb3U7t5XQAHlVGOmO+ah0/w/Y6ePMupHMzDdsZun1rVa/liX9wdij7pkXhvpjk8UAfQcb4NXEbisxH+arSScV1GRYcg1Ep5zTXahTk0FlmPrVuBMkVVh+atGEAAUmBOigVKEzwKiBqeA5IpATRQ8CpDCcVNEmFqTbntQBQEG419Ffs8/DeSwuY/EF9GUwuYUYc4PQ1y/wACfhW3jXXkvb6Fv7KtyGJYfLI2elfSsTxGW4SBRHEj+WiqMAAVpDexL2uasLv5kt2fm2KTX5I/taePpPH3xg1q6guXe3gkMMaOeF28HFfqF8WPGS/D74Y67q6qJJ7e0kdU9Tjivxb1/Whrer3l9KMSXU7SuM9CxzWdZ9BwWpUNw8m5SyoxqpKFRhmQsemR60k7QxuQ6kjr61Cki8gR5TqTiuQ2LTzLE2xX3kDNQzGV+CMjriooguGeMgbqjFwxUiVm46c0ANgnZLo7xwBmppZi8e7p9ajtmVI3cqJCTRLcbsHy/lH93tQAwGKaVm24YcZBpwIJODt46mmWTCbc20YJ5zTpAscjLzx2HSgBY0VskH5jxmpW2KrDcFPcGogphAKr09O1JMzSJ5wQn1I6UAWbSceUxBAYH86dLIXkUluT2FV0hOxSo+birUXMhZvTBPTBoAYDhSRjk8D1q1HMhUM5JwMcVA0UbZXLbwODUpBSMKEIPfNAEEr/AD5TIPYkVZjk8sbAMnH3veq6y+ZOqhe1SyF4gS7hc9AKAFV9rH5snrzSC4dInRl+Q980wSKxXzPxNSCW3fepBz296AHxTIsYyS3HX0rPuyZ5WUsDuOM+lWXkBXbGu0gdDUdmDFcFiD8vO0igAEawxrAOAuPmqlcSBWYBhluAKtFxMzlThVOcHsKzwjXF4vTGc/hQBqxkJCBIcLjBC9a/Zf8AZmvRqPwI8ESqSQdKhT/vkY/pX40AggPjJzwvav1z/Yp1D+0P2dfCDbtxihkhb2KyMMV2YfqjCp0Os+Kelfb9Au4Wyd6MB7cV8R/HK0k1b4ZeVbQRzTNFFM0jjLhVBDbT25Ffffj9I4tEupXICRxu5Y9sDNfFN9aSS+E9FnlUsJlnU5HbeW/k1Fde7c6sPq7HwDARHdSIeoY102i3ptLqORTgqQeaPif4cbwv40ukRCtrcOZIyOnJ5H4Gse0nwcda8xnfC8WfV3w48Vz29vBcxNmPIDpnivftLa01O0USy5ilXcqlu/sa+Lvhl4je2IRmJXoV9q+mfDWsY01EmGbcAMCv3h715VWFpH0mHn7SCOh1jSTagiVd8RyORn9fWsGazbL7AxI7Y7etdhBdJeQhftIlRgCwLcMvY+xFU72y+ysyvKxQjKuBkH2rGLOlo4W4so7uRFlIibby5GG/SsbVdHuI/mtptzej5wfxrt5dOE5aXzPLz/CecCqctg5UPC5dWOFCNux65rZSsZuCb1PNmiuoC4lgk3dDIuSAfU+1Unt5pQMI3y/edhgV3l5aTRyO2VCcjCuAc++awbu2kuJF86SNsA/K3GDn2rRSuTKlpozkbgyuqblznJwi8VCljdSxmXyzGnGWJxn2rsoLEWrIu1Hdh82wbjz0qtcxM0sgZdjjgeYQqj3xV8xk6T7mBHp7mdY1AmcjJTsPqf6U1tPmmjdl/ec4Lt8qj6etasEDRzMgCyhhkkHCk/WnXEBl/wBY+HVQwSNeT6AYo5g9ikYK2SvMRIwVUBOQOD7CpbERxMUCoCTluMmtH+zz5eJAYt5zsHzSN6VpQ6eE2xxwMjMQgyBn3J9TTbJUEnoZ9tpf2wm4cMYicZI2/l/Wr0tnH5aqirDCo3FiPmJrSFnbySR+QzGGNSoOeWY+gqzPp42I6rsigOXdjyzemKhsrlMCOzBG4qc/wr0I9K9U+GXwl89o9W1VMRod8ELd/Rm/oK3fhh8IXvJ01vV4cQfehgdcbvcg9v513fjLxDaaDps7FliiiT5iOK9rBYRytUqL0R89j8alelSfqzzz4r+LF0HTlsLTAubnKLt6gdD+fSvO7G1Gk2AjJ/fyHdIfc9vwqGK/m8R6zc61dkmMEi3Rj933/Cm312EBYt9K9+pJRXIj55K7uyK7uQm4niuVv9VSeUTunmRRv/o8f/PWQfxH/ZXsfx9Kj1jWPtTPEGzEDhtp5f8A2R/X0FUA4UNPcuEUDHHCqOygV5s5Ob5UbxXLqyeJGleS4uZAWPLyHgfQegq1plpceJJzDBmDTgcSSd2FQaVpE3iSRZbgNb6ch+VOhk9zXZvdW+l2qxIEijUYULxgV1QgoeplJ8xbiisfDmnMsOEVRlmPVvcmvmv4s/FSbUb260iycrAMh5e59RVn4rfF37atzpmmTybkba8yn7vqAa8YuJSkgkyWYjksf1Ncdev9mJrCNtWRTuNpC8leBk1VdvNUscFh7daJSSQ6gsB3NMZjkOBhc15+5oI3zqG/iHbFSJhs7cBgM02NSBkcg0spUHKdfY0DEkIkAbILdDSKoPfFEZ2DP8R9aXcRnA69B60hD7aIvLuxwOMiroxuLHJ7/jUMMRQKMkYwSf51aJP94sf7tBZFO4VGZSBgYFOT7oOCGJyT71HJF50qBV+VV+bNSNJLhduRxuPbigBzEKVQk7VpnmEs29g6joO9OOHXcPmKgDI5JPeoy+CWK5z1TGKAJDJ5YRsnI6g0sbHJK5DORjvSeUxlYFTsXjI5GO9PiDTn5MoB0Le1AAziN22j94cg5GKnxFJGnlhiyg7twGBUbXENpbAn95MM7h6ccUqS4gjXZgdTzn8KsC7bxGSQMoPlp1P+NKshaQ5ysfP3j2qCKRgDsyoAw3QZ9qAcld0eScnHegDREzImw4RDx8varOzf87OxAG0kH71ZYuNhKnagOPunI96swTZKB8uAfxNAGnbZ2mPIVD2HJBpkt7/Z0W7zQsYHRVyWbpgUi4b96pERDcjmi0aKe8F5cjMMfEav3b1xQBe07TjBbG5lkzeyjdl2H7tf6GpQS6jysiMnBJ6MCKqXNzNNOTIyShznapG0KOeafHdyW8b3NyAIQc7cenpQBbuUNvEHKuVHG0rlfxrP0y1W4lF/cOVZCVRWXAAz9PWiJTrt59od5hpsY+WMHbuJOcfnmrs7T3y7ERYrVflJQ4x/nNAGo0AniecEuS20KMYA9qzMQwbnciJQDt+bg49aeZ4LWHyk2nAGR0BPt71RtI01mZZ5VXYhwuf4eevoTVgPivbvU5ljtFZYy2DI3Re3B44rTtbNLGaQRYluF4aV+u4jtnPFQ3MzvlYiAvTYOBj1OKeJ4IAU3BGI5z/GPf0oASV2ORIg25yWHzEHHpnmkN8tucK7RvtBMmM5Hb2FNn1GCCGQyc8ZRj16dB2qlaQy6k5cYhtVG1iv3mb1xQB9JoeetWUeqS8Gp42wK6jIsk805OlQbqmQUEFqI4q7BL71nKcVNCx3CgaNdG3Yq7AneqFqMkZrUhHFFguW4vu12nw1+HN/8Q9ehtIEZLVWBnnxwq+n1qp8PfAOoeP9ci0+xQhM5lm7Rr619n+GfCmmfDzw9DZadGAVXDSH7zt3JNUoiINC0my8MLDo+noscFpDk7R1J71meHx58TMT1mcn86l067MviPUAx58lCPzNQeH5FtdLdmOMyPz+NOKtN/Ip/Cj5t/b98bvovw6FjbXqxTXb+WYQcM696/NBp2OXCj3we9fUn7ePji38Q/EWLSV3qbBSC2flOfavlSSJlYhZMqfQVzVXeVioLQa8zswygOeevFAMqpIDgewpD8vyvJkdhTZGUpw53n1rA0IgSISF5zmqsxaMfMeoq9GiBBvPPeqd0il1XHBPHNAEtvtjh2AEnrUNy4hUjkZ6VPkjodtU590s0SZHXJNAE1lmJVQnkcmrJAkmXeQNvp3qMhSWznjjNV4cvcOR/CKALrMGXMbEHuDTIJCJdm47D1UVFloxnt705eZAykE/yoAurcsVKptVc/jmnlM/6wn5hnIqvkYGDz/FirKbXCAsQDwWbtQAL+7XcGz2x60GdzGWOAP1pZm8lvKXkf3sVXM3mAKV+YcAnvQBYt2QQvLuw7e3So/9ZgZ3LnrjmnuyshwMYHAFVvNzgYIz3BoAc5+YbWAUHADd6egKyeWQpbPy+1QRkxZBOQvrUsX7ybLMdwHGRxQBLLsjLiQ5f1XnBqGOTMMpk3EfdpzYWPI+Y5Ocd6YP30e37pyeO2PWgCuWXymGcE9ahsgDPLJyVUbM9qdLIqb1YEFetPt0VbcZO0scnjigC3ExYKIyVx3r9U/+Cft39p/Z602MsW8m9uYxn/ez/WvyojjUqoL7V44Hev07/wCCcd8Zfg/qVs6lfs2quBk54ZENdWHfvMznse//ABnn+x/DfXJVGZDbtGn+83ygfmRXzf490YWHhKxjI2va3rQMD2zDGf6Gvpj4mWw1RNA0pl3R3mqRCRf7yIGkI+nyCvAPivGwj1iKRcgakkq8cYAK/wCFa1FzPl8my6L5dfM+Mfj14V+36bNeRp+9tG80Eddp+8K+f7aTDDNfZXjCzjuzLE43RyoyMD6V8j6/pB0HXbu0JyI3O36dq8ySPTe9zf8ACWpG0vojyuTX0h4N11TZJ95xxk+3pXypp05jcNnOORXtfw/1hnSIBsNjpnhh3FclWN1c9PCVOV2Pprw9OJIwkMCTA8hgOfxrbiuopYvJlfy1XrGRlgfY+lefeFNVBijSObDA9DxXdi4/tEBTGFkRRggcEeufWvMase3vqjIv0NrKcbnQkklPvD2x3rFn1FSP3cDeb0Vk+Vs+pFdJfaZcpIgaXfG4G7eu7I9ves6XR4pspBPKTySso2nn0HpVJk2fQymLhBFPLHhAc+coYZPvWdezEptkhtjBH95gcM/0xWje6VJpxVY5Ymw24kKWAHr161i6iyEu8rFpMYRVtj82e/0960ViLtMoXEHkrLIlt5cruEXY+So9MVTl02KCcHzd142VAc7h+dWxb7ogQ6RpuCLtBBf8aWCW3t/MZI9jqpHmjk5PZa0E2yvBpEEcRleEySsDukl4Xr2FTw2Sok0VrzK2PNmxyo/pU6M8KLK84jdBtSNvnYn1xRLKRGI/MChjyI+Xck87jTuJO5WjiFsrG3gMrE4Ej8k+lT2dg1zOqPO75A8wpwBnsPQVdgWSYeXH8oAwqIPmYnu3tWpb6RdAJA5NvaAjJVfndv8A9dQ2O3cht0Td+4i/1Q2g4wFFen/C34RS6lLHrWuRqtqreZb25GPMP95h6egrf+G/wZVhBqetqfLjw8Vq3AJ7F/X6V3nifxDFp8LRxEKF9K9vB4Lm/eVF8j5rHZglelR+bMvxNrMFhD5aEKAMAdK+YviJ4pfxnrZ0q1kItIH3Tyg8E+ldJ8WPiDNbEWdm2+/uPlQDnaD3rz2C3j0SxKbszOd0sh6k19FdQVz5u12T3dzHZwqiAJGgwFHpXE67rjTuY4iR6kdvp70niHXmkl8mI8n0rIjRYEaaU4UDJY9q86cnJ2RvFW1Y7KW8ZlmO1FHGO3sPf+dWdM046lMl1eqVt15igPf3as2B/tUi3d18sKnMUJ/9CNPv/E0NpA0ksywoOrscCqilATdzrb3XILC3Z5HWOJBkknAArwj4k/F1tYYWmjXTwwEnzZhwW9AtYXjf4h3uuT3FpbTr/Z+Nu4DmT/61cGzo8SAZDL6Vz1a/2YlxjbVj55huZWLFmPMhqr5hDlWzj3/nUhkM+Acls0xhnKPjcp4/wrguXcYSYyVblWoVCj7TypOacCGXY2dw4BNOyI1KuCPwxQA0HyWHIKkcVHCN8xweOcUOTNIEHSrUNuiyqR2HegCCePD5Y8cDpUlrCHjMhzkfKopbqT5SRjc3GAKsQQtHEqgHjr9aABNrLjOQOadkiRs4CkHLHqKa5BIfgE8cDPApsjLLHGucFucnvzQWPQFcjJBc8n2phfBJUDHdT2qcsIyMYz90fTuagZWLNjGQeR/IVTAekjLgxsN2MZAp0jm5JlZxheoHB/GoomQDOQM8cg4HrU8hUr8xbB5AA7VJAgZ1jZQ2M9/X2FLbqyjccgHjH6UqKZQsZTjOdx7VFIyICRnPXJ7YqyxfI86XZgkqcsT6/WrDgRuvAODwo/mar2JcRu2CGlzz04q1LGxAJGD3HpQAiSED5hu9dw71PDKZQNxD4PbqfqahG0AqQeePpUqhQwVF+br0NAEqQpKxyyKD0wc1Oh2qY0U71OTx3qsFIz8qkd81Il0FOE3ZzgkdaAFuJpdy28TnzJGwdwOAO9aUdusqBY28uGPCjjOT+NZunyxyStcndIQSqg8EY7/jVt7h5CXZtseMBVHSgC1bT+W3lqAqsSnT8zUU5OtaiLaOQ+SuNzKcAD0x/WqovlhAYsFXGFc9qs6dK1hbSOBvaXklsKR7/T/CgDSvXaLy7SzdQkZwxGMnnsKRZ33OS4RE+U7TgH3NZltcKckyOQTyQecHrRd3A+5CWlmB456f402BNdyvq939mjLpDHtyyc59cVfMCW9oIgjQxqu5FK4y3qahtx/Z8EkMatDPwzSdfqBTreQ+XKJfmOAzs5yQe3/6qQE9lPDAjKT5ku4OoXoD61Dc6rahgZGQsRjy3ALMPXiql7fi2hVY0yzNhGPUn1/Sm6fo3krNfXv76TG2Ptk9hj8hVisWFsPtTGa5uljgjPCtnOcfqfateyuWk3pGcAH5TjG78OvSs9ilzGjliZiDwOwAxkfjVolfLbZK5UY+bIy340DPomNd1SiMiiAcVYCjFdRzkKqc1YjXimqOasRp0oAFSp4FyQKFj4qeFKAL1qmMV0/hXw3e+KdWt9OsIWmuJSANoyFHqfaudtRuYDvX2J+zj8Po/CnhhtcvIgb+9AKFh9xO2KpIDsfBvhGy+FnhO3sLWNX1K4IWWbHzMx65Nbet3JJiiBztUZx61z/iHXhN4hsbRT8wVpGNWZLk3EitntXW4cqTMlK7ZV0XnxNfg9TbJ/M1U1S4Gk2LIy74QSzFeoqzprCLxBfueMW6AH8TXH/F/wAQ2+geD9UvLiVoYlgcGQc7Tjg1il7zZo37qR+XP7R3iP8A4Sj4s+ILt12Ri4aOIY5CqcV5W08YyF/HNamvapcXeqXtxI5uHlmZ/MY/eyetZDSPkts5PcGvObu7nQtEBMWzkDmm4RlGV2jsQKeeccEt1pskpB8sjnqKgY0yYYAgMKrLhroI33RkjnpU8oCDrknoPSqUCtJOW6gdadwL0xAjI798VWsCHmlzgkDGT2qSXKIXB5qCyQrGZM/Mx5FIC4z+XEdo3E1BbHO/Py5NLcuUU7Rz1xRCB5KgD5utADnySBjv0pbYbmdm6A44ppJDZbOKtJHtUYPBGcH1oAdG21Qc9/Sp42cISwB9qYiKOWYAZoOVcg5IxxjrigCZZUIJccjoOuagSU3FyVZMJGN3A71IyxgKxyTikYukIJQpuOTigB0pXYrRnLsPuiqzNz8o6dAafMowpAw/qDTGQcsw+Y+hoAaJHC9vfipATv3bfl9BUHKDA6eh71LbNt+bdtzyVNADrhgqAbvm9e1JBgMoYjO3k1Fdx5jBXDBjjHWjfh2I4GMfWgCveKJbsRIM7/vH6VblcN+7Ujb0I71ArgXUbKArYOT1p0ZDP8y5xzkd6ALcURRQG69q/Rn/AIJnSM/gDxOplEqx6mhGD0JjGf5V+cQY4yW2Duc192fsB/ECz+H/AMG/iFrN5GTFZ3sTpEv3pGMeAPxPeumh8ZE9j7nvyl1460wPgx6dYz3jE9mbEaf+z186/GW7WbxXqel24EkcFlHdSTLyokLn5Sfpk18qfFf4/eNviP4jv72fUpdMtfL8hLXT5GjXytxO1iOW59ayPhD8WrrwD4p3alNLd6NfqIbxXJdgB91hnk46Y9DXoQpL2vO3pa33mXtLRskegeKDuuEC9HIx+XNfPXxo0I212t+seG3BXPtjg/nX1r4m8ER6zYRavos8c9jMoniYHK4YcYPp/KvLPiX4RGraPNFInly7MHI6f/qNeXWpypycZHrQmqkFJHy5ZOBjPJHau98H6mYHVS2Oc4z/ACrhZbOTS76W1mG2WNiDitrR7nypUZuoNcMldWOqnKzuj6R8L61uVUDh42GCW5Ir0zSNUiijh8u4YsDwWPA9v/rV88eGNTIEbqxj989a9R8P6jHIE3EeZkZQng15tSGp79Gomj1yDxDcfMt3GJYnxhgOv0FWZTiF2e1V1dsgyDBA9Aa46x1SMAqWLBSMJjn861P7ZkYAZfeCGQN9xf8A69ZWsdWj2E1UrpOGjtFVyMEtkjPr/wDWrEu7e3vXeSW5V3Y425wCPT2rZvNVubdX+0MH8z7ycbif8Kx2vFuY1R0hSUr80nTjPQihaDsmtTJufD9pK7EXLIOSxY/u19hUFpptqHG6WOVBg7UJ2gemOpNbE0Nu4cjyhGv/ACyDHBP0okgW2mijW3VXcFk8pc/iaaZLVzKn0pxBLLG8dqjrgIR87fTNaGm6Bb2zQj7XiQrliQAVFaIit42ZpAssiDJduNp9B71JbWcWoXEUFqswkbh5NoJz2UepNO9ybJLUuxBLJhFaKjPJ90KMn0ya9g+F/wAKGtXGs+IT51weYbWQfLEB0JHqf0q58MvhhFpCre6ksb3ceNoYZ8o+57t/L612fiDXksY2RcjA7HpXv4LBWtUq/JHyuPzDmvSpPTqyp4o8RLZxPFE2FH514T4+8ax6fZzTzSjC56Hlj6CtrxV4nDCUl8AZG49vU18/eINY/wCEv1gksTptoScf89H/AMK+hSXXY+bIbWeS5uJdZvf+Pq45jVv4F7YrnfEWvsSY4judugBqXxFr4QlF5P3QBXMblt1e5uXwepP9BXFUqObsjeMbLUlhhEYaaZwB1Z2PSqlxN9uzcS/JYR/cQ8eYR3PtUbyG8xcXYMNovMcB6t7tXIeNvGgggcqcRKMAD+VRpBeYfEX9W8UQQ7nmlVEUbgpPUD2ryrxZ40m8RhITGLezR8qoPzN7msrWNYk1m9VmUqmMKpNZyMQWVsDHA9q451G9Ea2sOaXy5CwOEbA6cGmOuGDr8q5z9KBuLFGX5RyTS4EbbDkhuBmuYYhOdrJye/tSFS43pyy8mlGYZA4IKHsaWWTymJXkNQAjENFu4Lgc+9RMWnKjIJ7UpG9/lBBPOPelRDGd2MknGaAJraFUZ3bBxx/jUqoBHkYZf9qgAKAMHJ6gnrRM3lRgNxgE49PSgshGZZhvx8vOOmTV2Sds4yMdMfWoLWBjb7j8zMQwGegp6SYBB5A7N1yapEAyYA28qRjA9KijQvIWJwAML9addP5abQDx8oA/lSRRiOMIckKckd80yxxIZwMADOAKWWba2MDpkY701GxG+TyOOTzSL8rFsA9wR29qggWNCOMjaeOn51IYwzHb0HOD1prIzBQCdvQn0qVN8RMZwSB3oLBG5HXPTHHX1qvKN7BFON55z6CrGwYxu3O3em2v7wzM2MA7Vx1qwLDoIY9qn5sgZ61EWcS7F+rcU4o5wiEEk9jT8fvG6A/mc0AScICdo3Yxjrj1qWEja5zx3PWqysWc7Qcdfr6VPCpd9n8Azx60AOkjDAbWBJPOScii5f8AdtFbqNzHZj1pyF1L7VCn8zg/yqKNlFxiM4SLgkjqxoAvxMyWqwFVQLgs+eQf/wBVVnZpmYJGRGfulv0pTGcGTcXx0GOuahu91sd8mQQoIwf6UANkSWe+hiwREuDtxwT61p6jKYkUJlwBgcY47n3rLskNuhkZmd2+cHPA9q1Hjge3MvmGQKCWBO0jI7DvQgKyTRR2xlkPlMPunsaTSfNtJJLq5iM68HaoyMZ6/wCfWoQ5vJVJjcJuxtJAAx0PFaDKY12ozSxKOcH7px3/AEoAdNfvgiMHZgZwecniq7MmAk3mKgwWOcHjrRGEVFI27mPO4g8f0qndsryvDAzNnlnz0HbFAGlpoa/3ynfHBk7VYZwo9P1q5qFzmRTK3kJ0UJzlv6ACq9vPut8PKBC2APUAD196qysksoKqDCOME4H4UAaVknnsqwoyEglnIHI9APrTP9I1aZ4UwtvH1nEZ49FxUD3q3PkxwkQoOHJbhB6/qanlle0EY0+6MuedjjG3jkg981YH1LbtwMVZ6jpVG2zV5Bx712nOCDn2q1HUC+lSqwoAsr/nFTRsDVRX5qe1V5p0jRSzscKB3NAHrPwI8Bjxl4rikuU/4l1p+8mJ6E9hX1hcayIYorS3ASBFIRV7YrzT4TeBJfCHhpWmcrJOod4x3OO9bGoa5FpnltKTzLtAHv1rpowbZnN2Ql1IX8cwBmJ3W5x+ddbbycoPTvXEapIIvGGky5+WSNlzXY27bn2k9eldlVe7H0MIvVln7N5V7NOTy6BcV88/tp+MovDPwmvbcDMt8RCMHpnvX0JeSMqjnlRXwX+39rlyZdOgjl32YO11zkbutefUfLFs6Iq7PiqUsHOHJ57io2DITyD+FOlnhcYUEHp16VE2wA/MQB79a8o6x6M5wMoBmmMuZju49DTYwAfvlgO+aQSMzPluO1ABcR+W+0A7SMgd6rWnyxErzknBouJGAzk+hp8JASNVGBigBZULRN6EcU0xtDCgYEgY5qK6kbBBz14qzc5ECt97HrQAydTIi8jJ4FSqoRVGe1RpiSddoIUDP41O4Dtg8D3oAhc73RM5ANWtwkKjB46moYhsmPyZUd+tWB8/THHQdqADI2/e3D07ipTKkSdSX6Go8rE5JwSfyofcJOmCeRnoKAIJmabCZ2h29egq27qQMykkdB2NVwr+azMQT90ClwCNu3p3oAeGG5yx4UZHvUZbzB74/Cl80YKBeOhNIGOAMYJ4oAjdAEJJJIHrTycRDAw+OlNdhFhSpznuelLM4fkcn0oAZDLulXcBuz0HTNOlALFsA8/Sq3lMbvIGPl4FWIXLZRlGD6nGKAIIW/4mCpt+XaSR6Gpt/lyMVzjsPSoYVdr53yDtGBn+VWVAyM8k8gdqAGfIWXOWB64717z+z54rhtPB/jXw7cSYuLwW15DAP4xGxVwPorA18/hmkvlQAfLk4B6V0fhbxJd+EvEFprFiwW4tJRJ833XH8Sn1BGQfrWtOfJJNkyV1Y9r1jQykoIXmUn5foa5bVNO2K0gB+Rh+HNesabd6Z8RLa18QaHNi1QEXOnscyWch5Ib/AGTjg1z/AIm8P+ZPcgLjcmQB3r2E01dHJs7M9S/Y4ufEtxqV7pNzFHdeCo9xk+1Alo5T0ER9x95en416r8Xfg8dMtjqFjm40mUff6tCT/C3t715T+zv8V4vD+fDd1thWSQTWkrjglvvIffIzX2I19Pp9lbyX1qEtrtQAjEPHMpGePXjsa8OtiZRq8lVe70fY7qS5VeJ+Wnxu+HkuhSx6tGAyk7JAvp/C39K84tWyFb8xX6VfGH4I2niTT7q90G1F9p0yn7Tpw+/ET1KD09uor4D8efDi88DanLtjd9PZz5bkHKDP3W9DUTg1qd9OalsT+H9R2bFOQvb/AAr0bR792VGLZjJ6CvItJlAcNnPt6V3Gk6j5UabX5J59a45xuepRnY9dstaWBNrT7uh4XOatW+sSujsJ5WIORgDI+o9a4Cx1R94ViVB65FahvIlfCOy5/uf1rkcD04T0OxGqyMAZHd3Y5yR8351PBqM9x58axYA+9LOoJx7elcnZ3fm5kklbAPBA5q5FLLcKVSSZI2+Ygjlvb1qOU25zqIpCr4MoVgu4Mo3YH+NEcUiSI7vIFc8GNvn+ntWZZaVezqqxbkQcsXO0H610nhfwvqOt3i21pGsznk7ekY7sW6Ae9KMXJ2RSkopyb0LGn6TK0qwx2rz3EhCqGy23Pf61618NfCNuNfW2tg015brm9vkbdFZ5H3UJ6ynpnooz3qlpfh5raxNtprO0JkFpPqo63Fyw+W3hJ9e5HRQSewr1Sz02z8BeGoNMsypSMfvZR1lkP3mP1P6Yr6XCYGNL36msu3b18z5HHZk6t6dLSPfuW9Uv4NKtksrUbIYhgAHJP1Pc15V4t8SEmUb8/jWnrGuGVXy+Sx6nvXi3xD8Zw6XaTSu4LDIRM8sx7V7B88cx4+8UyX066TaN++m5lb+4neuI1fUotKs1toOi/mxqsbttPtprm4Yvf3HL5PK57Vzd3eYJuLgkseFj6nPoPeuerU+zE1iurHS3CoGurlwCeg/oPes64uOl1ejaF5igzwPc+pqC7vVtybm5x52PkiPIjH+NeeeK/GWN6By0h+6g/mfaue/KjS1zW8X+OfIUZJIYkBV6mvLtU1KfVJHkZiQTwueAPpUV1dSXIWaZ2kcH7vYD61WLcF1zt7+1cU530RpawNhySOH/AENOjJlQk4yByaQn+ID5T2FSAKSGVcZ5I61iAikygoRgjkE0sfO6NhhjwvpR8rDeo+fpgUMwlVsffA4PrQAhAiOxuc9welVzliQD8o7DpT2YzgDaeO/epoURTtOeSCCBQBHH8gGep+Xdmp41DyllyAOx7e9D4RXDfIO2OtWLXIU7sZc5yaCrDBHuYbhyRkYNRTL50qR9dxy+PSrImVVDsoUDqeuKjs4hEr3B4L8qDz9KsY9sEDYp9MdxiohuEuTxyW696nOQB2J9TnFVmJEnXJ757AUANlAeXG44T5m+tSq27BI3DqwznBolCMoI+8wBIFIZNhyoz3z7np1oAFijw2TwMYVs0YyePlXr9adtwcNw3PPqKUoqhVxnPcdqgBq7lGARtPIIzkYqQDqw5c4BPpSuCSoTClR90UrZ2AhfmHzf4VYEbymJwoHXgAd81NtWJVCjCg84PX2pv+vHKn5ePTmlCLg5yAf50kA9EAbAO0MOeOn0pp++RnAzg4pxIWLkjA4wDTlOyPJbnOMj0pgLHIyljnLHsMVIAoZmOcHAweOPegxsxzjjrj+lDIBDknqOcdfagBk9w207GIAHAHGasRQqEVGPllRuYnn5j1qsjiWTYpOIzlgR+lSSjkMWPJODz1/+tQBIzbXAiHAOSR6VXUPqFyVfnAG/2HpU7zCC2dnbao6f0pmm2ywWklwzcyLuUHvQBJK6yOsSnaiDPIwD6Us129tHK42uNh3cZ/CmwSBjz83Q46fhVe+ZnuY7dfkycsR0xj1oAs6SQ9sshRjKwyvPSrKgIrMW2bsEYPP+eaSBkGAxyvTBIBHvUc4ghQsJCzM3OB09KAKt9KlvGRLkAc49T/h0qvpsDOrzS9Seucfh/n1prR/2rdII1zsOSSeBWmiEOsQGQByAM/TigCdJUeQkSIoGCq+g+lV5UMjCNJFCBsEAct7ge1Fy4QFwF3LxgYAptjbrPA80z7XXhcdSaANFIX0iI77VJYmHMrDJHtz/APW61Quvs8ij7LKyOxy4Y4T8Kbc3d3DFh2L254OByKqJZGQ+akoCHpnv9BTuB9jwpgCrI4FV0apd+eK7znHbvSng80xBmpkUDrQA9BmvQvg34Vm8S+MLby1BS3PmOzdB/wDXrgI6+pfgT4YTw94SGoyLi6vct/wHtVwjzMls9RacQQeRv3FRjNc1LY/2hfozEFIw2VPvVuzc3Ez5JJzUlhtiv2iY4L5ABruj7uxi9TC1+Y+Xo13/ABQXHlP/ACrvbQeZIrfyrhPE1uY9P1KPGPLdbhfz5rudEPm2kMvXcin9K2qO9NMiPxNE+py+Xbu5H3RmvzG/bL1cz+OIIGdzN5ZlaJvugMTgj8q/SLxvqq6d4fu3bgsuwY9TxX5dftb6x/a/xdu4dnlCzgjt1bH3gBnJ/OvIru0bHZTXU8TJOW+Ug1DI4Y9MUr7wMsQRnHSowGB4Cj8a883HjaqZAGPp3psTgJ8vrUi58pjgHPbNRLIZUOAFx2oArTbnOCMDPFWAvyKcYxVVWL3CD06ircx4wD9O1AFWYmSdB0bOSavyKv2dWxnI5qrbxFpTJ1yNuPSp7qQRxBNxYCgB9qqCAcnJHWhicktj6GgqCkPYgdKYR5j7ccHk0AWIQBHuXvTkYIucAjvSQuUXaD8vQCmyFX+UEkUAHDkuMYJ5FLJMUwM5B9e1NACqpxnnoarXLZ/3QPyoAnH71A27GaWNmhBOTnvTdq+Wir2FN2NswBjnr60ASfdB24buaXeCVJ4OOo7VGg/2cjuTSA7TkjcCO1ABMT5sePm5yT3oYBXPzEdxUSAtO2G+UDGMVLnDAfeyPSgBEfdKcknaKVlDHfzj19aijVvPc4yBjBHelUFSV6ZOTQA2ymLvOc/dwACODVgsF2urLuHPFQW8OwOwOS7Y6fpUkoIQfLgHrQBHDKJNQmlVfL4AI9asYJUMV4HAQdzVa0JPnkHBzjmrMJO0E/M/QD0FAGz4P8Zav4B1tNR0q5+z3OMSq3Mcid0de4r6X8F+MtE+J+jX+opPFp2p26M8mlOcFFA5aIn74J7dRXyaxDllzlR95sdataPqVzpGp219ZTNBewuHhdOqEd62hUlDZkuKZ9AahpbQ2iTRMyNFK0ayLwRzlSPcZFem/DX9sCbW4LbwV4xuF01rHbHbXp5SXbwNzHlG756V5/4N8e2/xU0mawlWK18RQfvZIkXEd0o5Z4x2b1X8a8b+J+gSaZ4uhlQER3K5P1B5rpq0Y4imZxk4SP0hk8fp4e0dNXMyyFduFRgTcEn5duD1NZvivwh4b+NGnSzxxDTdYlH76Fo+rY58xexH94V8T+ANWlsbiz3TOYY3UhGc7RyOg/CvtzwNf295aXFzFIIdQMruzj72CMofptxU0MMoR5G7o0lUd+eOjPjn4j/AvWPh3qswW3fYDuCdQV9UPcfrXH6fcBZMPlWz096+9/F8N3rGkTWF4mnXRmVzFNPIYgg28EHnGGx6da8L+L37Oi+H9Ot9XsJRIkqRLI/RWmbqPz/nXJXw7g7I9DD4lS30PILLUo2HRt3QEngVtWt6jrGWJx0wOtcZc2V1pd00E8ZhlU8qT0rQ0q58s7QzOD1U9vpXnSjY9yEz0DTrxFdlMPLH5ZGPAFdHp97uYRKMyucKFBLOf89qzfh18OPEHj+Zk0y13QhsNNOSsa/jX1H4Q+HnhL4IaKNX1u5ju9UVc/arjgK3pEp6fXrV0cLOvKyWhFfG06K11fY4vwv8FfEGr2/2jV5YdIsiu9vPJDkepXt+NeheDfBbeIJbjw34YZodNiZBqmrPjcSR8qKPUjovpya8d+KX7R97q5NtpafZ7bsCPmPocdvqfyrnvgx+1F4h+E15dQXEdteaNeSNLJEUw8UpXaJQ/VscZBzkDivdp4WnhleGsu/b/gnzlfG1cT7snaPZH1erWUHip7CwiMWjeFlbTrJM5826YAzzn1YZ2Z92rF8UajJGuyRibcu0hmdvu57fTI/WneG7mwi8Iabc2GoR6nazRmf7dE2VnkZizvn13E8dq88+IPjHzo3ton25ODiu2NlGx50tWUfEuupbWbvv4APOeDXzZreuv4i1aW+lb/Q4GKwoejEdWrofiD4unvwujWsgWNUxJKP4U7/ia85u75II0jRTsX5Y4x1esp1OiKjHuP1LUMt5km4knCKOpNYOoagLImadlafHyqDkIPb396j1bV009TLK4e5IwAOi+wrzTxR4ucHCFXmY4Iz90e9craijW1y74o8WFEfa26c/dTP864OSdrmdpLhsyuOo6CoXmaeRmd90hPp1pgYyZD4BHTiuKc3ItaCv8mUJ3qe/YU1E8skbsqevvSAbmCNwe1SxgAbG2nng1kAJEYjuyPL74p7II2BDEo3IxzmkiUhhGwJyf/1VISqsUZfkHGPT3oAaRsKsuNuO/wDKq88u7DKNvqPelcvtZARgdu1S2cADbzj5TgA9zQA6K3ZBzy2eQBUjEg8EdOSP1NSRLu5bk5/zzUc7FI/mHA7A/pQWRuvmDHBLEZOOABWgyB4zhSRg9DnFQQR7YiD95jluPyFWZCskeEO0oOzVVgKfF0Iw33V5IB6+1WpULdBjb/Oq1onmPw3yLnkd6mK4ODwSeOM//qpgRupkIUEgmortRLIiDI3r26VJMpEjK2QeVPPb1psZEhYnoOFNACSrhMxjk/L04AFOOUCfLkk5AI/ADmkdVYKvPy4AJ5p8pLvGVGGUY46EetBAMmcqMsw+U85pxDKfmbgdh2picNgEEjjGeg6k1JnzCdueewoLFDBmXH8XH4UJuCuTjIBzQ7ESEYCAcfSoiDuSPBO7qQOgoAlhyLf72QxLE96eD8iqmS5PJ7fWo4xu2hSI/bHb0p6A+dxgAcUAA74GApA6d6dGgYgAYxlsE9h60+UGNsIMk84A49qRUDAHBQ5zySP50AJufP3yRjtT41Coeu7B6twKiLhnA3Be3GKjnZXZYx8pk4I9qAJokC2u4/ek53elOVdis+7IAwB61LIWhj2kDafTsPYVAAgYn5vkBwPegBrbbm4jhZd5zudSf84qxdkq2Mh1U9Oy0yylZ3ecpjkAL2Ip16Eecpu3HOdrf59aAEhAYFuQFyMnIFSwpy80nO7AXI5x2xUU7+e0dsVCknBXrkd+PzqeRmC7lYDadoHUgUAESI+/94MqNwHqelUp2Zrd8D5yeCMde1WJf9VnIZTnJPBGR3qvaRyXc6qq/ulPHTlu5JoAs6RarblSxy4HOP51YEsdsWEm9yzcleCT/SkUfZo2kyHJHCocDPof51XcRxqNzc9sdMn3oAjmuI55VWNSpBwEPOfc+tW2SCckD90QfmJ4z7e9R2VvJaQmZvLy397qRUE0screXIrDJ+9jvQA2UPA5C7pgDksTzj/Cp0VHVTG3lMeu0Yx7VHDCy8KwcZOMnkDtT3WGTEU2F74YcH8aAPrlXqeLmoUXnNW4Uwea9A5yVRinbsUoAqN+KVwNDSYDfX9vbr96SRVH4mvsi0QaLpmnWnRY4VX9K+Xfg3o41nx5p8TDKRt5jfhX1H4sby2THRRiuygrmM9CfT5MXxI6MaoTTS3njWFIf9TbLuciqq61HYadJcMfmUYUe9bfhHTXTSJr6Yfv5wWOewrutyRc36GPxNIn13S31W+kiiWTY1sxYr0J7CtzwrDLHoNmso2SLGAQah8PWTXOkzXtzOYri4BSMZ4Udq2Ik+z26IOdoxXnqq5Xh0R0uKVmcN8Sg8kFjaq4Hn3CglugA5P8q/KX483rXvxV8RPJci6Au3RZVORtB4r9VPiIWkliYAsLe3nnZR1wFxxX5BeK7gXXiPUpo8lHuHYbzz1PWuLEPVI2prQwn2s/yn68047QTljjpjNISwJxx7UHDMuR264rmNR2PkwJMMe3rTMmMfzoeNXG3HOeo4ouiqIoK5JHPNQBBaBXnYgZI6Gpp3LJjGMd8UWKZg3heh6jvRNhGCkAg0AOgiOxBn5jyabJ880asARnn2qaR/lTIC7eARUEcplndiPujqelAE9wCGLAnnpTYyPNwTk7eo7U/wAz5Oxx2otlDZbnDc4PpQBIuCMkYY9M0k5WPGxt57kULNhcEDb2zQCgRvlzx1FADCpaNCcZ9qhmG0AL3PSplUsGIHzDnk1XIMkg3fKOSfrQBIgCsCV+X0zT3cyPhVwP7tNcsV6ZHH1pAWD5HU1YEkjqAAM5PBz0pkY3vgHHGeOhpshyScZyaR18qMk9OcVACQKVMhdSSWOKHbbggcYwc9adFCyxxlyckZIJqK4YbGwxBHOPWgBtkWbzGDcFyQCalvl8uLz/AOLuaiX5bZD0cn0qS+ffbsHXIA55oAfboPs6BSS3UZ70/YSzMBkEc+gqNASsWCCCO5p0p8qJvzPPFADbWNfnBONzEGhTsOOQOm6nWw2wxlvm385XvSz4k2qSFUck+1ACo0bxjcNsQ6Duxpj5WRVUNvYZ/wB1aWTarByPl6Ig5p7A4xg7iAWY9QPSgDQ0XXLvQNTstTsJmtprSVZYnB5yPUdwa9o+K0Z8T+FdH8VxWqQWl63mII+QpIw6+2GFeC+YH+Y/MB9xPWvRPC/j1pvh5e+D7/BSCY31m4P3SRh0x+Rrtw87NxfUymr6jLC6fEEMZxIzA8V9nfDl49X8I6Hqq5+02EiWV8FOCYm+UMf91tpz6E18VeEf9K1fefux8fjX0/8ABnxEmnX0unXUhSw1SI2sp7IWGFf8DiuuWya6GcX3PoD+yr7w3fRajCPtMUQaNoJhkFG6/wAhTdZ0rSPFMou7cGO9iA8u2uHPyY54Qna3U4I5Ga6XwhdnXdBtVm2m6DC0uAe0obYevqefxq5b3fhjSbZ7q4urdVjZleTcCY9ucqWbADcduRVyqdN2hKJ4j4k/Z+k+IF0/k2i2ce/b58mPlGPvZ7/Suv8Ah1+xz4S8Lj7Xq80mv3AG4+adlunfp3+pNTeJv2sfDOjs0Gh2L6lKi4EmwlC3oM4499teLfED44eMPiTDFZyTvpGlpktBFJ88p/2sYAHtiuNwhOXM0dKrTjHlT0PaviT+0J4e+HMMmheD7S1v9QiGxpIVAtoD6Aj7xHt+dfMPinxlq3jTUpL7WL6S7mJ4j3YSP2Ve1Z1xp8kdrMwk2sqkg47+9UPDtnG2n73+aRnJJz1rrV1Gy0OZ6u7HXALAkEDPeuX8SRhbKTbITMxVVOe5IrsXtFbO1KxdX0zfc6bGUH7y7T9Mn+lJ6IFuejfCX4r/APCvj/Zt/cOdH1Ob7O0WeIJCOJQO2COcdRV74l+IptFlu4pSWuN20ID94npj61x8fgmfxDe6FbQpsQ3byyysOEUAjJ/PgVp/H17K38WWVpp979vltrGOGQ9xIAQSxHVsYz6dOtYwl7lypLU85u7qRMqG866lJaQg/ePpnsBXP6vrUWkxuWkV7lh8z+nsPQU/Wtbi0e3YGUNMw+d+mPYV414k8SS61cSpGcRg4L9zWUpqKuykrlzxF4ukuZmSI72PV89K5fJILA7nJzk9aaw8puMEdM0uB5e7BrilNyZYhxLzj5qXHmf7wH4mlZSuHXjuRTtowGA684NZgJt8yMAjDZ61Kse8ZP3xzigJt+frng4qSc+Wd6NjPrQAjuHGTw45471A7vKMDqOhH8qfI3mtgKQO564PtTokCHaQAD1yaAImiEKqAMyE468GrgUxkRuvA/i7g+tMt4/NmMmPlT5FJ6Z71dRcStkEr1yKCyIqEXcRkY+pxUSJ5sw6PGnYjvS3Vw3KRgszHABqaKHyrZE53ZzuqwHggqMoAP096jmk2WzYxnHY5zUwAVwHTOQdvtiqspkkuYUHI/ix60MCWLbBaeXnaM4zjrS8yfdy2Ow61JN0UMu1h02/yqJJWV8jkd/WgCK6kVEYkKzZwB3JojjEUAUkbx1wKHjaSaNSQADvbPX2qXduY4ICmgCMAjjk8YLCn7FPzqctj5RTCP3j7flI9M8UoOfmAK8d6AFRGb5Vzj1PH1pqoCM+/YVIxXC5GSVzn1pQSnOM7jtC57+tACEBQ28gg5x9BUVqWMbT4AMvA54AFTTSCUeUCNzH16CnME2hdnA4FACBcqcsBuwc/wBKDEyBmYHgYBzSkYYH7wPPsPSl3FgAQABwMelAEaNI0SthgD1PFPkJcBhj68jNNEpAG7J7deuaFkDOC64X17DFAAkhROVVgB+fqaW2Inu3YAeUnyhvekuWEQZxk5X5VJ6k0+2j+zWyIvL5y/Hf/wDXQBYERdgB9zruzVPU3WNW8sbixxntmrZlOwqQRnrgdvSqrr599EqDAXJboaAL0ERgtVKqScYyep/z/SoBGsckksvKpx8x7VbjZ1jG48g4HPWqM4W6u2TBYBg2DwM0AWYYzDJJcyMC7DbFgdB7VHEnmvhyeeTyBU9wSU4IPljAANVQzOCwPHVRnt+NAFe8l8hGXO4ngADr7VY0+NoraNG4Vhg44571UcSX11HGq/KvJI4x/wDWrQaNUKIAGJHUdh0FAClvLhZY15HzEnPOeDUESmedY5AFRRuJ9qlnkyFijwdpHP8An8Kks0ZoCzKru/JPqfb/AD2oAbMsUjKULE/3c5BFRxzZc+bGZARt4OVHoaibybksoBRxkAdPyqa3jkjPDb14yBwQMUAIkIAzGSkh9On5VIS6rtkiDoT94YJ/LtSPcxzSbCCrj0PIHoDT0ikCvslDkN/F2/GgD7Aih46VOibaSNsCnM/4V6BzjgcU0jmmB8mnBuagD279mLSRNr2o3zLkQxBQ3ua9c8YXHztiuW/Zy0k2Pg64vCuDcPnPsK0vGGoiIyOzYVck5r1KEdjnqM5qymfX/E9ppgY/Z42DyY9q962JBpjRoMIseB+VeEfCa2a51eW/l/5bP8v0r3e9wLBlztBXrXTinqoroZ0l1Zg+H/P1K8SORj9lshwB3c+tdRcSlFI7GsfwbCY9LeZx88rlj9OlWtQumRTtUsewrzoqx0N3Z5R8XdbvNL0zxRqFoVklstJbaj8glu1fk7fTm6vJZiPLaRyzDHAJNfpJ+0Z4g8n4W+OJDdraTzulum84JAHKg1+aszeYTv5I9utefWd5s6YfCV2zz0ODxxRGgYbsjdnpzTWAz2GPQ0sWAxJY7e5JrEsJWd5UUrgHvTLtDvAyPbPaiJt8xAbcq9GNRTndMBnOSBxUAWYcRoFGQRxkVGyBbkBnDjqGFTyoI22qMEL0Peq8KmSUqo524yfWgCcDBJPOajt2xGxzuUnFRFiCyg8rU9vGyxYbaT1NACMwUNnjuKmjYLEqcjjvUEjYJOR/jUhOcZ4+tADvlKFumOxpqKT8x71IFxjcAcd6QqWBIAwemDQBGxk69OMfhTYnBdnJ2noVNPY4AJOTjniiVUwpXIB70AHV1GMHPBFNLPGDwNpPOTTljKtndwozmgkOeR2yaAGkhSDjj0qK5bbDyTnIHT1qQgAZB5x3qKVCzRFTnByR60ATkYxnJHfFVrvHlNhh7Zqy2WUKvXvVWdfniXJB3jIx1oAkA2qq9eKZcKEgbBJ44H9Knl5kO3gdqr3yNNbNyMnigCyMeSuR83cCmXSgQyqPlOMA+tKCy7AAVPFR3e3ad5JywGKAJ1QxwxKpBGMcdqV3UgMR1OCKVclwueOmM1FNKYtgPQMBigBACCZSP3h+6vpUsStgpnLONzt6fSoy5DSMDukY/KPSlVjEREpBZuWYnIHtQAwyeTIzhcnG1AP604E20gdOZ8Z4P6UspzuYD5E4UAdTSOFI8tV/eHliDyKpOwHceDZxFGHOQznJr2bwvecRkHnivnrwheiG5a1LE5+ZSegr2XwpeNG8ak+nNenTnzK5zyVj6k8H+J2n07UmuC/lrbm7eQNjbKgUAn1DDH4r715B4x8Qy+KPE1obmZ5YsySPGGKxqoBOQo4GSRk9+9dP4jum8L+EItHwRqt/tlugvWKLqkZ9zwx/CuA0OMXV5c3TYWPPkB2PGxfmc/nx+FTUsojjqxAiDxKY4UCJBZoHA7uxJyffArQlnWNSKztN829mvLxV5vJS64/udFH5CtiDRWOGYE1VONopEyephaxdSLp8rA7Q3yj8asaJphj0+BQCCV3H3zVnxRp3lQW0QXhn7V2enaFshjAXooHSulQ0RFznLXSA570y78PGbxFoMQXP72SQj/dQ8/rXoNpooUjC4/Cqt/YxweMNJDlV8u0uZOSF67V/rU1FaDHB3kcn421G88MaJaWmnl4bi7yMoeQnOee1eI+Ktet/DttKWk867YfM/f6Cu8+Pfxi0ixt7XS9GuodTuYowrPBJuETdwSPr+lfLt9qUmqTyzTSM7k9Cen0rzOe0Ub2uyPV9Vn1q4xM5jj5IjB6/WschYyYzkrnjHWrEr/aeVAUj2601V8xPLYfvAchj1+lcrbe4ysYwp2nhffpUyReS5VujdM1J5ZYEN1HAqcQbgAw+deD7VJVipt2ttOdp4A96kVFSQIWwW6Z7VKqG4V1yA6nvTZCsiHgb16e9BI1V8pzG2AvOPWoEh+0u4y21ePrSq0lyVVTllPUjp9as2ij5l5+TnI6igpDWwSI05XgciorhQziBGAY9TnOKkmxEA4JyeBgdasW1t9mTzCP3jDgMO9AyWCGOG3+Rvujjn+dPlcEEhiW65A6k0xlwnPDHk8c5qC4lZEI+8W+VR9asAtAtxI8jnIXgfX1qfdhlO4knmpLaMpbNEGCkDGR0PrVVHzwSMg89uaALDcJncfl5+tR2SibzJmHLcAdqbdNlo44+rjk5/OrBXyIlAG7aBwc0AEjiNMAnIXG7FRMwUNkEkAkeoFOnYzZAYflmoblXEsUQIyepHYe9ADVBGxyeZOCc9PUU+RmYHgZHrxilkBULkYxxkY6UrgkKykZU5IORQA3gblGOnOBnPrQqsNuAeg4yep96EQeYQe47f/XpZVyx2hcE/wCelAC5yEZegHApTiN84JB6kDkUZLqCOQBxgkCorp3W3YL8zHCg9c5oAWyYTO8zqGUfKvsKe/JAUYHQY60bdqJGAFPTr1pPlRskDPQDrQA9ZNij5srkD8aiZcqxIJYDgcHipWGGL9EHpTGby4lbcHBxnOM+9ADlAIUHarnnJyBmlwTIVC7l7kjgCk2kHa3XGeB2pGPmY2jAzz3/ABoAbIBOEjIzk7umABU6Y3Z+8F5C9M+maig/e75WZlBbAz6CpQ3lKcHk+p6+3NACOVQO7ELt9fT1pNNhVLczsSWdjznrUF0zXnlwqNrysBgccfWtCHETKmfkGMrjsKAHB0iQeXk5POTVTTJT9quZ/vbW2gE9f/rVLqs6wRtt+YnoSNuDSW8LW9jjdnd1zxQA6U7pMqu0Z+YY5yfSo2mERzuOMYzjpxSB+CxX58fNxzmoZ2VWUs4bPylR0z60AO0xkRWflst1bv6fSrTXG+UNglz94A8EdB9Kr2kRSBmkBG5sjI7dqm2gNuBCkn3wAP8AOaAHyQAsH2AKSPnz0HTv9KJneKIlH8xVGDxgmoY5FiGyVSCxAzzjp6Umx2ciN8oM/LnOaADdHckhhg9Mkc57ipBHIjFonOwYyp5APsaEl2AqyYOeFxSRwgFhE2XY5yDxQA8HyR5pjxjv1wc1ZhaGbLecY5G5ynT8qrxLOH2gBgPT1pZJojvSSMZyeOhznrVgfYa5IGKGBNWoYQcVKbbOeK6kzFmfgipYVMkir3JAqZ4Kv+GtPN9r1hbhc+ZMowPTNWlqSfXvgLTxofgDT4gMHygT+NeZ/FDUWcLbRZDTuF/DvXsF8osNCghHAWMDH4V4T4jn/tDxYEzlIFz+Ne3hlrc4qr0O8+HUK28kEa8KoAr1TxCx/sxEU7GkIQH0zXlfgI5vY/rXqOrnz7vTrcdN28j2FZVdZFQ2L1lCthp8UWc7VAzVG+bcrnngZ61fvCUQYwPauc11pE0m8mWUxssbHj6Vyo2PlH9si8tbX4JW4kjkF3f6qzo5PQDPX2r4GlbD8kE+xr7G/bk1i9s/DPgzRZwpi2NcltuDk+/418cng5yfoOa8io7zbOxaJEbcjjP50isQhYIWPcGlmYg4Xqe5WiKN5AQrYYdsd6yGNgUEFwoQN+lQ/evVXngZqW3O2J9zZbd0pLbHnSNweMZoAlkJLl89KitVxKzE7jjGPepHLbflI245JqKBTs3Z5J7UARzxASDY3LHk1cz8jsRnHbPSqsq73iyCDmppOOQcUAMcCUrjqO1SnAIDc+4qNCTIPzHNSuvzZwAD3oAeMDPXp3HFIMJtO489vShScqpbhewpxVQSDz/SgCKYkgqT14B96dEyjKtkqB096imdWuRHyB15pcfMeeKsBxXqwzgjHNC4GAM7h7UjuTjDYPue1AOCOR049aAGuf3qjOSfXpSlR5qnBUAGlKhec7mzUSsWaTkE46moAmzlcbwrEY6VE5Nxewg4YgEnJ9KfgdDjafWowc6ghHGFPT3oAllT99lTye1MuAWESnIO6pZ4Sm0hsjOefSoGPmXikchAT14FAEzDHXqfTvUF0GxH3+cZ+lWFkJGc7fXNQuzZjJ/vc/40APZckELnJ4AqO9ywR9u3DD+dTSEx7Dkg9Rtplz80XLYO4EGgAkXZjaMt0zTjlT5MfLYyzdcU1+55HcMKN5yI4xgtwWoAchVlEYJMackj1qMB/LBDFWlbkgdBSFMZgh4A5Ynn61LHI0iscgY+UYoAbE7RyrLEzKYzwfWvor4CRReLvEOlMyhraAm5ucjjZGNzA/XAH4187q4jl8skiIDnPeuw+GfxPvPhze3s9rGs1peQ+RMjcEKSD8nvxXRSqKLsyJK59J+M9RbUZ9R1B90kzszD0yTgD+VR6poZ0Dwd9lUj7Qwjswx5y7kFv51R8KeL9A8bx6RHBMVuLnUIFkjfoqhtzZ/KvUvHVlbXt94btYiWe61J7jZgY2IDzx+H5101PenFIiOibMLSPDH2e3iULgIoAH4Vv2nhl5BkjA+ld5pnhYOAWTCitqLQlBwqnA46V6CikczZ4b4u0XGvaRaKnU8/99V6HbeH9kYYjGBWX47n07w74qiv9SlEFpZQGaUnk4AJ4rwf4nftgXNx5UPg2AQRxsTJc3cALOewC56fWtKs4UoxuxQTk3Y9j+IvxG0H4ZaRLc3tyr3YA8u0hcGWTOOg7de9fIvxV+O+qePtR86x83S7NITAY43+dwTk7iOxx2rzvxBrN1rF/PqVzPJcXU7l5Xkznnr+A9KypZCrCRSdh4OK8atiXPRbHVGCjqxs02zEivtAyMDk/WqjgllkU5DDkVIUbcWIIQH7vp7U5IjGdwz5Z7HtXEzYi8kKvmA4B6gdxUpiU/vIzgj9fpUxhEbgDneevb8Kf5SxsVyFP16GiwERGBvGR64HalKbAkq9M889fapWKwyGJsBeuc5xUBl8hZYw4cZGBx+dMBLt/sr+bGwO4dD2qlIrSMWB+eQ5A9PepDb7CZJCDx2p+nxby0+ccbEAoIJ44EtkCqSCevuaVVJX5W245P8Ak0BRKQrYB68H9cU6bbGjh/lYDoSaCyssbT3QQY2pz75NXnZsHPGPl3etQWUOwFmJBbk1Ph3w4UEHoccCkgGEEjOdze44zUDx/arjch4jGNp7mprhxCNx+VxxkdCaktI1jtzIxAOQSO+TTAfbjcm0n58Z29apXMYik3B/mJyTj+VXArBmK5BOOKralNvRVA3SEgZBoAW0TLO7HJz16YqxnzG3ngdcA8ii3DrHyPvdeMY4ojJUNgAjORQBEq89zzwM85qJAQ7yFs8YANPupPIh+U5lzgD+8fpTYEKoisG8xeWAOKADbtUfMZMjgMelOkT58gEe4HX8qexXcqbvmXqBximjc/HvkkYP0/rQAkRJJG844xQwA+RGJf8Av8cU4AwgkEoGP8QpgI5ZCC3XAPNACx/MCFDHaQTnNRuDPNCgbIX5ip7+lKXZF4YhCeeP8KbbN1m5O8jaGI4GaAJpdu9G2bRjgimiAzNwSy+nT+dSErJCSoBwODnjFRpJ5ZAwSTyQTQANkPkA4Uc4HNJK4MqKuWQ/3ulOlUSvuAwwySf5UKvOASoPHJoAbJIURQpwzZ5ANEoa3jVA/wB7Cgk80R/u5PXbzwvft0oCtNcln/5ZAHa3TJoAesOFKjBRBtxg9fanNwOAdx689OPenAYG88nNRznMe1Q2T/e7fnQBJDbq0r3ORlQFXAzj1/Gn52qAAcsc52/4UJbxwWioSW2jBH60+OQpgsvtg9vrQBnzkTXKw7chWLk88/56Vam+ZhkeWowAB/OorZ0M00xPykkDPYD0poZmlZ92X7jf60APMZJMnB6kEjk8VCIxPfRRkAKB8w9/f0qUkFiGAc9yMdPwpNLIRmuGPmByeM9qALV0qjjeGKDI4PH501d87FVByv3RjHAqNpcgkgEtzwAfoKdDC5AlikRMjGT2/wA/0oALqUE7J1BbOfc/SmeSERfKlJOcEdvwPpSyvknzlABP3sZBpFtkU/ISrDjg5yKAJkm2xvuXkg9OlMCxAjGNzDgdqdl4lG4YyPSkWdCFBUDd6AUASwJJCQI5ThuQr/rzWv4a0GbXtR+YbrZM5Y+uOBWQk2xPLUsFJwAcY/SvdPh/4QOkeG/t5bdLIRjj1/8ArVtTg5ySRLdkeuW71eg+btVOMEEVoW2OK22I3GyW+a634Q6Sb/x7p3y5WNt7D6Vz4QEV6p+z9pQk8Sz3JXPlJwfrWlN3kiZKyPZfF9ysNoecALXgdjIbq/vrsnO+UgH2Fet/FbUhY6PcuODtwK8g0qM2+mRA/ePzH6mvoaKtTuedPWR6R4BkH21M+vWvRtLvhqfiKeSNt0cEQQema8e8P6i9v5cUPNxO3lxgfqa9W8AWpt7S8kJyzS7c+uK56ltWax6HS3Dhz161z3ixzFoc0XeYiIfiQK6F1y3r9K53xIJZL6wiEfmJG5ncY/hUZrhk7K5uldn53/tz6y918VY7FbkXFvZWqRJGpyE9cj1r5qyu7OPbpXp/7Rmv2Xif4s69e2CyJE1wV2ztk5HBxjtXmDHBBAHX1rxdzsElVMqVb9aRiiggvgkUxsmT0Jp7nYuCntSAZGAsPc+p9adaxgITzzyc027cJFtB/KnQjbGn97HWgBszfunIyufWliUKqBTx1zUc37xwmc+tSkqXA5wKAGzOWnTDA45pXO9SSCM+1Eaq0pbHTpSHqAePcUAMh++ePm9asn512kce9RQAYJ3dW61Lwrnn8CaADZxT0cEjPHOc0xgAqsBweKRWAjk+Qj+tADYsyTzsT8gOAaVgNvB+ue1NtsQ27BhhnOcZ6UMuVPO3PWgBxQtt5xzz70HDDPAI9abnG3IP4U4uVycEZ7k1YBKcxFuAO+KgtTuidiBtY5B74qUgPE69OOaLWMLEkYUkqMnNQAgY7MN8xI4qGIlrp2z91cVbkIDBdg6cGoLaJ/s8jk53MSDigCxNvNsDjJPrVeyB2kk/vCdpzUwchNrHjHGT0qG0OVlIUZLHk0ATuNwYA8jjGetV34lj52jPI9amC4PzAgE4qu4ZrxFGQVUn60AXHUspAx6daqcSzIu7JBzt71ZhcO7L0bH5ioGjEd23OMjI5oAnk2Og5OVJzURd48Ig6jIanEgygjKjGCAOtNmU4BAy3bNADnUsvkQqSzH5nB7UIVSQBcNGg554zSJL9oX5P9a3Vx/SkaJZMwxHCL99icfhQAx5DJC7gMN7YBFJI4RI7dR85/iHYU6ORWbzOscfAHSmxhdrXDj5j93P8qALtlqtxpV9bvZzNDcRcgq2OfevYPBPxwmg8Q6XJqxWCKwjkSN9xOS2Mk14zbqtr++fDSOOfrU0kTLCSzKXf5tg7e1aQm4O6E1dWP0Z8G/GjSNU0pbv7ZE0CJvZgw6DrXnXxS/bV0ux0pYfBJ+2aqJf3k1xAfKVMHOMnk5xXxxpeo3+nQPbpcywwSDEib8Aj/69ZtyoSQHjaTj3zXbLFyatFWMFSV9TqPH3xO174ja3Jq2rXryTTAZiQlY1AGAAucAVycrN5uQyiPHOe5qFh5R8t/uZ4HoPShUbDoxwDwPWuGUnJ3bN0kth0h3OSzFhjHX9KgVTDIVYbg/SrCHduWTGenA6+9I6K6hHGdp+UdMj1qBkBPlSeXgFWHHfik24LQnOCMZA4zUgVZI9n8a88UKplBBG2VeikelABDHkiIHc2MD/ABpsrrtZGwGHAI9abLfR4DEeXKvI9z+FM8t5nEjc9zxz7UAM3TSxqWAb0Pce1OSIoSflOPu9PSplG7jbwvUdzUNy4GFPKLxj3NAFa7D3Nx5X3jkZHpxV4MqIAQwZeAB0qOxtzHvll/1jnHr+FSNt8sLwxP3snkUkARJl1JwFPcdjUCo11cNniNCQT/eb0qSafy1CKN27gZNPhhEMBUMRJ/eYfnTAdvGOO3U44pQTGQ5OcjA3dB+FLsRVUk+pBHGfyqtdzfKxcKMDgZzk9qAGtm6ucHDKhBLA9/8AParkm5TgDKY5NR2kHkQ7WAMh+Zjnj8vz5oLEkgYORzgH+dAD4SMZz3J454qjcFp9QUBtuwcAdTU9xiMDfxg5wP5021UmNbhxudjk9MD0oAsElpMA9RgdajZ8sVXkg5yemac8jMmzOfQ46E+9MbMUe4kA+uc0ARTfPcRIG+VF3GnIVDE/Pu4OSAePSm2oJDzZIL4x2/Cp2AKgEnPtzigBrcsQeSTjuKaxIbA4BHU4zmjy/u4ALdSeRT1wYyTjjGFBx/SgAc/OOpx14wKhbcF5fBJ+6alUByxPzKTgcY/Wk83oGBGDu7/SgCNgfL8oYG75cEcfmKeUGUVGwFXAFQqolvAhyyxAkgcYqZsLIshyq4JGM80AOcB/lAATOccDIpoTygRnc2Oe1Lu8xuTwwwD14FIiGMenoDxnv/KgB21WCY47Yxz/AJ4pxUKmF+6Tw2eaRyVjAwHUHHPNNHzYGcMeMEcD1/GgBSMFnbIH3uR0psACoGJ3K/IJP5UlwDKqRjkydcdlFWRwCVBKA5XnnHSgBIhhvucDjLVAcy3yqeiZbGcgVYLKrZxyBknOaracSzzTsgAYADd3A60AWLrciZJI78cg1XmmCxgKrAsMKDVudBMu1+QQc4GCKz4X86X7oJXIGT+fHfNAFpQIbaNVUSKy45Pp1/WkbBD/ADAOMd+vNPd9y7e4GBnNQBgjEMAXBz16CgBkrtHG3zA5IXkdasP8kWzZz7EdPX8qrne99HsAAxuPsOxq1JKBtAOWHTp+VAA6GTAJAU88dvyqZ9iKPKYse7E/0qHykQo5Q8jLZ+npSyRowwjbMfNxQBCkjxgBlB7bl6E+9StFGzFs4Pohwf8ACosyQHO0Z/2Dgg07bHJu4UMcn0IH1oAfPLKjbwysByAOPoMU8SI5/fKBz3Ge1MIIDeXggHd8x/rUrO4t9pRQG5x6igDd8A6B/wAJB4ltomieSIOC+3kda+u9a0u2srLTNPs0+dYg5wOhI/wB/OuR/ZK+F76nFJqVwAmOQBzn2r1VbEXfjO/ugCttASq47fwqPyzXsYOHKnUfQ5qjv7pywOKmil2mqqvwKUtXCzZGpFPkjBr6D/Z9sfL0q8vCOWbaDXzbFIQa+svg5afYvAdsxGGcbjW9CN5GdR6HJ/Gu+842lkDzLJkj2FcbORDGqg4UCtfxxd/2t41kAO6O2X9a5XxDO5VLeL/WztsGOw7mvpbcsEjy95M7b4VWzajfXmszf6i1RlgB6E4617T4Nt/J8PW7H70hLn8TXnPhSxXS/BNysY2qFWFcdyetes6PbeTpdtFjG2Mfyry3K8HLu/yOu1pW7E4QE5/nXPalqq6XB4g1dypSxtWRN3TIBJrorlltoXkb7qqSc141+0trEXhn4HanFPerpzahE378Ak7m5xXDWfu27m9Na3Py48dau+u+KNV1GVUimubl5GSMbQuWPQVgMN2MN09alvZPNmdiS+T9485qq7x56EZHpXnHSBGOoyc8HFOaRgR0wTg4qNRGznJB7jBpGSPzl2Nk9cCoAZdk5CjlTzgVa2bVBIPAFQBPNnCj1zk1YeTLEDt3FAFdQTPjGe9Sk/Kw6HtQCRIzE5GO1RxNvVieBnr3qwHICZG9KVkKBiM885p8alI93BLGmZLKw7/SoALVTHCpPU5OKlaM7t3JU980OcbfYYpCWO/n5c8kVYCMfmAzx2NLcMETgY4zTjIx5Yce1VrhiQOh6CgB5BZuQOxyKdI5B6celCRDBY4OOnFCNkHPNQA1xvHQZ7c0uOdgz9e2aXaWbrk9COlPyN5IAIHFWBDdgxDBGQ5A4NTgFRgYJ7moVJ8xVbk8nGKezcNgD3BqUBDPL+7cg7QAc56U+DItUTG3jPtVe+AESp03MoHbvVuQbNu7pj8qQDedmMZA6VHYSZtM8AM5yD0p8jbI2cHils12WcR2YB5wKAHsh3tuyG/lUER8y5kY4BVQOTUyOwfDZI9ait1PnTv1XdjJoAM4mJ+bPtSyylp4Cw4LYY/hT5iC4/pxUN2Av2cqCCjcnH3qAJS3y8fMAOuKjG5wRycd81I7Ekcbx7U3aQhYZGT90UAR27qIlVCysDtyOMVMP3uYlXaB99qgtW3JJlRuVyKkKngZ2jHzH1FADCBK5jBIgU8470MQ+JHOEU/KtSktIgfCxwoPTFNVQxEjrx/CMUAWIUK4l5Lk5C+lWGk2YdhmcnGOwFV1yjhsFpG4Cg9KkO9VKj55G4LentQA2El2bewJPUk5H40yckN5Z5AAAx1NWIoikY3YBbnINQsGbCHAwMqc4zQBRwwLRtyw6E9x60M5K7Fz58fQZ4NSupJwRiUA8j+dV0YsDJg+YDkqRQApkNwAyZDr1B/lUzI0oVlb515I9KjSMMwuFGf76r6USt5ZWaIrlhyp5yKAFkCMiyLy/GV/HpUE0qu4IDLMemO4phPn3GQDG2MnB70s0YVgBnLfgce1ADLS3Mridzle646+lWGGeNu5iM/L0xU7BPKAUgMODgcComYjcuAVI5Pv+NADUXaVMmTx69aqyOJptu1mEZyWH6CnTzAbf3mWPAGOlWbewS2GZOvfPOTQBMkQKqMfMBnnHFZ7MI7uUnJUdPQ1oROUQlQFJOCCSKqXLDz1DdQCQOvNAD7e3JlWWV98pXCqBwo/rU0vICjgDI64Jpqo0cann5+uTTuisBgYoAicqWw2S2MLjtUTRG5uYosLjG9mJ9PT1+lSYzIsj5UAEntim2Sb98vXc3A54HtQBPL+7UZ4B5B6UzAOfQnjtUszkMHHC9MDNVFdNis4+YnOe4H4UARXK/aZo4+S59OmPWrjKI0Hy7QPU9PpUNtzmWVSCw6E/dHtUhJ5kIKgHI6jA7UARyOdzBVOT09AahuWaSHyx/GSOv8An/JqQMHCg9R1PXJNMDeZcso5SPjJ9aAHFCwXaDlRnHI/z0qR84OTzx1bmmqQ+0jjnJ704ZQj+6DjcSaAG7t0ZJXB68nPP4VImWyOqLyeTUPLkoxBbnGMHn2FORhCMYJyOy/zxQA44dgDyem3cDxUckgRAQ3qcZ7VLE4BG7D7xzg1BelnjSIIBvbp3oASFDFDvdSHk+Zjxmp3QIu7b19OtJPhyMEBeASMYFGQp654yCV4NACht4UBvn6Bjg8Ckfbuwxwf1NOwSCVOT/CRzimAcsdpJJz6c0AObkYx8+MkE9KSJSRnnHTqQOadGMliRuxyABwKbcSbIHZcqRwvY5NADYP3hknOMfcQevuKkbCFQVAwcDr1pIogpVCOfvHd1yaexI/hGADjI70AQz5bEYckt8pB7U9P3aBV7cAZyPxqC3bzL2Rx9wLgY6Zx1qbbuJ5OTz83UUAPaVgCWzuwSfy7VU01C5dyfkBPQYxVuaby4vvA4Bzx+VQWcYjttoyGPPA6/nQBKSd24qE3d8dKYyhgGDcsPu+oHalYNGC2QQ2DgDn61DcMoAXblmOMc8Z/+tQQOtEYiSUg43bcqcYHapHO5iWI2eowefenfLGFiU/Mo5GcGliBuHITKhhk9hj60FjhI8KfOje7N+tMlCSIcEjJJDJxmpmd3+RizKo++np71WPlux3MCQcBhwaAJ8OmMfvHGT1wQP8AOaSR42kQY/eHP3lIIP8AOlKSwkgFXUc88YFI86s22UYXH3SAcCmgHJCAOHIJOM9RjHtWloNl/a2pW0bE4Vsn39KpfKkW6Pkrzxz+lel/AHwk3irxhawiIje/LH0zVwjd2JeiPtH4I6Sng34UTXewJI6lo0YfxHgH2pmn2cmn6T9oERc3UhYkHBwOB9e9dj4msjpehaV4etEVcsGKqOT/AArkfUn8qq+IrZbRIoVA2wIsYI9uK+gsqdFLuca1kzwVLipRLk1nb9tSwy8ivHsdVzasV8yRF7scV9i6Ig0fwNDn5fLt8n8q+QvDi/atXs4xyWlUfrX1f48vf7M8FLApxJKioK7sJDmlY56srI8egLTzXt4/WaQ4NZkCC58QNM5/d268fWugvrcWGnwRdGI3GuVhE11LBZW4JuL+4CcdQuea9itK6dupyU1Z6nu1hHjw3odqF+a6mDke3WvUETy0UdMDFcLJaJB4g8P2Sj5IIyfyGK7kyYHXmvNnpGKRut2UNb3TRw2ynDTyLH+HU18yft2eI7ay8FXWn3Nq92nlLHGVOBG5PB/IV9KXUpfxHpsW4AKkkvPqBivjL9vTVr1I762SePy3eESR9yuMg4rz6r963ZHTBaHwlLjJAQD36VDIQMDB4PY1MxZjgfzqPYcnP8q4jcAwQbsHGORUcLbpWbZtwKeAQpwFJHtTYcEuWGXPYVACq5E5A6EZyKlU7ctjJHWoYMmRmPA6Cnz8IxJ7dRVgJCMmVuoP3agRmV3TbnPOKsaejKmH6sc59qZwl1gEuTmoAkGche3rmoyeQOgzmpmGxRg89zUQ4b5fun1oAfkh8YwvX61NkHOMDPNNAzs/iHcClLY+XZ0NNgN3lDkfMenTimEAAnIPPODT5QAuU5zxn0qKTjC7jxyaQD1YkZIBA4xSZ2jbjOD2psXqpP0oc7ff6dqAHAA4YjgUschd8qcr79qbvZmyVwCOmOlOWLPqMCmgI0IW6eQMSQMAj1pyuzJuJ3Z/CiMYifkZc56U5Qc4zjHQGkBXnXzLi3GMjduz6VYkYksduMDuahZme7jGPlC5zU90gAB6Fu1AEV0vl2fAJJOAKkXEMcahtpAxwKhlIuJ4IwRgfMSKnI+bO4Hj8qABI8LwDnPeorQssTknkuetTbyFJyMqKhttgt0Axg8igBZHbcw45PPtTZQGaEH+9TjzLnbzyPrSPGrzxkAkx8kehNAEkv7uLap5PGaZGDuIZgSf50+Q4ZsHk0gjHO3GTzmgCvbhfPnGABnp61NH8wMYYlj0PpUcC4adhng5ye1SK4O0suCe+OtACkjP74/Iv8I7mpFzsDODuYYVB6VFGokYsW6dFHrT4pN8mfvuCAPQUATxgxggZEuPmOeAKVyChxgHGM+9NTa58sdM/NJnvSuhKbuAh4VSOvvQA+F1MfzAHjAOP50wxkkKMhjkjnt6fWrEcR8kLIoj4xuHH0qvLGNrxs5+7lGB60AVpxuG4YEq9s9arp8ziddyuow8eakmuCYzwFkU5OKz/PaWUyKpBPBA6H6UAWPtOW8xCen3McH0pWDMzBgeWPQdaFj8vDZCA9FA/X604vwTgE+rYoAQ7E4XhscE8fzotR5kryyAZbJGByB2pk7BjDGuAzHG48YHerLxrGoX37AcfhQBC4JUAAk+nFSEfMFc4YjPpTODGdpDEHH+c1FdF0gAyCznauO/vigCOzR7qYzk/IuVU+lXDKXcg8p0GOKckS28CqVDDAyBwPzqGMgEtzkcA4/nQA9vliJ+XjH+eKrxYuLhiOFTAz6mpJ5FiUhmGerYHbtTrOH7NHhlJYjcwAPWgCSXyxhh0xgKDTMFlPQc896RgOpbec5JPOKVW8vHXdwSuKAIbybdGsIyJGyoBpyQtFEvYxgYYHv7VDADdXZmLkFDhcjAq1Ph8EEcH0oAW5kE0PzEjPpVEAG6EaglYhkgkcn1q3wyAnDFR2NV442lnLryFIQjtQBbVDsyVHXP4dhTZMOpjJwcg8cfyp0xcKAoIGeQO340kiLIwOwEgDAByTQBXmYQDIUE43bT60tvAIrdd2AzDcTz1qOfLzxrjaxAJ3DkgdqnbO8qq5YDrigBrAbWYEHjPUc+lIDsxxntn+dKE4wcjvgnHNBfe7KDkei9qAA7m+6eQO9NYDDMBkjA3Y/wpd56DPAxyaFi2rgKcnn1zQAsb4AY/KVHOO5qFAHuWkPKoNo+p6mpZMAMxHIyeT+Z5qOwjAiG7q5y3FAD1Y9QDn0bt+dKwwT8indjr2waeHBlz2x+HH1ppVsjoMevr+FAA5Lqo24PTOeaER0HAySOh4/GhSZVUYGM0oYq2cAHoBigABYMwIynoMGoGbNxEmCR/rCpPbt1qxsycAjH99eRxUFuARcTHDDJQEdhQBZ3bvRwTg4AyP8A62KZeTKttnpt6Ed6fGS4yCpVhnIFVtQHmNHE3yl2Gcf1oAfZjy7Tc/LyYbd7n/61JGpUjfjd1GOPwqS4UgAEEjHcZye3NKxAfbuUZwB6/SgCtcLykZXGeMHkH0qzkj5duVK85HSqxTzb1AVyqDJ24yfSrUoUyqAG6k5xyPr/AJ70AQsAFQAhQOnvUAVp7oYyUUFiT0JNWCixORjOcAckUW4Ls7EgM7nCg4OBwOf60APOFIYA4xjeDnJpYovMh4k25OeRj8aYZHZsYyFJJIYGneXAcbGc8ZwxwR+dAD3kcDJTzSOMjsfU1GrxzElgM9R6j/PvUjBkHBO3uHGMVGJFYneh4yMsvrQBIQytlXyCOA3T86ElKMPMjIHcDkY9f1pvlELuRyD7tkAetLE8iqwIBHYqcH6mgCdF8yVNqZyQu3/61fb/AOyD8PJLG2/ti4gIZlxGxXP5Zr428HaY+reIrSID5TIAexPSv1P+G2nReEfhzauIdn2a3LuQOSccf0rvw8OaVzGpKyIrNhrPjW6maRXg09doJA5YcfzyfwrP8RqJ7vAG4dcA10Hgq0Efh2a8I/e3chct7DI/nn86yNSTdcsdoPpXqVXrZdNDGnsfLZbIqaEHNMjiLGrUUYUivJNzsPhfZG/8ZabHgkCQEivorx2TqOtWNivzRxAFh6V4x8CLDz/GMUp6RKWNezW+dQ1XUL5+ikqpr1sGuVOfY46zvocP40fbKwHAUYFZPwj0z+3PiLDK2TFaLlfTNWfGs215iT0BNdF+zlprNc6heEDGMZ9zXXU0hcyjvY9OLGfx1COvlW5P511UjfL0ORXL6Opm8X6lKSCI0VBW5fzmOJvmx9K4qu6XkbR6nNa5qzWPjHRXyNkiSxHPrjNfDf7eN59o8XWM/m7lmhAKjoCvHNfT/wAV9ca0Gm3nnFTaXiPx/dJwf518eftkam9z4jsbfZuwpdZSOoNeZiFZpnXTeh83ScsTn8MVEw2jP9e9TFecEDg59Ka3Kkn+H0Oa4TUawIj+8V/Go1TbATnJPNSAqhDOeevSockQsfU8AigCe1IZCcZ56imO25wp6DtSxfJCvPzNyadBGHctyMHv60APGFBxkcflUcAHmMwUlx6jtTpiSDyFP1pLaLBIOd57igBzBwCR3PQ0yI5Uv15pxG0knNPi+bGFwpPT0oATaT1PyjvThg/MDzQU+YgdM8UdDgYPYGgBiBkBJyRjsKiLFpeV6DAwKe2QPvbfYU1QqsMfeHUGgCZgq44JPpUTD5uQM9evWnbdx55NR4+XJAJ7cUASbs5bOAOMY6U3JUFycjqfanlRwCMc5INR3QzGwXgYxgGgByKRDyuBjgU5jtAPU4xmnYC4HU+9NdwqNIV3UAQR5knZt3AGPxq5GN6biQynPSqtmoWJj/E2T0qVf9WWP3h6YoAhsMreSquMA/MMdBVgfNk8cd6rW0ZF5OwOTgA4qwADuB4B6nFADXOLdyPmwOKbZErCqquCR39aJdoiIBHLAVIUEQRVHPqBQATxFosplCOSRUVnl8uep5OfSp2lYBj5fI4JxxVSyJ2FWbhXagCY9yOKkLcZHAbFNZso3zBSOOaTZuIBI7c9BigBII2kEzDtwSRTTEyxj7208ZPT+VOsg0FsQOVYseaczOSQCQp468UAQyblbABOByBS43E84J4DCpf4PmBUAYAPvSAEhlbj+Ij3FADUdQu0FlROp7tV2KeOYqJMg5wE9B61nIcz7uxHQHg1Zt7lEZv3ZY9GYD+VAFu+nEUewkFCOCKzLq8ym1hsZejDv+NNv7lYvutuTkj1FZzI94BtxtPIJ4oAJZWmnQgYPIJ9atwIkQLNzxSRQC3jViVLEHnPTFOEeWJY8H+HNJAIxkLKQoIBBGQc0gAbHOfXnNAwFAyOeccZFPVNoYFiMcZOeaYDFAkvX6/IAvToevWpmKvMWI5PGKZajbbebnO9s5/lTkiDqjZxzkr/AProAHHABXDE9jz+tRf625YFdwjAx7GrJ+VeD14qvZq55JADtwB3/oaALc0R6gg7Rk845qqkZON2R9B/hU8pYdRzycHikLq8fmucKQTjGcfSgCtcf6TMkOMFsEt1xirpn27flyw42ioLePcpuAQTJjAHUClk+dWPXHTjNADU6sz9Tzz3qK6m8qEnHzHgY4+gqRFKA/N16DP+NQY8y7EePljGW49fWgC1ar5FupwDhedwPNL947RyDyDyTSysfKGeSwHaoIhtJ38cYz+NAD5B5XOeACcsaZbArFuK43kt24qG8JbahbLOcAE5AFWxtVCPu8jGAf8AP40AIw+UEgoM8EDOKbtCMNwBJ4//AFUrKzA4YEdy3NQXUvlW7FCD0XGOpNADbSNpmlkYk84XnAwPSpAdxJ64xwTmlgjMdsFC8YGRTlRYwpGSTzgn7v4UAIBhWyN25vekZB8pIAJHQgHvQF5LBSQePTFPwNgTJz2B/wDr0ANkAbLcEDsOMcUjffGG3EjocEUioF3CTHoMD0+lLkh26tgZA9+1AEF0DsWFuHcgA54I+n5VZ2IkSBeucEAdKqsqyXaktiKMZ+hP+RVhcFmIHzjg4IIPvQA9dsYYZGDnGecj0pseCrYB3Y7Dj3qMEIowCMHrnH0pACQP9occcj60AOYFipXhevJxzT2cKCQuB1G3j+VIrfKQhAHHU9Pzpr7Sq4TCg9f/ANX+eaAHOxjhZj87Y4yRyTSOohgCgrgD5gD3pJiZZIYv4s7+OwFSqTz945Pf/wCvQAnyrygwpX7oHU1BF+/vfmywToQcn/IqeUclio244z1x+FVLVv37ZbCNIQQx70ASzxlWAWQdvvA8fWjzCyg/MSmSfUVLeoBE2AA2P4eTVNJxJGiNyWHIPYUEEtkMq8q9XPBx1/wqbzNp5AIY7R8vWljjVVjUcqB/Wo2AHGzK46/X6UFkN1PgNjOCODz17VMIQqIhBXauODVUgTTRKoAO7cR3GP5VcdXXMmSyMM/McgZPoaCAQ+RIpMYaNuSMA/h/WlnkguBsj+Ukcjpk/WltDKhYsmImPBx1PeonMTud24EdB3BoLJkQxqAJDI3+105pqzvEP3seOOWxx/hSrEwy6MVLHJ9PpxRucbiyHy1zkqcj6/SgA8uF3BVgqk9c4z9RTwJIyRKA47eopqrFKCcqA3Py9/6Grumaebq7jtMs3mMAvY+/tTWoHp/wU8NrJ4j06VuR5iuT25Nfonr9xLB4NghTj7Q0cKhevPP9K+Pvg14NlTUbF8bQHXAHXFfZctks9z4ctc5H2jzWGeoRMn+le1hVytM46uqN+WySx0uC1Cg+VEFz9Bz+tcndW+bkjBx1/Gu11hflJOf89q5XaftDMT3OM1e+o4nyxHCAvAp20A9KVJFAp6kMetecaM9d+BUa20Wq3p4ZI9qmvXILX7F4fViPnkG415f8KLMHw3sAy91cBfwFeveJsW9mI16KmK9mkuWkl3OSWsjxDxtcFvNHvivVf2e7QReFLibHMkpH5V454zlJlI9Wr3b4LoLLwDZu/wAu8s5z9a3raU0Zw+I0fDtxjWdakyP9Ziq/iXxAsaMu8CuUt/EiWniPWbcNy7Fh+dZt3cS6xOsaAsc8kVz1I+99xrF6HMeOI7nXrC+jK+YhjJGB6civiz9orUv7V8YReVdmaOO2QFG58tsciv0hsPCZk0+RmjLHYeD34r8uvi1crN4+1dTD5IiuHjxnrgkZrzMVsjppHEkt7kAdjmosZYlxgfTFSMvX+VNjTGRnr6GuA6Br8YUDA6AmmzEHaingVIwIlVWbPfFIVVnx0Oc9e1ADtwO0cLjoaIsAPnrnjHTNKwAXaOVNRqrJB8uOOtQA7AZ/u7h3zU0bAICDz6d6iVisb4PzMPWnxjawY4GOhoAa/wAgGG5J6HtUpJ5PA+lMZg0vJ3MOelCtzuBGfSgCXGWCAZJ560yTKP6n9aQkDDYIbrmkYBiePxFADWjyMkbe4zSDaMnGTnkmkYgDbjqeDTxhRx060ACqCSw4xUbEgHA6nqSOtSscL64/WmGPYM7ss3TnpQAmcKCc9eT1psobMak4DN1NK2BwTgZ/OkUK9wFU52DkEU2A+QgPkHg8U28ZYbUoQcsQox15p7YEgHG4+vaornEk8KnGS3PNFwJPKPlomScd6UghG547ZpZcFioPA5zTXG2JmUZ45JpARWgKtM+cliAPYVMgYM+CSDTLRh9lXsTz9KfuzuO7LEdqAK8o3y26HJ+csRnrxxxVyViJAR8uOeKrBS1+CMMFTk49akeQ5yw+YDqM0AOUlZySSQTkemfpUFkjOrSHqzNin7yEJbsMjrTrEt9iyV27vmoACirnaTuH3hikMmFPfvQCMhlOS2c01mQRMCFA6duKACJt1qhIA4xgnqakixschhgE8nGKbKVjmRQ3BH5UwEZZAuBj360AKDubJzxzjg0g3b8EMSfXNNY7UVv4geQDTh8yHCgHPegBTyccZHYdvemmd4YiTuwBzjqaZOzYGBgZGTnGaZuLKrEhnAPcYxmgCrLA9xIGwVTPQ9hVxIkjQKnZhyTUvMiqRwB7VEY33EHHIJzjigB0pJlAyqoBjCk1GzHcAWJGPf8AwqSQlduFLEcZwf5UPuWRxnC468/nQAiKI3y+G7djgVBcTMYZpOd56dcVK42xjcRk8k9c1DdDb5KBc5YEg8ZoAsOjLbRooGT1IwaeuNgCgqvQ5pXQbwSMDH9KYibCAmfXpzQAyYlFY4AHODnnniljU2caqDuC9xjpUVyd9ykecg/MQD09KsSIBGpKgE9QO2aAHyky2uQwG4YBUVQyZ28n+BMbgD1NXS5EGAD24zVW3G6ackgBcfiaALbfu8APlT26YprHy0H8eTxnv+FK6DjpuA5oULt7qB/EPpQBEqYByc579KrRvtV8AEseMcZqS8LJBlBkkkccVJaBVWNOuB2ODQA6ZtoG/tg7cVGshYnYSMcjNS3oVI8hu2QepqFpFWDKENkfLjufX8KAGqEmud/JMZ27gT1q068H5vn7YHSo7NPJiIzvx1I7k0rSDBw49cYwR+IoAbKG2AL06noTVadDPNAjIQoO5zjHParJwfXGcnJz9BVezJmnklbgA4UgntQBOuGyu7A6DA7Uxyu/K9+PypZJF3ksNi9eR+lKseXLHAI6gZHvigAX58ggjHHalAZkK9VHTtQwBUKCPQ89T1phIB+boDnPSgACnfITyccnrg0gkLIrt8yYyW9PwoyryndgZ46f4VHe/u4iM/fwq+1ABZD908pJHmdulS/fjO8c5/h54pdir5akFVHBJFCyKjbQcEfwnBoIDOwKq5AGDzxgU07dpIGQRxj86CrMWA2qBznkYpWUMoKgEEdQM5/KgsVM4GR8hHOeD+tBYQx5XII4GBilA2/xFcH68e9I7eWN7kFQDnAxj+lADLIk3Ukj5KhcDHXJ7VKJGQnJ5PcOR09qbZZS1T93kvli2OtByRsyeDyoagBs85jidg2dq4zx/T8KitkWG0VmIyR+NR343NHGDuZjycDp+HHpVmTCYQAttHQAfyoAdvaTaQpJJ9Ov41UjAkvHGSAoBNWFwuCOD7J1qC3OLiWTrwACORmgCwZWTaQRt98VGULdTtUY6rin7v7vpjGARnNMnDpDlhwMnkYPXj9KAIdPIWW4bJwBtA6/rVtnO0hVbA5JA61BZRkwb0IyxLEHpU9vGbmQIPlycgnHPt/9egB+biCLYyHC84Hb6VCHVyPMDAjIKvzmp5/Mh3BSHCn+M01XyMbSFIyc/wAuaAHC1TzS0bOODjBzj+tDPJHyV3LyPlHJpQke0bG2lj/AcfoaVluI8DcJgThfXn0FADY54nwAPnz/ABf4113w10xtU8QRtydgPTtXKjnmQMpx0I4Jr2P4AaPI+rSvIOAVHT15/wAK1pq8iW9D6l+D3h1oLi1kYEhSB06fWvoS3gB8T2XGPLtZWH1JQf41y3w30WOG2gbYBwOcV3SWoXxCSvRLUKPxYn+le1H3Ucj1F1Zvkx3rno48MSVzjnj3rd1TPzDGRXN6vq0Hh/Tbi/uXCQxYBOPVgB/Okl2KR8jCfB9qswT8is/GTVmHggVx2KufTPwSsTPaafnlI1Mp/Gu48ZzYjkx6VjfAuxMfh8zkYOwKKv8AjaXbBLx0Feqt1HsjmfVnhHi2bfeKg6kmvorw/ZtYeAdOgU7SIASRXzRr8pm1dV/2gPzNfTlw/wBi8LWSDtCv8q0rbJChuzxjU38rx3Einmbj61674P8ACwP7x159xXjvigGHxVpV/g7VmCsfxr6a0ZYrfTInTHzKDUVvhiwhuznvGt8nhvw3eXG7yhHExz74r8fPG13JqPivVJ2cSu9xIxwf9o1+qnx416G08K6oLqFriygs3nljjOGbjA5r8m9Vlhn1CeWLIUuSN3Xr3rxcRLVRO2mtLlGQrnG3B9uKYCDk5x7EUHdknqO3cUnmgR5CjI5GDXIbDYkXzGcndjtSsu5iQMDHeli5i3Y602P94GOMAHioAViFU/MBx0ocbbYDHJqO7fgDAJJAFWdgEXHpxmgCKMLu2Zyeuc9KnfJ6AfTNQW6hE8wnlj6VLIVCFiTgUANiQYLDqT61MpUqCxxz1PaoowAowDmnjG0b1JH9aAFYF5ccBKj3AFieFzSFvm4xj8aF+VMt+VWAwuBIygZYDkHtT1H4ZFRRAli5yzMe9TZzgdB6moAcxUjLAnbwFFMKN1xknrTnGwhRznvTH2scZKmgBHYOD1zn8qS0VjLI5BbJwMdMU4gheOuc5p0LlFVQex60ACEYORkrz9aiRib0AjCopOR71MjDa2FOOhIqCORGupMg54GKAJJnQsg3fN0JqO/UNCUXhj8o9zU8kQcZGTzxiquTcXQA3BR8x3Dv2oAsKvyohGCuMkdKM7cjcQBSugY8nB6DnrTcEgHng8kdqAIo1LXMjZPYDHSnMpC49DjNLZEBXY53Ek0s4dWORyexNAEd4AsBXIXgjrUg/dWojz17+voaiunWWaGM4+X5s1NM4chWGQPX9KAEXcflwc4xkVDMBiNOTuYDPtTotm5yc89eegpsuFu4Y1k3BCW70ASyFQCMBsdc4phcBPlII6Y/xp7kj5jzx3qMgOoHC+pGOtAACQAWUY6cg0gGVzwRzgnsacoCBhg4H3SBxSgKSwZiSAAOT1oAjb5lKkdTnGabg8IAdvA5PU59xUjOOOASOe1NAIfqRk9OaAF8sSOzA/dbHOOtIknI3gb++CMUkjsSei4/M0KoAwQMn5sd8/jQA5kLE7gMrzxg5pzAHDMCSowDzjp0qOOVWXaFGc9sGnjoDyRjuvNAEYlDYCn255A/OmMDLdwruPyAkEcfTpT2OW+Y/wAwKLFCbidj8xTAAIOM9eMcd6AHuxdyMgqOwpRl8AY4H8X9TR5oeQkfKD1BOKbP+5VmVTwMjt0oAisNguJH5Y/cyR09asyTfMUyCw5GT0H41Hp+BCAOWI3YA6E02VgeG6g8bSM/rQBI7HcM8D16VXsRvkdwRtZsDHAx/nNSSqYIWbGBjPPHam2UbRWq/LjaCevH6UATSM2SvyuM5B/H9KJHUOAo+UYOPWo9olj34wSemc0svytycDHfjA+lAERdpbsKr4GMsp9x09qlZPLVmUDeo4J7VFaoX8ybna3QAZyKlmdXPGVXGCrelAErFHjUlRv287hVK1KRySOwBVcKDjp9PQf4VY3rHH8rfMvU4qtAfNlkOSQz569aALYVRbKvJLHcfY1EybNysSzdgKnmck7Tgjrz2NQEspO1gScE4NAEUzeVG2Oowdp70sB8q22sRu64HXPrTbuNURMjbzuwB0/xqVwducFeOo5oASWQ+WyfewM9eKZA5jTeR82AOnQ1KRuYAKyt6A01I8scZCnkYHSgBYgGyG6HBJPf86aQMqoAHZc8CnySbVHVsDBB7fnUeCS2FwAM5HGOaAAnMnK8gcAgHP5VX4mniUkEIPmXpkk+9TKRkgHpzu65ptoUZpJDgsW4OQcCgCbZmTcCV2twCMk9qfJIQSqMG7lsg80wtsLlxnPJO2lch4QMZYnkjBx+dADJG3cZ2g9D0/lTgrKApYnbx09PpTfMClTk7QMFsEdqDl4ycZU/xp/jQA8yArjOM5GN3X86hvCQiBSdzELtXj8cfhUuwADHzKOecc1Cf397FsPyouSSOCf8igC0QCgwApAw3BFKNrIQituIySTu47GmbirEuQMk45xj61EdxhfGenUjPH4dqAIIVFxeFixIiHH+e1WG2OxOHIzxkZxUOmPIouJkJByDyOP1qWdsrsbCqeTleh9qAGvuVW4BIUYOMZpLBt9sznBkZifrTbrMVrJgk4+VR161PCqQwog3AqP1oAYpLkb15OTjaDVS5c+Xtzy3BKjGcmrcw5DbACqk/d/wqBl8+5ihCYI+dwOhP9KALiqY0WNU+6BnocdxUtoI443LqFkBxgHPv/n61DglQxYKvtjH1qwkipa+XIoBGcHbwR9KAIWjcs+0t83zZIyDmh5pIkCyR/L3ZeQRTREjsuxmA9Ac4/rS75MfuwWUD15xn060AA8mVWIADEduMU+KB487Hz29cfiKYJVfKOBuXqD19akSMbflbBxnCnNAE1vGbi5WJcZfA3DpX0t+ztoqHU7kNyqyoPmH+wK8A8GWf2zU5WZceWhbAHU19N/AuFrXXLsZI+eE8Y7pXVQXvET2PtTwrZpHbw7ccgcYreVB/acxHACKP51meFVBsY2xnAHT6Vq27GSW4fHBbb+VemcpQ1Bg7d/YgVwfi7TW8Xa7ovhlUaaO4Mt1cqF3ARxoQucdPnYflXc3bfMQPXp61zPgWYN4q8UeJmUyLbMmlWgxkfL80uP+BN+lTOXJFyNYK7PkXGfrWt4Y086rrVrbqC25wW+grGU16f8AAzQP7U12e5b7kKdTXNHcVj6b+H+mjS/CsMYXGcmuX8czEQygn1r0DTYxbaLCi9lrzL4gXAit5mPGATXqQd5XOdnhGr3RGtwAZLSXKIAP96vqjxDHnRbSMZ4jUH8q+UYAbzxfogHT7QJW/Ovr3VYRPYQnqNgNVWfwiitzy/xJoom0GWQL88REi4r0Pwvrkt74XtJ4yZDEgSQfSsO7gEsEsLcK6kVD8KL7yUv9OccxsTg+lV8VJ+RG00eWftY+K7jR/AerPZuim8txAyueuTzivzmlYrncvJPXoc19z/t5eRp/huygZtkks4ZEHcdzXwuzMq4GHGc14GI+M9Cn8JCw45OCOcHg0ku/YewHehju5OQPzprjcwAbiuQ1HHJjxkcigH92M9KSQrGxIJP4U7GUXZnJoAZgH5hjjnNOkJ8oYUnjml2Fflzz7UpJQKG43cZHegBoBUIpGRinyKcIDkAnFOUEycZx0qPcxkOGJ54NWBKI8uAp4xn60xydwJyF7UK20jkZ6c0rIcYIwfSoAaqEx8nvxTJDlCoyPanOxVdpGQe+OtLMfkXIyx47UAJH8mDknA7U4ZB6dOcGlPTOeo9qjLbyAcDHfigB7ABmYEnvzmmKS/LMaV/3bZHOf4aVk2S88jpQBDNIxUKc5Y4Bz0qcqgJbPy4wRUcoxcxqc4UE89Kcck7eRu7+9ADgojTGMZ5HtUEClmaQk4Y5BHei8kMUDjcdxGBz3pyqRCiAHdnp60AWI2Cp3GM9aqWw3XEi4PBznP6VPliu3HHoe9V7ZS885HQMMUASqdzsAOnam7isZXGTyfwpWYFTyuc+vX86juyFiYBxvxgbvftQAWSlUB3Z75zVx1WVGPVzx9arogEQUkHvxT0cxseSOOaAK8DYL55cnBxzj0qeVQRyxPYjNQ2iBZpg6ZBbI7fnT2QFm/iYYNAEUvYYz6jpQBuuCyqSAmOnSklhIIwpbHfBpbdt7TZ6htoGBxQBKvGAmcjg/Wk2gkHJPHQdOtNDAHJUHnnGM04t/Dg4HHT+dABgFBggduR15pVDBWZ8hc9BkGoeN2Vb6DIxT5CSxBGCRjIHH6UAOkTdHGudo7c8n86aF3cZJIPUYxUmdwUMcIvHGearg7/mQkAcEcGgBzY3/Kc+46flTkKnGSQxGcZPWmSAMuFIVc5JHJpy5MZKjcQe2eaAEVtrbhlm6nAHFKivlufvDoF/+vSbC06rnAGAMHvSlSGJC/icHH40ARoGBXOAO5yadaIfsrvnJYls7evNRhcI+EI2j5SAeTU8KHylUEZI5HA/GgBNzbFBPBxmq97tWBRk4JAJPXOasCTYGB+XA7VHOu54RuyGkHQc9KAJmAEQznHfAzj86ifDnAHX361OI28v5FAUZ5qtE37zspxnd0xQA26DMkUeWJcjC5wT3NT7cIwbkYIHHSoAqzXgLdY++ccmp52IATZu2kEf40AMgYuiA9Oh/wAmob8tFEyA5DEY79T0qb75yuc/nzUM4M1xEoyMNuY+lAFq3/cIdvHy7R7Z6VGQ247u3Y8VMWEMI+8Dg5yaiRSGD5yV42jjJP0oAJ2MMJLDOAeahs428pW4H8WMcD6f4028YTIqjIMmE9Oc1MqeSjEEkHjgDtQAspHmFhyc9jwaQxb3AzgdA3SmqfMGSzA9lxilTA3bwwKjOPTvQBFCfNvnyThOMn161K5VuVxuI71FaRFULE4kc5PXFPLbCwzyvGM980APOAxxkYGM8ihctgsQTk8ZpjHagPPU8LxT8mRgdwx1AHNADZgRjhlc9AxIpkZ3ucAHvn3/AAp7HDc8kHOOQDTXwMDbkPjlelAENxII43KlsgcZ5yfb9KfZxrFEu7BGNx5xk1HOT5scIyCWJJPP/wBfvVgvt4B6cAE4z9KAEJG/dyuO+OvrmnFmZiWU7T/tA0m07VY4wDkZH5nNIwweFJweSWz+VACyKEBIJ47ZxSDlNpYj1JXH6inyqYwpySfQHA/KmI+9jhVXnJJ4/WgBQSOGyF6A9fzqGNNzzSKuTnbxzn6VK7MsLs+QFGVx3wOPeo7ePbApIBLA/dwcelACglehzg4ABwetLM6xQOd24gEE/wBaVDvLAkLk8AnpUepZSNVIC7sLwMf56UAFpEEswrc7+Rxnj6UrkLIUbOO3WrATzYUDKo2rx8vIqrEN0kpMnK/dXPNAB5b3dxFFuyRlmGc4x0q2wMb8/MBzggciqliPNM0+ep2qBU8oDYAX5jznGenegCIyGUszckdQVqG0UzSzSjcedvPYetOaYrG/yhXA4B4PNS2BMMC/MuTyecf560ASIDKFT5yT06DPHJqW4eRY9rqwIGd6nJzSeS0pBBCkHOcdKbLNIXYMhfBzlOv6UAM8pXcleHYZz0J4/KpEMkSY3rIfcY/WmeYHwGOPc9vxpyxfKNsn6buaAEy8eWdCmOcYyP1qRBG21oyc4zwcZ/CmhnDMCAx6cHDfWnxxG4kSMAqzEBVbucjigD0L4a6U9yt3Jg4ICdM9a+i/hTZm38RajjkCaJM+4jH+NeZ/CbRvJgdJCHk+0LGxA67cZ/ka9w+ElqNRv9QuUAw99IOueFwo/lXfQj75nN+6fUXhyb7Po6sQfu5P5VqWK7bIM2QxG4/U81k2y+VpltADzKQnPp3/AEFbhGyzVSc+meK7jmOe8RaguladdXczDyoEaRmPHAGT/Ko/htpx0/wnpEbgmcxNf3JA/wCWszFjn/voj8KwPiOx1K2sNGgYrNqt5FZgZx8md0h/74U/nV/4p61L4f8ABd2mnExX19cR2tptOOIzubH4I351hVXM4w7m0NE2fHaHNfSPwT8PnTfCpumUiW5YflXz9oGnnUtYtLZRu8yQDAr7F8OacLDTYIlXEcaqo+tRBXaJ2uzsJCItNQDj5RXjfxNudlhcEn5iMD8a9jv222Kj2rwn4mSGWe3tweXkyR7CvSp6XZzs5L4f6B/anjdcjItoN/TvX0rcHOkW/rsAryH4MaWzNrerdRvWED6da9cJA0fA4CMQKznK8rFJWVzCdN7DIrD08nQPGiNnEV0K6SziadwcVk+O9OeCytr9FO+CTqB2rei/e5X1Intc+af+CgN/cG30O1aJDb7zIr4+Ye2a+Jnj24Kkgnsa+vP25dQjvV8OsxkWdkLjJyhHp9a+QZG8zIK8+orwq+lRo7aesSJjhvm6j8Kb8rvgZ9aC7KD/ABDuKVNpw33a5DUWTO/B6diaaXIJABBHqaViCwIOM0uMn7xPfAoAXI9z9KjVg84AJO3nBpy8g4yKWBcbmJ4Y9hVgTKAc5baaihJLMecHjNK4B/iwPekQYTDceuOlJASsrfLg/Ie1I24BlBy5PSjgDPJGMAetL0wDyx6e1SAwYGdxwR05o3FpAMhgBz9aXAbkLkDjpUUSnc7HjJ4xQA/ap7kk8YpPu45H5U/J3Z9R3oDbVYH71O4EWOOMc08rvGSB8vT3pVXepxge4ppYBOOfekAlvl55GcE4+UEdDUkRAcNggZ65qO13Q23fLcnPUVIu0PlgcdN2etAEE8itNGvcnO0jqKmkcbSy/LjtmqlsVmvpBxtTjPerb8Njbx25oAjJwM9yO5plirLbM/DEnJBp17KIrd8jaSuOTzmnooWJVPGBj5aAGKqycEYbGQR0zUN2VklhVuu4sQemAKniXknHfioMbb8DGHCdD3FAFiXa3G08844pShC/IDyOp7VHMwZlyTg8AetNwoU9VAHrmgBtlljKwIyXNOeUh+ucdeKS0j8mLAOO+KexKDrz1GScUACq8rgdRxxmo4gQrbQSGYnjOaGmYK7AgAAnPvSIrR2sa4+ZxkEjvQAqqCTk8kd6WSTCZCnGccDJxQoxgcqSeeTQ7k4VcZ9aAG4AIHQ9utOZsqSQGAI4GOKBjbn65YA4pI+ZWHQ470AK8m5TgFTjODTpHCIAWyT1zxTXCFABy5/ixzQQUVeAd3fnigBYwpVsnaMDnikQOUwOPcDj+dKXYjhjyCSucU51OcKDsYYxxQA0IU53AKQcDJFLlty529e2MUeWAeSeBjGSKUBmbauGYgfhQBDKuUWMHaCw9unNSkoWAcgcZOajG/7cu7HyKTgHaDnjtUr/ALmQ+YQGHBz0oAYpwc5z6cVWlYz3UQHPJY8jmrLEPjBAGPvAA/hVexTz5ZZCAVycP7CgC7ASx4APbn1qjeO0EpOQwY9B61diLkgrkH09u9U7xwkAdASd2fve9ADrSBVHAyQcsR61IGBl6YOSc9aeq7FJ7fl/WmRuCGDdT0BGPzzQALGZR5YUld38POaijUyXEoJyyccHp647/lU0W5BwwU4xgEjAqtZSCNpmc/Mzk4HQigC3JllChwCOAD1+maiIJYE4ODjJqWdFdCR8xJxgE1ThlW3jkkbltxGCO3agAlXz7kbvkWNSST/e9P8APrVpgQFCYUAjoQeKitoBhSwLO53ken1NStIAfugSZ+YjsPxoAjbOMIMOeCpOM+9RNujUjHzOcbulTMpjKsDweDgn9KgCZmC5JIGSB79s0ATLGUyBnA5PTNCBckYGenv9eaUuSDwVOANoIJNIyiAnacnOcnPH+NAA0ZUMd2RnqR/KhchCdwI9qDu2rnLKT8uec/jTSSSykkY6DdkUAMJaNQmQM++Pp+lNLlTgAgj7zgcc/wCRSlgsecY9e3H1/Kmoiq258kdcnt+X+eKABFEt87nJEYwPXNS5KDtuY5APAWobciSEvgh2bJIAOPepukw+UsC3rjjH5UACH5CGTHPUf/WpwXeSWUbe/OcmmOQxD9s+vf8AwqRHbHIJJ75DAeuaAGuS+F6quQ3WnCMqz5ACg9VPWhmVDhTsAIUKTwfzpA5yOjL+X8+KAK95H8mBj5iM88Hv16dqtSRqAMD5lXIxUE4MlxGpCgqC2fXFSzEkoo+YscZPT9KAIj/rAW+YEjgc+3OaZOnnGIMSxHzYJ6ip2O1toBJHHPIz+NQWu2W8mfGAnGR2oAtwMCjHBJAA254FULgfZXYb+Zf4v7v0qzC+WlyDjjkDrVTUQfNRhnYSMAjJzigC1bJ5MK5xtYfcz3oWIu5Zs88kqvQDPepsoNm4EhQAR17VErgOAFODwBt4AxnHFAFW6c4Xb8xfH3emPpV2F0hVxtQrgAHOce9UQPNv4uwVeQORV2c/Zk+ZiSMjjByKAJYozIvmRtt25zjJNRFpMj7rnrgdetShImhDRuwk4BA/lg0z51+Vc7h1DD9M0AJ9qIP7xCpHBzzj0607yUYccOeflPXikQugy0W708s9Pr9aG2KDldpPTcMY/EdaAHKsgYsxG0fwsuK0vDlut3rlpG4UIG3cHsMn+lZ6fKoC5yOoyDiuk8HW+Tf3O1vMgiIVhwMtxVwV2hPRH0D8LrVY9EtLiRsEiS5b9T/WvZfgHprPotjKw+aYNOxPPLsW/rXkVhF/ZXg26XrJFYCJf95vlHSvo74MaQLOytIyDsijVcemABXo0FuzGporHrdinnXgXHy28YUf7zdf0A/OtDU3EcAPPHpVbQUJtzMcgzMZT+J4/TFJrM4BHOFUZJrr6mJyFnD/AGp8TFuHy8Giac1xtUHmeYkAe+FU8e9XPEaC9+IemaafMmh0PT2upf8Ar4nO0ZHsgb/vqpvg/HJqFpqGs7gBqmpuUOPmMEa7F+g+U/8AfVZnhidtVvNf1qUh21HUJDHjP+pjPlx49sKT+NYw9+q320NX7sEeDfBnSmv/ABXDPtysPP419aRweVawJ0LMDXiH7P3h7yrIXLp88p3Z9q93uMGS1UdjSprqRJ6E2rHZac+leAeMJftHiG4bPyWsRJ+pr3vXZNtox9FzXz5rm7+xdSvT/rLqQhfpnArqvaPqZpanoXwXtpI/AcpZABPK7o3c12uln7ZYyx4w3DY/z9KpeBNI/snwZpdtghhEC2fU0RXX9j6vtYfuy+wk9g3I/WomveuhrVWNrTNNEb5xUviLThd6Jdx7QQEJA+lXYXXkjj6U+5kUwOpP3lIpKVncVj4C/bPuftXhvQHxFshd4mTHzj0P0r5BGFYEEsO6nrX1J+2UWtdRhtZGIVJW2jtivlxmB789iK4MXb2rsdNH4FciZAWJVgvsaiVTls8Me/tUsqgcs3btUKMGVh27VwGxIh59D6UqjkjnntRGmUzjaR1FEYBdic4HTFNAIMjOOcd84qZCAemQKiK4uQxXC7c8VKMNjk4J7UgEZlbIxgk807G5gcYz2pGjwd3OO1IeGGD7UAOLbn6YCj8qRSO568DNIoyDk4z609lYAEYK9MA85oAZIxjUtwOP1pUQBEXGSeppsw3OiEg8g8d6nUc7grBfY0AQysc8YYZ64pByT3GOopWOTjBznGB3pBuAxjGP0oAExnA544FQ3UZWIgDLyMFqVFI3EdT+YpvlM00XzZUZZu1AEmxlJI5CqBg0q5IViRngDPFIuSxXO0E96bLlFZvlYc59RigCG3VXed1H8Z698U9m8ttoX8abYp5UI4xmpplYrk/Lzu6ZzQBWvcs8UQXOTk4PSrZwBt34JHP1qCIrPOzDAGMc05ny3UZ6AnmgAbLsF/iI7etRxj/SZ2OW5wMjuO1PHyn5XOPemWP71XZurEsSaAFdiqlduMnIxROrfZX5x0A60syFSrcAg9SO1NkxM0agjcOSAKAHrGnlgdQowPSmDOC2CFzgZp3y7gOdo4zmmN2Bxt6YzQBFckJE4I4OB1zU1xlhFgKQigBeAMetQO+JYUA6tnngYFSvlpSOvfn0oAA52HC7TjpzmhXC4ZiD+tIHOBgn6e39ac2FXbz6kk4oARSMjOTz6Uu8h24PoQTjmmEkKx457nH8qlVRu4UgEgnjigCJ03gLxgc8jmlCMwGeg7Dj+Rp7hRJnjJ7cUhwquQAv97pQAKON3LcADBIGKkKmM4xtbqPxpgQsu5h8mc8Z5x0p24Hdu4x1ye340ANYKxwF+6e45zSFsbj+gz0/GkLZdSMYOB0GKJWKY/vMenIoAZagefJLgnAC+wJqYbVfkFVI3ZPGe3FVbVBJAzspId89AcgVO5xwFYDsCTxQAkzLHExOGVV6kDrTraTyrTy1RUzzkj9arXY3whVOS3y9auyDbjIwABnoPwoAihLq2BnJ59Kiv8AxgjzMsAA3A61NbsAfukdQCR+VV7hUmvIAN2VO48Dp9aAJpFAgOSM9s4/H2qJT5bYZdzk9ScCp5duOR8ozznikCBAMjap7kUARXUnlwlsgfj60sMQji4+dB7YyahuMyTRIARgkkAdB/nNXDIBGFACuOq0ANVgyOTk/NjnGaoTqRdp8gwSTuz3H41aUBAzEgt7daiYK1xGoOCoL++PagCzEpKlmA2sMAe1RBSTt4yPzqfaIk4PC9Q3H4VG8hjBxgbucjvQAx3Y4CMB2Jzio7UDLznL55Bxjp/SkuJBHA5GA208+npyKktci38s4K4weOTQAMWZge568/wCNKWEa5OHAOMdBTd+Qf7vfnnP40YIBVuRjnA6e4xQAruX+Tkqp4wc0jMSOWAz05/oaQqrEMPm9eQTTsKcIwxjOQex/GgAUZjIII+XPTFQ3JKwOSQdx/MGpGBKhiSGxyv3cj8OKilyTABgfMSCfSgCRVwgGzIA5VcEU5FDqMHvwd2MfQGmlxL8yEZbqcA0obcW24dQeQf8A69AD0TzVXevzDDnIxmjfnAK4HY9QOtDjYCc9+SRj8qTBIHPfjI/woATbujKcMvGSPm70+MNgrtIJIGA3QD2P49KaoGFwcAZ5OD+RpvlsyCQtv77Sc/l37UAMt2Vr2UEYKfLn+f8AWpSQgbKkexGPbrUNspMe4Ybe2WPH5/zqXBd0OegwpHFABKQ0chAGSuQW7f55qvp0RitTK2QWPbrUl64+zuzcMx246GnOhjto1PCgDBAFADIQV7deCQvWobpfNuoVHHzE89qswdGxtVgPlIB6/Q1UjXzNQw2RtXpyeaAL8m4q5U5XGOB09aEIR946lRnI4J9aSVgYmypGP9ng8c0wkpGVddpB5B4xxQBDp6BrmRtpyuBgHr61alXLxkAbSNrDr+tQaWWFrIyn5mJIHerCbkJ/u5AKjnFADyIZukewjnk4/X8Kj8oHO1yD3wc8U+4Ea87dq9MFcZNJFEkgwMYU/wALZ/nQAh8wBSoDtz7cU5HkJG5SFx0JyKcIyu4eYeTgB+3p601GlTeNin/cI60AOzFJHt+UMSQdwxXf+C7J30iJDGFW6u0QMOC4yOv61wauY2LfxEcoQCM+1ev+FdMeG58N2r4LB/Mfb7KT/Wt6S1uJnqV1CWsrS2ABF1fwQkH+6vzn+VfT/gCNrbw5NKGAklxEmexYgD+dfOFpD9o1nw9FkN++nuSD7DaP/Qq+ofCFtjT9LhHAMhlP/ARx+pFejh17tznnuei2ypa2agDhQAPoK4v4h6rLp/h6+liG+5dPKhQYy0rnYgH/AAIiusvZmghj7A/lXMvp/wDwkvjTw/YXFo81hDM2oXDA4RTGv7rd6/Mc4H93nit78icmQld2NDWYh8LvhbcIhQzaXpa20aoOJLl+OPUklayfD2mjRPDun2RUD7PbxxEDuwUZP55q/wDE6UarqXhbQ8mQ3ly+r3aHGfJi+4CPQsUH4VW1ReQi5Q9T61lhl7nN3LqPWxL8MtGGleHrclNrbRxiuliuBPqqxLyI+T7UW4XTdLPGFjTNUfCKPNdTXD5zIcjPpWsY6XMm9R3xCvDZ6DOVP7xl2KB6nivMtb0sLPoGl45knjVh69zXoXjJG1TXNO09fuBvPkHsK4rUZDd/FPQLVf8AlmzTN+XFJu8lH5lpWi2eqy3CWV1Hbg7QFGBWR4k05Lq4gnJIRgYnx79D+Bqn48ne1Md1E5WWFs7QeGHpSLqKazpQO44kXoOoNW4NwuZJ2kWdN18paOkzBbi3PlyqeoI7/j1rkfGnxYbQYmMQEjehqx4ihnvrQ6npoxqMC+VcWzcCcDt7N6GvF9VnXX5ZVTdHcISJbeUYdD9P61zwlzeprKNjw79qrxani6fTrwQCKY5Ei5+97ivnTucdPQjpXun7QumGzis2ZWypI3AcCvCXbqrDv1FcFZ3mzohsNbcUbauQPWocbUORtPXFWFZlPGBx3qIscEk557VgWSxj5cc880Kp3Ht7UqkjB5BPTFSKpADfrUAMJzKvOMDPJqR/kIyQKjYksDjrxmnzLlTzyRx70AOQbgPRjn8KQAb9w7UmfKjUcA9s06IYyx4oAYDnkcHPBpSqqrAvjPNOjGWzgkDsPSmN988cdfegCPy1V2JYnAxx61Lv/cj5se3emxKUU9gx3HH8qe5CgFs7j0wKAIySRkMM+gFJIGTapwQRk4xT14OSpNR7MjcQQx5xmgByfKM5zk9DTYpA00rcbR8o9qlI8sL7AtzUcLDy1wNjMeo70AEnzNkHGOcGob9ibcpuwzkdKnL+YRgdBz65qu6PJfRjI2qCxoAkJEUYUZHA5/rT5Z965yNu3setEoyR8u73BqKc+VbybGK4Un5s/lQBHphAttxOc5GfxqYMNy8Z5OSKjtE8mxj3KQ2M9O5p6qScY698CgBZW2xMAeoNRWg22yDHUdB2plwwMscGMb3x+FXM+QBgKwHHNAAzbY/u4yOaq2qkPIOuGwdvFSAlyWKfMORUdq+bickH7wA7Y4oAklOGbPPHTIpgIjI3D0pS2S+eoHXNRKSedoI7E0APIzdIRggAnmnfdIOc7h3HBqBW3XLnGCoC4J71K0W9mYjaQeM4ODQAi/dYjHfGMGpCi+WC5w2Ryc5qFj8wUMQO+QQOalVVLtuAIHI+v4UARj5sljlegB7/AJ0bxIVIbgcY/wD1Uqht2MEe+TilMeF5G3p/CCM0APlUCQFeq84zTZCoVMgMSQSKVcsFIGDjlsUI5Zh83TOM9/rQAqShUBAx7kdaVwCPrwSBjg00/NlARgdQMVJFCHkwE4HVsUAAUIDvBIXpzmoppM7nIJByQSP8KeWLyFcE+2e1QXRDx7QMggDkcdaAJAwNvDgdssMjvSyqSuUIjx2//VQ7hSBgHtz2x+FJHtXczHg4wQMZoAhaPdcwrwfmzk9aszDC5J4zgKO9RgebeRnGSgL4z8uf/rUtwmVDsxB7nnFACrgnOMBRj8vpVWDM97K7Zwo2YHQ+pqy04MJmYZHBLA1BZfJDvYFi5LcZxn/PegCyzDz2ydy9Nv8An+dNLByeFBHXA6Uhc+Wd3y5J4zgkfjSb9yMWGF460AQ25BvDLIBjoAeOvHNTSlXl6FhnoKj05B5eSPnLEj1+vtTiPNydoYjseeKAARlh97sck+n+NRxKHv5HGF2LtOSR6VYZyo2gZA69ar2RAMjdfMYnJ6AUAWJCgk2kEADPXGKh53E7cr6H/wCtT3wxYAMDnHAwfpRGpd33NgLg9f50AVrpVfYufmLAhPXFWHAQAE4CY5PeoIQZdQDYDLGPTIyefapZWHmZD5I6D2oARCoXcpK5PIINJ8vmA4zjHBXpSiMBgCdpAyAOKEQZXOBk9sH/AOvQAiNiQjnPYYzj86XzGVizZBzzSMcFdnI6Zz/PNDB8bT19fu8etADlOOFxkDOccCoIW8zUGJPyINo4/qKsrhQSwxxy3rge1VbJ2ETuVLb8nG3/AD60ATSDcxGF3H05zTNzbCB0ye3+NSxkOcAbmHf0HpimDIQ5++Tk5yOvsaAHEcA5K5x0OPzp5KxkEthc/exjmmIny+YT9QeAaZkodxLkjBBxjI60AOaREc/LhBgnPPNR/aV2Sux+Ujhf060suHkUgADpv6Z/H/61R3eXkjiPfBPegCZRsiUBcuOh6n1pVkClV3kbhuz2HtTWJPKtwpJxwf1p6IF+6NyjgZ5JpICnckSGJScAtwFFW5wF25PygdfeqylJNQBO5Qo6DPXr0FWZ4yDuXaCeCDkEc/5+tMCNG25IGQP7rU2xUl7h1JxuwCO3rTySIWfKlSOg5yPWksE2wkt8pYnnBwc0AOiAQMp5PAHb/PSmXwVIpcOGXHTuDToyoQ4OXLcYJFQXbAxhQCQzDk98+lAFuxUR2UZ9cc/ieKk2Oso8vJz29umacoBjjjUYVRz9aBuMRZcMRxz35z/SgCGV9uTIDGDySOf0P0qRTbuobcvPQrkZJ7elRlTjBQH1MRzn3pfNjH8ONo/u9aAJYYgWbymbdxgg/rUhRxuAIJH8WOvriofKDEquVbH8LEfzoWJ0O5ZmyDgDANAFmGAS3EUUjAb2ClgOnvivbvC4H/CT2wH+rtLQ42++B/SvGfDiCTxDaiYGUBt2Ca9r8AD7VrWpyr0CxwAY/P8AnXTDSLI3Z694SgF14ys4slhb6epPPd3/APsa+n/B0H+kxAD5YbcAcd2PP/oIr53+F1mL/wAZa1OOVR4rZT2+RQT+rV9P+GbLypZWI/5Zpx+f+NelSXLBHPPVkviK7CoApLEnbgdqqfDqA6jqHiHWYJJSHaPSot+QqlfmmKg+mQM/7JrP8b6sNLt727JGLaJpAMdcKTx69K6Lwk3/AAr74WfaL87riy0+bU7piMFp5Mtg+5JIpV/hUO5VPe5zf2yPXviD4m1TdmGxEekQMCSPkG+Qe3zMB/wGp7hTtLnKkn64rO8O6RLoPhywgc/6TKPtV0e7SyHe5/M07xJrB0rSzc7BLIXCRxgfeY8kfgATXVBKMbIyb5mdhrrl7eK0jOZJmAI9quaLAIbh0HAQACs/S1a91WW6PMcfypmr9tci3hvbhuAgJzUvT3Rb6lKzh+3a5qt+eQmLeM/zrzbwvP8A2p8YJrlvmihJiT8K9OjcaL4Lku5ThijzsT6npXjXhLUJNFuZLxVzdyRSSqGPVjzWNH35Sl8jSeiSOg+LuuNca1a6fatgRyB5GH8quW92tnBFNAf3Mn3l/utXmWga5qOoXN3qOp23mNK5GB2Ga27zxXDFC0eGWJhyp7V3TskodjmWup0d/qdxaXBurQeZL0khY8TL6ex9DWfqvh7SfHtqt/ZO1pqEJx5yDEsTf3XHcV5xq3xH8hxHuY7D8rr3q1o/xDtr24SeG6XT9TTgSH7kw/uuO4rzqsE3eLszqhKys9jz39obw/et4UuLS/to47uIh0uIx+7nA9D2PtXx5nYzDHzZxzX6eSazo3jjRbjTb2CEXUiHfZSkFX/2kNfnf8TPCj+EvF+o6cyFUjlYxj/ZzxXnVW3L3tzeNktDlwflO0AnHOacpEkLYwD6EdKjJGf60jE7RtORWRZMANnGDjvSIDncxB46GjBWHaOAaQkYyByOuTQAL8xPHPb0prSBZAWznrj0qVSvPOGPbtUCndIwOdvY1ACku7gnlcZz7VKG+YBTu9M0xQByT0GOaBzIMAEDBxQA4cMAegGaZJgIWDBn7AHrT2PmO3y4XtTcZKsfu44A6igBVXC89PbvSYD/ACqflHekgTtngHk0oYkMBnA9eKAEYhV5Ixx+FCt0DYOehFOch8Kq9B155pFGADu5XsO4oAjumwCPogP1qRiYowgxnHBqF3ElzGCcgHJWnuwZuDwM0APRj2I9OM81DGrSXUr9Qo29alaQBd2ccZHHpUNiSYC5OC7Fh3IoAmJRcKBsJPU1V1BsW7Ip2lmANWJP9YoGTk9c1FOpaaNcDjJPtQBOW2RjDHK8cnrUSyHJHGW7ZwKfNjYAMNzzUbED5V4BPvQBDkfbO22Nefqf89KlnMhYK3QH8qZZn7RLM/Ax8oxznFOdV84gEHI9KAHgn7w+bjuRVa0lJ8xjwSTwPSppf9U2DtIUnHc1BZI32MMcDBzx6UATO4UYBKjk45poCiJSqgsegB6n1pXDuxBIHsO340kkhEZBcDb3oAbaBiJXI4kc9f8APtUhKlQRnDDnjP8AOmWsQjtIwc56/n+NSbsDBAY9OBwaAAARjIx65HegyKxJwQOPTr6U3btVRsLbhjIxxRMh8wAHgHOSPbpQArNuY/kOMUh43Bjk44BP+NKFBYdunHelwD7+p5oAcu1QpA4wOw4pB8nI5OcdTUcjBYSmQTnoOtOwYssqkY5GBnNAClcgAgA5pWLiNlUEE85Izn3oyx/E8BicfrQC4LkkEYHHHX2oAFcRRn5iSRyTnA9qhmDt5ScuNwHHXjr05pxzhfMUqCMkDINOG0youDuGSc87RQA9iVYhmByOhprxmRfmAKqcDHIFOPReQG65IxmhCQjBscj16UAVo5h9qmIzwAvPbirzgzQsBycZHPSqVmoKNI/BJOBmpo5Pl5YoQeo5oApvvlRIcDA++BwoUe9W5lWKMgruGMYA6elQTgC7DKwZ3U9B3FWJCRFEWyzH69aAIiNhAfv1FK0vyHgAL2/CnAl2JOARwMHp+VQ3QC2sqkhzwBx1J9f1oAktWBt97HHGc4xjv2pHcFWjB+QkE7cc/jU9ouDGuOBxyeB71Hf7beRRu5Lc5OeP8igCKfKW77Dk4ztHY9qfbQCO3ABGVHJzyf8APpUcqiaVIwPkHznHA+lWJiPK2k85/E+1ADHGApxuKnJ7nNISzBs+wzmkZ1kYjaW3ZAAOc1BdSMlu5ztCk8D8v60ALYqPLaTgHeSBwfb608DPmMBg5IAzgUWyCGBF74//AF9RQrbQNuCOpHNADGBaNjnZjq3/ANcU5YxhQTkjnPH/AOukMeQzce+3kce4pG/eud2Q3p1zQA8nayHPynuW5/I0uV3AEgrjOQcDPp6Uu4bDkZJ4/wA5pkSkNzwucYHGf6GgBt2WFm0isFYgLjpnt/WlVfIhjjXvgYA9uaivCDLBGF/dls8YH/1qnMJX6gEZxnHpyKAFSR9gG4YHfO4D/P405yRC6Ebsc/MOW/A0bCFwuSQv3ev/ANemyMfKwCWJPUHNADVxGAnQkgAA0rhVbGMDoOo/WmyvtwFyobg5OKaXw/QcdV6E+tADihKDHXHDHp6VCp82/cAYCL1H+fcVYAHkArzk8EY6iqtopN1K5HXhT0H+eKAJV5cscEkgDHP41JhZMhuVJADA9+p/lTC2IwWIUkckjgDPTipopMIwQ7jj5snOO31FAEFt/wAf0m715IbnpU94CJEA5Huf1qjaB9xZQQNxYkDJA7A1fdftEHzSDDdD3xQBSvGykarzuOBg1NhkjhjAJJyTVdl3zeWeCvC7h6989+KuyqY8BX5C4ALcH8aAGsGWMOpG7BzzmoLg/wCkJuxnOFz6CrLp+5GTxu29jt4qtNGxvYm9ATj8P/rUAXEUqqnHDDtS28YW2zG/z7j8o9aa77kYOp4IXC9aEij8gEAk5Bzuwc/5xQBEC43OQobpgHaRUySFVO9G9BnnJ/Go8PuIy2Txtb1+tPAMbgFOgP3WoAd5ked33G6fMvX8qeEiUEoUPqQTUbMxcgo5O37vXP6VKXADKyPtwCwCjmgDW8NSfZbuSTA3hMZPQfSvWfhgbiOJHjiae7uZTMkI6t/dz6DgEmvOPA2iSa1eQW8Kq7TSeWob7vrkj0Ar7r+E3wTs9D0qG7cebMVDNIcEn8O30ruow5kZSlYufBTwfLpdson/AHl1I5lmbGNzsckj29PpX0BbhbaGRhgAADP0HNc34a02O2mUKuNvcV0d3t+yZYnDncc8celena2hzXvqcB4mtjrfiDQ9IdVJ1G9Uv6mCP55evbhR+OK6n4nTnUdN0bREZQmu6ivnLxn7JB87ceh2qP8AgVY/hiMar481rVY9wj0yAabBuzxNJtaQ4Pp8o/A0281L+2/ibqzx/wDHnodjHpsRByBK5EknHqFCCud+/WS6I2Xuwub2o7ZcyAd8Z9q4ae5F14mVSN0VjGWPHHmPwB+Cj/x6uyeVI9NklmbCIpZmPYAV5v4Vur6HxJfaPqUSw3s+7UraYDi4t3Py456oMKa6pNJWMYpvU9q0yFbTTEQ/exkn3qjdI01hHbJy91MEx7Z5q9fTfZbVj7Yo8PJ9s1uzVhlYIzKfqelYSlZOQ4q7SMn4t3Is/D0GmxffuXWIAf3R1rxHxXc/2Tc27oCNhAwPSvXviDONU8aCHrFZQ5/4Ea8V+JTZLnpit8LHlgvMms7yO38PaRBe6F5yAAM27nsapX2h2U/yysoC9Sab8ItVOt+C7m2D/v4mxVHVvDdzcNMGuHX8aub953IS0Rynifwhplnq1jei4ja2EmyVD0IPGa5HxzpOm6dq8AiljFvIpXEZ/iHet7xH4MIigee8kMAmUSLu6jNM8S+BdLsdS0yZpWkikzG245APUGuKf8RHTH4WeayT3omAt7hlWM5jcuQQfavP/itY32tob28Ilu4xgyfxMK+gdS0XTbeEiKPntXlPja3iEDllG5TjB9KipS5hRlY+cwjQykH8jQq7+O+a3fE+m/YL0OoBibkVkqod8AdOcivNas7M6FqIwzwOeKimTY6tkkfSp5FDAHoagfquSSM8UihrZOT+vekCbYg3+c1I+09SRk4qNn3sPQdKAF2nC+/UU5V3Hjg9iKRSVA6Nn1FNlxsUDjPaoAeSwAXvmk37nIVeQOTSkhEBP3jwMk1DGuE54LNQBY2Oq7ic+1Rlz2PWnFSMDdjA9aCmUIzjmgBqoSck446imgY749z3p0oYAHp2yc0DCrzk+g9aAIolV5nJX5lGAy/yNO2Fm34OPQUQORHJtYAOdxHX8qewUsAMgf1oAgupPLtnYjBA9alt4ylsvRuPTrUV4xIQbj8xxzznFTRyfKkYXPoT2oAiUsJSMEGmw73ui2MqPlU5zg0XShCJASCCQals9qoVUE5xyetADX+cN8uMH24pcDAwN2e+cEcU6QFVI5I69OTURbbG5cEcHHGMCgAsEVYMj+InJ9TTJW6qOT+GRTrD/UIvDkAAkcYHrSXrLbgHojH5j6fWgBl2CsQjUtub8xUohMNvt5J9+DUDATThc5ON3TP+fpU5wcrk8DJ60ARBQrA8Me4ODilnA8phgruwPTg+tCopjzu+Ycgjmo2O2dQPnkznGDxigCxgBBGCGXOMY/WkIxwoAOOSaWQlmyoPQkrkiowSW+UAKP4gM0AOO7rzk8AUFySgICY7gdeaN/y8YPUnNBYqmT1z0A/woAaWDsSCS2CV709Iyqqx4B69ajChypHUeo6D0zSvkPxhQPrQArAs+0NnjAOff3FPI55BI/zxUbu6gZb/AICSalJxjBDAjt0+lACSEn7x+U/w806Xaqn7rE5xnHSk8vYwbacEdQDimLljnPHqCen0NABlpXyfuLwPl6flUcMm95WJDbcLuPbuakRnbay/6vqcDnn6UltHtLEEEu5JzQA4ZY5AI+lR3jA2rBTggdOevanhwZACvAHBWo7zL+SDgqxA56Y60AS20IitkXvtHIP+fekRCdrhM5OAxXg+3FTTMIlAyPULnoahjTYAS/U9ODigCKVt2ooMY4PHX9KmlXaAegUYGOCfp2qHZv1HBwAi5Jyen+cVPckM7EjGB0x3+ooAbscOGGG9ARzUN25kniSNeOrbj6VOCMMTn+8Sef8A69V7fMtxIzHiMBRzQBbYCIrMBjcePRR6Ut3F58JZQSR0JHGaax2sCcnjBGen9KSQr5YBP6cH8qAKtkjsuX6kk5Azz71NKoB2ZUtjlvT3FRabnyQRngseT3/z+NSXMfJwA52854P6/wCNAC42lVZgqrwcVDeqZniSPON/IbjIHPr9KlCtuywLA5G0jAqCM+de5IVQq8An1PJ/KgCdt0cS4fjPP+AppXe/yjjvnrn6ilJBjZ++eMj/AApn+sGD1HYHpQAwx/KNu7A4GO/vS7iw4YsCchep/I0vI9wB0657d6FOAFGOPf8AxoAEQ7cEAEngnp+tMQcKvTGc5GBTmJiOWORnhaaqMsLMflP97oCKAGw/Pegvk4UYA4/Cp8hiWUkMCOTxxUVjuEUkpf7xP6dKeqqAPl5x1Hf60AOfczKAQxBwe9I2CmxASR1DUmPMZMctnFHmFN2QWGOAMHJ+nX8qAGkZdF527fuhv8ac4CoCF27uQBxwP/10xZAzbSQBjHtTo8SM5XO5uRnI447Ht0oAY7vFEXYbM5PT0H69BSWSGK0EjJ+8PzFunFJefu7GRSfmJA+7tyfYVOiEW6Rdgobb/j2oAUEFtwAbaADgVHO0aW7Ybkc5I5PanEeWwO7LNyTj/CodQBWD5TktgDHPA60AOtlC2S7lO4+3U/49alTIi2ckDkHFKYiIUVRgBfvYzUdtIu1MHGedpbp+dAFZHzfw5Pynv61dJVyrKSWIw3Oe/wDkVUjG3U492SBuJPTPJ71amJErllz0wR249O9ACSBycANiTqcVBCcag4zgBPlAzxn0qyGCYYsRkY5zVexXF7OTzggZz78j9KALrK3lyAqGJbH+T2pQyGJUVQqgjIbioroH5drLt6+3WnTyIyBmXyyc8sM0ARwQ+bIwEjIp53A5/wA81Mscx48zO3qCORVdPKZtwCjJH3WI/n0qYoquHEjqx429ePWgSFJZwQAhA98c+tTRSuFJKYcDgh85qFkbAHmHB45Gc1O3nL5eNpcjsuOfr+VNDPQfhSY7XV9PkOfPDSsxI4A2gAD8zX6MfBrXV1rwuIyVLRgA57jFfm/4BunS8s1CGPykfODncS/X9MfhX6B/s223m+Frq7kDAM3ljnjOMmvVobWOeZ6XYqVupFGePXtVjxHqKaPYz3DyLElrEZiSM8KCxAHqQDTtMiQXhBOWOXK9wM9a5b4lSPq7aVoUaAvrN6lrnI3eUPmmOD22gAn/AGsV2vTVmCV3Y2PBlvD4O8AQX96mJWhl129IzncwLhcfQ/8Ajtch4BE0fhuC4uVH23UpZNRuDnkNK24Dn0UqMe1dB8ZtR2eFG0qHCvrl7FpUSp/DACN+B1xtV+feq1ky+aoUBUXCqMdh0rmw6unJ9Tar2K/j3XF0LQkLW01zHJIomigGWEAOZXx6BNxp3jfwtF4q8MWUulX32LU49tzpeowfwwvwyccldp6f7pq4YRqWrzM43x20Qtwh5Ul+Xz68BRj3Ncfpeq/8Izq0vhG9uDBZDddaRcg4aNM/PAT0+XPA/ukelFdO6nHdDpPoz1vWSbkiIfdTBatTwOqqdTvHGEXCA+wFYl5dC3tMt/rZyWPsBWlJN/Ynw6mkA/fXIwPq3FZVJc0bLqwirO5xjubx9R1Bv+XmZip/2RwK8f8AiR/q3Ne03tr9i0uGADlU5+teKfEhgIpfYGvUpaHJLVlX9nLV1PiHUrB5Nu5dyqe9eh+N1ntZXMZKr2r5m+FniaTQvitZyklYHbym/E19YeN9PbVbJZIpMArU1ladxweh4B401eddPdGl43Dv71B4m1hmi0kPKzfvVOB9Ku+L/CQTT5ZXlLFCGKn2NL4osrGLSNMuYwDtlQn6EVwS+OJ0x+FkOoaogtHk8tuO5FeHeLNYl1jURGBsjMmOK9w8UahbRaSwQYwvSvBb2BpWaboBJn9a262Myl4q0CGbTeOZMcGvNRAYpivcdq9e1uWP7MqK+SRXner2Zt5iwO3PNedWjrc3gzFkDDHIznpUCkiQZG7HJBqaaMl85xznnpUDSE8Aj5u+OlcpsIxJxjGTSNnBBBBpZQRggcDtSBQUJJwc8UANb5TkcjGfpTEXawOd2ealGWyT1xg80zHlrjufSoAWR9xOQ2PReKWQFRGoG4YyCe1NYHP3uuADU8m3zec8DrQBCDt+9ycdAam2Y5POFGM96jVtx5+6OMinPISFTByP4s0AQu5zySccdelRSSpFEz9OMA+hqYgZ6tk9uxqG+T5YkP3WYcCgCVN0UcSEDGOeOKAxAZGByP5UjZDnA+XoBTokKqzkLnFAEDKHuU5LAc571JJywAOCD19qZCxea4bOCMD8qc2JJcbgT0OKAEvJClq/VuD+NJCCIEY8cA4JqLUP+PNvToAOOamGEhAG7dtHQ9aAE3Eg9FHao7gt5JzkA9qkZmwMMRxyMjBqOcvJJGi5IB+Y4oAWIGIZIwvv2qadVkhMYAOVwV6596ZcAKNpY4znCnjH0pdilVIUng846CgCvafLMQXXG7nPQGrMzbCSDnP44qtYqwkkz8uHPI9KmcqzAHBJ689aBIaz7VVSB8zccGmR4+2KoJIALewqRlLOPlO0DoOoptuA8srLwFIX8aBj2OAyj73T5eKZhoww5IHI570qsGJJIbnmkDDbt3HB/iPTFADk24DSZJ9qTfvdhnaB/DweKXAyPn+X+9illI+b5BnPHc8fWgBHkIbBwoI7UkaZbkAFcHp/9ensAF3HcG4HOeKbsMhLFsjrngigB7d+pz0AzSYDnBJHHLZ6U4rhw4yH7Yz0pHOwAkkHHPPXFACHpxlUJx2/WpJMCMBSMk+9MXdtzx0HBwaFkZlY4OSemKAEwdrHdgKMnHT6UW7eXaK75y3ofWmzbvs7fNuBJzk/hTydiICcKFHHPAoAb0UsF6k/5GKiEgluoS2Pl5PPSrGzKop+7nJHt6VArA3iEltuw8A89cfjQBYuVztG0HOTk01GQRv3KnHXPSi5YKy7c9M9KjRyRkg8ZoAjg4u5XcE4wAp+nrU7ndLkgY45qtaQNOXkIALSEkZ7VYOGdjxheSuOfbFAD5D5cZAy/wCvFQaWjZkd8DLE4B6U5ssC77vpnoP6U6AbLaJXIDbc7h1IPvQA9iMuD2OfQ1FPITHwPl9OPzp2SrbSvPHOMfjVa8Z2t5F3duCQe5oAk0yJhZxvgtuJPPTr/KlnYyZdhtJOQBx7VJCPIg27scDKn6VEXJT7+D6HjnHWgCQhmQkAgAAZqrb4Z5p+cFsAj1Hep2laGNsYjwMkn/PWobBPKgBG5SSc4zyP8mgBwYSZ252nn5h/k0rxsI1IIJAJAPc/zobLOgAVgvXvmnS4IHJKj09utAEYO04Cc9Bk80Fjk5BHzZ44z+dSBSqhR8qnkFuw9OaSVCJDGcqTztoAaVV2XqoHP90H69qbfFTDLgD7vHapmHO1AQdp5+tV5wRHGqjDPJ3HUdfpQA+JPLt4x0Xv2p0nzYZcbeh9aVydowuQAAV6/wAqBgsQMbO5AoAXOxNzfN8vAxk5NQHaMjlmwcAn+lK+XwN2TnuMj0pmWAHzMvUcnj9aAFUkc8lmPA6Z/OpkUMjKflXp0wcU0PuQ5wOgHp/hSQttZdynsoPTNAFS5lMscS9SHyAen41pEHzCdoVT6E5PaqT7mvFTaCQeR7Z/+tVg8ScAgnGccdvyoAIcq5ypO3GSeB+lQ3CiWRUXO7cMDHT1qyoychue5B4qqwd9RXgk47AdaALh/wBZgfNxznj8qqtHslRG+WRc8k56/WpZ1xtDZyTjJ4xUYQyEkkOgPQ4PFAEcZ3amBgjAwSPTrUz5EjMxJBI6+1QJIDe7iOcc5GRirEzeY7hl24YgDPagBsnMRL455ODz+dN01Wd7iRR0Ye/Ap1wWcbGUYwBn2wMimafIwhOOArEZ74oAszM+Y41/1gO4cZz/AJFLK7H7yNu5xjBH1pjh/tH7qQAn2xxjr+dK00jp93DA4BDYz70AQxyRyYJGPTK9PfipsRykLkFz/Cc/4UkLEBtyyFe5POPwp4kBJBDK3qy559aAHpFGdu3IPHIb/PSpxGHiKJI2Rkg7sgn1/KoVeEncSNuCpynJHrTwE8lSrDGCfl4496aA7PwbM7X6eYcMsaIcj0Gf61+mPw30+LwF8JdME5AleATOvTfI4zt+vI/KvzX+D+mnXfGmi6ez/wDH1eRxM2f4SwBP5Zr9JrISeNNWRUQpoen4RewfHGPqf0Fe1hIKWstkctV20R0Hg55f7Mu9Su+J7psj/cHQD9aw9Bf+1PineX+xlt9B03ADnrcTnPAPT5FUD6+9dJ4o1CHRtMAeaO3RVOWfhVGP6VyHwnvHvPDT6ncMTNrF/NqEjOCD5KHEeQc44VeOnNXialou3UmlHX0IPFFz/wAJB8U7OzBD23h6wLSYwQLmboPYhRn8a1bTFrK7OcIgLHPtXJeBLttQTU9cmO6XWb+W6BP/ADzB2RD6bQK19cvfMtZrePl7p1t0YngZ6n8gadNcsUuwS1Z0XhpXbTkuZCS1w7XTtzj5uQPbAwK4D4keG4fFDzW0srRFZBKsydYm6ZH1BI/Gu2ttWj8hlU4QHAx044rMvZLd5Hkd1BIGQSKL3GdZrMqzzEL0yIkH4810PilN0OhaWOVJ8x19gKxVtPM1jTLUckvuatm7l+3+J7uQfctYxEv1PWue3vxj2Lv7rZz/AIiPDgDoK8F+Jb7bS5bHRa928SEhX5rwP4sSeTpswzy3Ar06e5ySPBXl/s7VorleGV1fP45r7b8MXkfiLwhY3KkP5kSn9K+IdeBS7x04FfUv7N2rrqngWK3aQiW3cp+HalWV1cIGf8QNKdbW7VVJyp4rzLV2c+DY5Hf/AFYB5Poa9l+Kt4+m2dyYxuO018razqGo3miMu9vI3kH6E151TodMOpt694jt5LJUMm7KjIrzjU9UaZvs0Ix5hwDWr/ZaqgLsSAO5qleWHlGKdEwqt1rRasllVrMxeWZWy3oaq+ItMSSAMVOcZBArWvypZXzn2p9yxkt4Ao3Mcjaa5qi0LjueS3KkMRkrg9Kq7wpBHLdBxWtrdq0d9cIw2PurDOfPA5wK886SdlO8KSDTCQFA9+tKw/eKMZLA8UhBV89RjpQAxh8pAPJPJNGCuAT0GKGYg9D1oQZZsrwOwqUA7jzlj68bs0r7WY89cVDFnzmJzwAAfSlZcMuck9cDuaQEithWTBFICCo4xnkAmhmbgqSCOPrTCTuzg49c8UAODl3wo2Ed+5qKQM15FtBATkHNSZ3SBVBx15qK2k/0mZwONoADHpQBI7h2OScg8/4UqMqDHCnv3pisVjYHqTmmytiFirZYDOaAEsV/cOckEsSPzpwGDyB69RSwqPskePlwORTZGbIDZKk9RQBDdKHhiUqwO8YqV+GADbAOCMY7U2VRJeRKuQAN2fepJeZCGHQelAAQSQD2xyGxUaDddKV5wv5VIx+cdcnsahsU/eTSDI5wT9KAJJctI24Z+tAyiADG0jkn0pZBj5scY6DP9KbM4jiZm5A6UARaYMJIwJ5Y1JLKQ565ySKbao8cKD+HtkfjQPlJfk4GAcZzQBI0u5k3/wAQ68U2EiNQxO1WYv1NRSPlXyRkKeDjpTxEVijXC7FXp/k0ASOyq+PxwSD1pEj25bIAHTHGfypXyEGAQvXoRTckpz93jqM5z9KAFVfMOMcA+gpWfkFjjPqf8acu4csSFAJABqMhn+Yrn5s4z/h0oAU58wsPm+meaTLPkblVVIyq+v5UnBLY3H5cHjkUb9oAGSuCSRmgBwUsu4/Mxzg4FPbcQCQQegBHWmjcz7FDNkgcmkG1NoVi79M9cUASq5I5Yf4UA7lbYMjOMe3eos/w4II65zThMXUkA9O1AFa5I2lIyQWYDgnGM1cClFcZUBfbtVV8pLAMEnduxjFWmIbI2kZ4x0oARDvbBYEY53dqgBH2mQYDDaoB9s9ambKxsSTg85qCzTzbiV8hlX5ce4oAtz4lTkjjjIqi0hjg8oZ8zptPqe4/CrkMpWSRWOQRx7GqNxGWu1IBYDI+Q47UAXLdRZom3Bxzk0yP5mZiSwJ4PQe9PeNlhXK4LDnucUzy9oCjAz1ByMUARzM4tnIPB6fTpU6MqxblAIAAwcDNV5httwqrtJYfSrcS5CKBuJz0OMfhQBVYo7ISeTk5z/hUd2rzTJFnKnv7DrzUpO242SYyQSF7E+lQqN9y7/eWMbR3we9AFkriJFKqRzyDgYqFCYlLMuFycKeP/wBdSH5mGMgc4yaZL8o3ZI28fT8qAIb0kQsGXBbAznrmp3RVPlqoUAAbsdfyqGdi7xrnGTxjrx/9erEgDSNyOMZyevv60ARsqugXaVyc/N196UgyYUKRkYGfWkH7uNMscHkEn17c9qdK2wZTJbqCp9e9ADHLRAAHjd0+nb0ok++MknBz+P8AhSLzk7QOxz0/+vQSzEkAjAwCO/4igCQ4VgdwBHHpkVWaTzL0JnKoN26rMbB8lh8w/MflVexKyu8jIcscDGeBjigCZxz1LjGOAM0knzOFYAHO7PXGPWkC/OWRSQvTpT2fzCFDfvB1yMkCgCF2D7ep9QOB+tPVlRfUhuR/eNBPPOSOQe1K+AxUKemAOmaAGYzg5OCeeoIOe9PhTy22j92Sfwz/APX4qJtquPk3N9cds59KV2C5YZcjlTj7p9P5UARwkC/lZiu4cLnoe309asecWkDLgKRjI/pVexQxxsZFIJOMc9O/86fgF87R6A9KSAs/LHjIwSpJx1A/rVK0Be+cfe+buOBVrcIySG3MTgAjr2qjDKEnaTHSTPPPJpgXbzeZTydvsT0pkTGTGABxnBx1+tWp1yGYYw3T/aNZkc37lw+FbJ4I70AT2JWW+uD1yMKfTkDrTpjun2oQArHjPem6XCqqxb5W4AJ6HnvSLgHOCowWO4fxZAoAJogN5yw2AY9z6U7RtgtwHBKlskZx6VE5Lo5ZfU8jHaptMUrZqAdoOeR3NAE6MXlOwgNzjBpjuZJCp8sjnqP1pqBJZiAzLz8vufSnuso+6xA6tjnNAtxIZGTG1QzezY/rUzBzlmXOemWwc1ArSNgI+AM/w89KVlmzyQVA5460DLCTkRqfLbBIzg84pJZVYkorjPqaaHYKoyhyBxtPX0xUksxIQBFXj5mUHJqkB6b+z2sl18StAii+SZ5tkZB+6zAgH9a/UfQNIt9JsobOAYt4Fyzf3m7k/wA6/MX9miGST4r+H5Y1LLFcxsxHYZ5r9K/F2vReG/C13dyPs+QnJOMcV7FBvk5Uck1rc8b+Ofja51LUotC05lNxezC2jJAOAfvNj2GTVvxPrR8NfDyPStKIF3fKmj2IGPlUjEj/AIDcfwFedeDmuPEfiO516YbVkzBZRyDlUz88pz0zgAf/AF63INVi8Q+JZdYjP/Eu0yM2On5+6W/5ayge5woP+zWUv3tW3RGi9yNzsLWdNJsYLWL5YraFYYxn+6MCuU8X+I76ymtby32mK0JLjrl2GPy25/Op5b7cXkJygyxB5zVEJJcJ867hIclccEnqMV2xdjF6mjZeLjq1krW0m1MYKjqh9DXR+GNDn1ImV9zkjIzXnyeEr3RL6LUbJCLUuPNj6gA9vp6V9K+ErGGHTLeVPuyIGXI7EZqpRsrx2JT6Mv6I4fxM0rfdt4ixP4VPpR8y1uLr+K4lZvw6CqGmTCPTdZu8cn90prXih+yabBEOCqDP1rkjrNs0lpFI5bxC2Q2Tkivnj4vTl5baDs8mTX0Hr/CP/eNfOXxHlN54mihHKxKWNelR3OeR5D4qUJfHHpXp/wCzP4i8nXLnSGl8t7hd8eTxkV5p4yAW5B9utR/CvVW0zxlZ6lkqiSBB9KVRpaBFH1545043ukXHnR5cA5NfK93bz3Canp1vF8sbNivsPVpzqOjllwyumfrxXz5f2A0nxTqCpEMSR+YB755rzqq0udMNzzbSfDzXFkk1w+1ccis7xHNAllLDFjAB5rWvLmf7be24+VA+5V9M1x2vSGOKRTy3NVfS6JasZMVx5sAJ+bFa1ogb7K54JbAzWHp0Rltlx371vacymS1DdFlAxWM9i4nKePtDbT737TgskncjjNcNKnO7HOeueK9++J2mJqGlwogKjqGPavBruMwuyE8ocV5rR0dSA/Jg9+e/SmDBXJzmnuMkAcDpg0wtu46AGoGGTnHfrSK2I2IHzHjANAQgAsPwIpWYbcBB8vJ460ANbKw4AO/dnOe1IWONzE5PTvSM21MMdrE0mFAJBJGe/agBdxZRjAPrSFeRnlQM8Gkdgx+Q4wckGnfMhcZyoxj1NADlcKHwM9/pUKfKshUD7+BipPNZYWIYMTwAfrUcTCK3QgHLEnpyaAHKQMZQcdRUN4G8rp1xnH1qffkk9fU1FdPsVTuJ3EA96AJ35hC43DGcCq8TMJAoHA547VOjFFA+XLHjPQ1HfHycup2gcEdaAGxEvcNKrHhcfWllXc6t8pOMcjpT7QKIiqfKCepPQ0Z4dSSRzgYBoAC21wuwA9WbPWo7Rnhtc84Pp0olYLHKw4O3HsafbgGyXPBIHOaAIo8SsB0B/MVFcJldgJPIB7d6sSBYZB23dW7VAn72fB3AIS2B/nmgCYsQgRB0ABYdqibamMAEdenFSvLs6AgZ7UBV2gMM45oAhlxGPmGC/wAvI4qYAsCTt9Occ4qHYZJYxnDbiTVlgATgk8ZOTwDQBE8jo+xFJ4z8vFPLeaBjqD7GowfMl246MBwelTZMbYXvxj+tAA4woDcE/wCcVEoGQQvHapmbcM4O7PGR/hTCwEmCMnPIzQA3O5G9CMmkKj5FIBH+z2pxUMGLBt23oe4pjMMnHrg5oAlmkwvlqxx1Jz/WouhAyD15JFL5SgbVIIHJAGc05mVMLt4IzyPxoAYkYTAI3HIyQDx+tS5Y9ByPU/40xipTAUs2M9OtLEyhCSdu0+h5oAjJae/Qk4IQnI/+tUoYKoAOecFTTLZMPOADtyFUDpjqalYHIVX6f49KAEnCxxgKMkDAA6e9V9PPl2ef77E5znFOuS8UE2O+Rj0xUwRo7aJSTkLyBxmgBsWEJYtndyCGNRyhUlhwSMtjHrxUqId4AGBnPAwAKieTfdRBR3LZOB0HrQBauDyCc7cjkt261XdeQ2ASRwTkd6syOqL8x5HBB6VEydyMN2oAhmQSyxhQc5JbnjFTSBo5EWVcOMAsOD+XWoLeRWvmZuUUBVz6nr+NWZI2nnC/Nlj0PJ/xoAj1GHgSImDj5O2abb4dI/lATAbaOD/nrUk7hwRn5eQOv86hsQRbJnGdmBzjigCR5sHCkgjjHp9ahUeYd+OvIY9PbkU8KJMuw5BOSP8AEUrMwICggDuP/rUAQxnzLzgH92udwHr/APWp5fzGIdg3GAM8kU21Q/vrgDJLYyP8+9SSsMnkl25IHPH40AMLEthtoI4xQZG8pmOQxx7U5BtUbOSeduDSq4MpOCdx78YPWgCIMM7u7cdSP1FOUM5wcfL74z+I4pyIuWyBgZJxQAVdpM4QDggYyMd8UAQu2I3YZR3zgDn8eKfbxLb2WXGGfIGOufXIqO43xRoRzuYYI7ZNTMR+7AA7fw9P880ANO7DDKuTxgc4pAdjFgo9Np7/AIUgYFMAEqf7o9/0pd+7B3EMcYQigBHXbJhVyCMnmhjvfPTnIOcdOlORSRlgQWPQcY+tN53cADbnoPx60AI7l2ypJPY+v+cd6juSIlUAbSABuAwCf8inyuoII7Dt0qK6QymIEbsHbuPrx/jUATxq6W6KSwLfMynjOf8AIoX5M4wv8IIPWlnfb5Y3EhjgdeMD1H0pAeBIDgDr7VYCT/LbrwQwG4ckZ/KmaTbLseV1DIBt2t+tMvZt0e0dCwx+FTxEraRrkhiD8oHAz/8AqoAVJwyMN25h2YZwao3e5HRimFByc9/8+lW3JSbd1UDpwTmorxmFtyDxgkk8GoAlsW3KXHAYk5+g/wDr0OQytgbh1/8ArUlmP9GUEg4Vm+YYyfxqNmZwGVSQcDBHTnnirAWY7rVxnaoyefpVnTdq28PHLZ96q3h225XGV2k59KuWZLWkJ44XI/WkgEhdYWKuRkcZA/nUJiRQxDMu49d2P6U4t++4A2epPSkLxbchxgj7u3mmALCGTIJ9iGFSspmVnLlenAbpTImQsQvTrnnA+lIGiIIO3aTzxxmgCxGrgKA7BhjGGHHvT2aUQsGZiOgJqEG3RMiRdx9ARinEoFAJUnHbP5VSA+tf2MPh+b+7GsOrfI4bdjjGeB+P9K+hPj9r6tbJppYyRdGj6bj6Vg/sdww2nwesbgYzIzk7RjGP/wBZrk/jnqt1d3yx2oxLNKYxNjIiXHLfXHSvdUeWFo9jiveWpykN/PrF1NpenXDwRRgC9u4uDj/ninpx1PYe9dlZAWtrDaxIFt4lwqLwMVzvhSwttIsY7e3Xj1JyWJ6knuTXUPcQ6RZyX1xuEEeCxXnHIH+faphDlRTlctW5S/uXtoiMwEGVQRuBIyoP4c11mheG3upFwPbnpWXr/hxNH+yeJrLbmyZI9Q2/duLRyP3nplc5z7HtXrWh2KKihACODkd6ISU1dClHlGL4WQaFdwlA5aFue+QMg/pWx4Rut/hTT33AbY9hx7HFbVrahIirAHK4P41yfgC4ENrqFo/yta3BCnpwcg/qP1rrSvSa7My+0mbVjETo9hb45uZ97fQV0F/9w49KzrOMfb7KEdLeHcfqf/11b1GUqprhp7XNp72OM8QPkOT25NfOGpt/aOu6nc9QpKg17941vhY6bcynGQhrwezg26RPO33pWLV6dLSDZyy3SPIfiCCZ4YU+85x+FYbTnTY4YYTiTIwRXWeLYU+1rM3VQcVwsU5u79pv4VO1a553lOxstEfb3w41hdf8F2UivuYRBXz6gVx/jO2MHiyyJi4miePp171Q/Zv1sXWn3WnO3KHcoro/ija/Zr3SboO2EuQp47HisKq3RcHszwnxvaPa+Ix5ajEsQyB3INcJr+lytIFK8N1r1/4iWIg1OymjRmO9k+bvmuI1mxlUv/e681jTd4Iqe5wek2xgZ7dh8ynI+lE0v2ObH91w1XNQV7B47kcsDhvpWTqcoknP+0MiiWoLQ7vXb+O70W2O4ZJGK8V8W2fkahIQo5Oc5r0OG7M2jRZGSjDNcV4zUzXZlyPQAdq85rQ3vqciWx82Onc1GrEE9/rUjH5HVuTmoVAXBHJbt3rMskYnqcE46UxnVQOCcjnmiQMRlgT/AEpkm18gNg4xUARb8kA55J4/GpZflAApjKIYx156UrH5BkYOOpFAC4LE7sfQ9aaxy+MDjk57VJwSSTjHvTGGTxgKTg/lQA1sJCCfmJHFCLvhA3YIXpUdwQF47frUoTeIicgbRyaAEL5bK4BHWmPlpI16jJycnpUqqNp46iorcGS6OVICgAZoAldR5mAWG3pmkuV8yJtxwSvJPpinZw5G4deM/wAqbcfwqcsBwVH0oAfbKVswQNpYcZ6n3qMr8wwQx+nNLbjZbKTnJGAPSoySZGzheuM0AJqDA2uQ2Dg8U5AI4l3EqOgFR3kYeOOEcDcCMcbqnkHlME4JxgA0AEn90kfQdTVS1DO4zksGOSe1WGYRxn35z6Ults85yMjk9vagBJMycjABGBmlKOuQDjHH/wBalkZVYhRw3UelOcIYyMhuegoAgiLfaWIClVX+9UgKlHyDycYznP5Uy2HE0mNvzbOPanRsSD1I55OKAFQgoSp5P8/xpy89AFIPQ/8A1qQOUyADxgAe1LvLKdrDPbAzigB6kjAPQHn1pjEsSSOO3OM/lRgrjIwQcjFOkADKMZkUAUANk42hhtbOOx7U1UK9Tt5IHWk3lgT5h3DOMjilCjCkE8H29KAJOQ+dwwBwBjmmyqME4IwM46UZ2KBubI4ywpEUn5W6dchevv1oAd/yzBCkMT8wzn8OaY7Mu0Z5+8QB1p/m7d2/G09veoLqUxpvCgkqen0oAfZANE7hclySOf8AJqRsRy5AHOBjpTLT9xYwrvwxXgelKyk7d2d2CfSgBlyysu4p5oIwOO/vjpU8sgWMhgiAc54H04qtfAGKJQM5cdB2q1K/lRnPQkdaAIrbaxdlIOB1IpqFXvk4BAUnOcdT2p0e0I+0bVwCScHtTLUCW6lkU5CgKGI/OgC0TtKggKcjJz71A5fe+DuBHOf05qVpNuM8AdB61FJN5ZBznAx65/KgCLTyWlnfruc/pxUrSM1w20HOep5AA+tNtG/0UEqDnliAT+QFTjBU4bqAo3Hkc0ARTyeWC2F2nJ4zUduPLtV28seCSeAPbFPvWHkOoYDC8nHHvUm1TbqQ2xccFgeaAIrZVYNjAAG7kdqYp/iXJbnJ7mpZUADKCG7f3v8A69Q3TiC1fAyccHrjt+FADrFVSBvlLMSeuD/+ukBLB93I4HPSpHj3QRrnc3bd/n2pHyxKb+ep7CgCNnJIGAOQoGMduaXHyEJ8oxkn3zQ+DGCcqfvZ+tM4jC5yQOAQOM/WgCbG8njdu53N/wDWodtyGMDJb7xB7mnw4JBxxjcT6+lNwDJv3De2QOP19aAKjx/6bEv8XXHWrK5ZlBGMdwePeq6sWu+V3CNeHHU9c81YZXw653cBQe9AEYU8qUG05zg5/n2pp5ZVUnGcDGBn86mydpAHB4xUW9UVsD5u24Y4/rQBICYmGCBxnIHOKjMYLt1I7Ff/AK1PP3iTjd06nk0xV8yUjvjd7D8qAB48iMZwP48dxjHUVBuWe/jVQWQDPB/wqeWUTS5Vw3lrjA7VBasi3Ukudo2nH8qALEv708Nhl5wRxn6CkaRo1KAeYcgEf59qaFLtnJIzznt/nNPUjcMOB1zQBSmcb0BXk5PXr0q9c8bVRgcDBB71n58y9UKS2MD/AB6VfuVy+SCdpJ6560ANmIZ1G3HykkAioLzm2wrDBxwKncYIOzGcDnINQXu0OAMbckkYoEyaArHax7lO0DORgdzUJ/eAkjGW7c8VY8seQgJ28YwPpnFQgHzMdGIzQMiu9/2d+h7de1WLcmKyRzn5Q2e/f/PFRX/CDAPIHzH3P/1qmtW320UZIUAMR8vv2oAWNsTdNyjrx04pXMTEouc9R79KiLmG4IRdx9u9SMzNJnYq5H3s9B7ChAPi3FQSGIPTcQKFdvmypAJxkNUUJbdksMDkDb0qeTJJUYUeu3j/APXQA4yh5HCKRGB8uGyaaJMIwZDuY4I3AkU07lOchVzzhODT23MeWDH1wM1SA+/P2PvEkR+C7QFwslvcSIcn6HFY3xKut8kbE/emb6dK4X9jfxOsOj69pbkNkiVeeM4wa3vi1eGE2MaDDyyOF9ccV7dJ3imcclZlrw3J9tmATotei6XYLd5jmQPHtKMpH3t3X9P51w/gLS/s1sJpM9MnjrXrXhzTTKyZyTnJ471uloQzX+FGmnUdLvvC2oJ5jWB+xvk5M1lNny2z7D5f+A12Hwt02a28I6fFOzSywh4PNbOWVHZFJz7KKn+Hui/ZvGGp3apkx2NrESP4iZJHA/Jf1q58PZFfwTozgcvbqzBR/ESSenuTXPBcs5JeRrJ3ijo9u31HFeWT6nF4X8c3y3EgjtrnLbu2D8wP55H416VPKVUnPSvIfi1YTagttfQqw8kmKTHXB5H6/wA67aLTlyvqYyWl0et6MfNvL2ftuCL+FS6keDmjQY8aajHOZCXP41FqXRs/pXHFWVjSWrueS/Fq9EWkPGD80zbRXn+q2ws9FihCgAJzXV/EOT+0fEtpZLyE+YisHxWmEK9Aor0PhhFfM5t22eBfEOV40VYxy521xtsggCqO1d546TLj2rg2P7zFZPe5p0PWPgtrjaN4ss237Y5jscV778Uomm8Oeeg3eXIjg/jXyXoepnTXjuFOGjYEV9Uf2qnir4ZG6Q5PlAt9RWVRaXLgef8AxGjkktra5fjY6Nge9cPrjrsfavJFem+PYHufCYlRePJRi30ry3U0mubL9yhwV++a4qXw2Nqm5x91brdQzK3LEdK49Vaa7w3/ACz4r1vw54fijtZpp/mPOc1wlxaK17elFxhyRWr2IM2FvILwk/JIMjPY1yXiUsxyc56YrrriNmiLj70ZyK5fxQBIiyr0PXA6VwVFY2i7nGvL+9II4HWomcGUhQR6VZuEUnPc8Zqu0eHGPTiuY1EG8EDOQetNjUZyQRg9fWrCDKD1xzUROUwOmaAInbfKflwuemaSQhyO1BBX5uCM4xUm0O+f4agAZdyHJBz1poKD5Rww/ipyMSTjhQeoprkMx75OaAI5o2XcCcU9lzsQHKqOp7UsmXBJIG3k4oPLA9AR0yRigBVYiPgnoBn0pLckXUjnBIQDOBzxShV8vcTx16+1LESXn5DZxk46cUARspPJOCeTx0oulMcDKoAOMk4oZiTgglc8d6ZenEW0DkEdT70ATMNscSk8YGeP8KdH947mBGMj86SRcSKGJyR+lHmHHyHIzQBGADdrwMgZ7YNSTMDIc8HjGPWmRPiVc5J2844xTX3b3ZTnaaAB/uMrjocYzzTbL5VmA+Uh+eKezbAN2cY5yck02yLGHfv+UsWOeaADbtJyepLdCM0zcGVl7AZO41I0m/cBtzj5R/WmISqSZOcc5IoAjsECWrc8OxIzipQSoIwFXGBnNRQx/wCjQhV5x3I9anAUMysTjJ+X0/EUAIgVlznPJ6AHNPBCAgdscMTwaSPptLbh0HpRJtzwD1OfrQAucEnrkDng96VSYj8xyvJOajBCq4JbeT3/APr0JgDhgRjg470AKFZc4+7kDoaWI7y2QQPXP+NNyGwS2Rzk5qXZtDBSCPboaAG7N4J5yTjn0pzp8m4Hd1x3PSmqqv8AKeAMfjS7gMJt2rjqe1AEaoW6g+m08dKr3brJbsqIAfbkDJGathv3RDcZBPTrUE2WeOPcW+ZflNAE7MUZFIJxgEjPXHvTYR5xIAL8cnpjnrTnGAxTayjrtFIgCkAMwU8Mc9B+NAFe5fJjyx5fnPBAxV5ovPUg/MvBGD2rOKLJeogwcZZm+vQVfhZSWQrk4+XNAFWSVVEkZyFXJ3A1JaRskW0vw3XdxnJ7VFdQK0iyMPKj4JGM5/wq1HnygSGGTjn+eOKAGMGLErwowCT0HPaknBMUvA24ODn86RpcvtUBhkcE+lOu2K2bAhkYjjjJ5OKAFhYJaxtgkKue5BB7UyIsH64LEfKM8VPDEPKZQRggepPTrUTERSbn4X+I4wKAGXigqqnaN7gEY7+1TtHmIKcH/CoNhuLjCEDbywxnGakk+V9oOSRuJIoAVwUlYkAn25A6f0qpqA3GFBgNIR17Ac/WpwwlkCklmPygnnJ+nWonVXuokkUMQCT7UATTOHIBOSMZJpI0VG3n3Pp+FJIx87A6uCcnjFI23zNmeoCgjI+uPegBHiy2BkHcDuPGfypAgkJHAYnHTk++aUcDB5GCSTzx9fWpIADKSck9vy9aAHShQpBx+HPSolxKUYjjgkgA/l6U536BeWC4ye5/z3pmdodzwQBuPb1/KgCvaMHmnfHyqflZu+Km++cN/Gck+n50adgWhY4CsS2D1NO2hAFQ7TjG3J4oAUBTIuAeByBkZ5pGO2QqRhCRikKbnXJ2Lj7y8UsoPmMwPIOMZ7UAMR/3hblQdxxnn9KSGLfuzzk8kgDP4j2pSoByh3LgYJ6+/SkDKxkA6AnFADTj7RIQPlHAY9/6+tMtIsI7spLs3Qcjg5pZSkSb2B3MuQf8/Wn2gW3t1yMjG47ueTQQLnK9hzk+9Ise4kjoACVPTNK5QDPzAqQBnv7USyE5C8AjOCOcUFkFjGsl2zbgRksRz/nFWrpvM2sMEMOSO47mqWnlYgkr/dDd+QKt3uXIGQAqcAd6SIIbc5Mibjg5PTtUM5829CgqoJHUd6dDcRqrMVGTwG6UyBszSyEfdBI5xzUgW2ckDcMA5Iz6VXVsStn5Rgcjtk1JLjcvl5AX+KmJiUqRkjOd3pirAhuG3EHIy7YOfQVLbqUgYYx1Gc+/B/Sq2/zZ0TOVz9D7/jWlJLmMFBkkEAdMDt+NBZWLLuUruz/ESf0qwrSIAozt7HHU1XVW2KOG553HFTvEqx5LAEfxFulBAqYaU7pjnOe3J7Ch1U7Az8HqC1MV1YBkAJHVlUmnN8pQLGWOMEhQNp9OaCxH8oMPnzjqTn/Jp4jhZsDJOOy5zTZCd7BY2z3wRyakZpQ6hBtU9Nx5FAHuX7Lly1jrt06sVG0KyY6jPP0r1Hx4p1Xxdp0J+ZYozIfYk/8A1q8R+AmpG11W5QgFmAJ6g46cV6t/bkL67d3UjjaGCL64HAFezh3eByTWp6n4aCedb2mcOVLhfUDH9T+le8+CNAC2ySyLye1eGfCLwy/iDxVa3spKskBlZAc7VzhB+pNfVGmWf2eFFAxxXdLSyRktRvgaVI/FHiZON8ctiSox9wxsAfzz+VYXgT/QtGvbA8vp2o3dnjOcBZWK/wDjrCr+mzPZfEy8QdL3Qy4GeC0M3p9JKx5pv7O+JfiiyViYdRjg1WEHPO5fLkx26ovHvXCtKkl3sb7wRtyztNIV49CK5zWUt/sMkNwVUOR074NbFxdC1t927BIJ5NefeINRWR2y2cnp0rdXWpme0woIbWNBxtUCsjVZSgLHoK15GIU1y/im9NrpN1K3G1DRFXdiWeTRj+1PF1/eEZWM7VNZPipPkf8ArXSeF4Nuly3LLl5XJJNc54oJkV8/lXXUetl0Mo7XPCvG67pHx0UV57Jw9ejeLhunuh/dWvN7o+WWY9BWJoTxTGWaKBT1PNfS3wg1ETeFNS0vdysRIH4V8v8AhxvPvDMegPFe4fC7VDaauiBsCZChpy2sC7nqGr232r4esuCWFsR+VeSukn9koWwvyivcLeAy+DZUYfMEkQivEdQ3f2Wh7AHp7GvOpbyXmdMtkZM1/HYaaYg2XkrjDgalOAM7xVq8u987F2wq9BWTDPLfaw6wjChcZrW+5mStZghkHfrXHeILHyllUkhRyM16vpfh0mLfNx3JNcl420yN4nCcgHkiuWaujRHjk65JGBgHoKhHADHjFaOpWot7lk68cVmupwVPJriNkLuLuQflyKhYYG0mpiMDeflIGKaxyBx2oGQOvIzzjikVfLyDzmn7FK8gfjTEAZm6DPSoAlwNrj5QAOlQgKQM4B9TTiRsz19qXGY845HUHpQA0sYgxADZ4IPOaG3AjBAHpSSDzCCeCTwv41I25wwQHd06e9ADD+8IBPOTj8qW3Yu8o4znj06U9QdxOemc/WoLRglxMQSfmySee1ACyK0bq5OFB7CkZxLLEpB+dsn8KsNHG8a7mJJHcZ5qpbODOxYB8cDPagCdxuldsFgvA5FIvyA/JknucU0O5k2DcQB3pRncWx0yBxQA6MBWkOTwApz3464qIlwSm0DPPTtUtqBukUkt833gOnFJdx7AW5JB/P2oAinLC3c54APtntUyK0FsiHkEfdHHNQyqJQi8AZyQD1Aq1I6pt8snHTnigCuoD845z1OKhmbbG44btgdueKkjIXoc5PI5qG72kqh53MPwoAsxkscDIwOOv86TJjUBWBdjnB607zAFY7F9Mk8UjDLYOBwOSTQA1AWzuBI9RmlAXI3fMfUjtSjIUhcAZ7Y5pG/cMuOFAzj3oAcRgAA4Yjg88f4U35mBUMG9TkUpO/qwODgYHNIZioAPXGB6c0AOYk4Y5Gfypy/db5/yxSHcuw/dK5OMZ/PFObIBbHfAyBxQAhUsAQQeMY6HNJnO1mBAX0z/AEpFHQKec5wtABRWK5AP8/WgCPcHbAUOBhee3qMUxdj3yZ3LjLZ9/THpVkMkab5Pmi3Z25xk4qODaJpTsJdkHOOnPQ4oAUqWyGIwcHkdBmnS/u1BPJI4H9aAFm2qpKhiRk889qWZfKTBY5AxkdjQBVsSUuLibH+wuOgqwPvnDg88r7fjUVk4FqWC5LHd6VNG+ThjzQBVvcpGCrcdgR05q2yttVMbfcDp+FV9Qbci7jySuBt9/arTZKqhIPrnA6UARAKHXkbc9jj9KZqEwKoiEncwGCO3Wp0LMBkhVODn0/Oqsn76+RG42gtj1NAFu3Xy8KWcZPXPA/8Ar0uow+XH5inccgnLDtzSPnKBUVVPcflSzkyY2/dBAOO9AENsm8hgQ27lmGc0MTIuMZ5A+bgkZ7U2wX9yTzuC4yenXnnvUwYs7ALhQcDnA/WgBs3yrgNtYk449PSo1H+m7zj5RgbueOvSrCx5lGSMKMkselQWp87zWYfKzEDnng/l+tADmUsS7gJyMBeOajEJEnbHU4+ntT8B5AQ2TksAM0MCpDLyT8uc9/50AAYSvtx8gwvy9/y5oy3lKu7IfP1ApkjBCQMhtvbGelO8vAUEgKMAknPb3oAYeANoHPVT6fQ0X7g28m0gbxg/4Yp7sHUhSOnGaqXaB2ii8vknv7e1AFiGM/Z48ttwvGad824yd93BNK8Z34HGOhBOBx+Xemx4A6lcZ5x1NADXGc5jAJHIAOMfhTWySoZtoUAFgP8APenHcTk5HG3C9cU3cd5Y/TB6cUACkLAMYPUcCmO33CGB3DkY7f5FPmCh0DMQMgEjsMU3z95JwAW6bR+Q/SgCC/8AmVQDlicY9Mfyq5IAhChsADHzD/PvVSQK9xbIAe7NkdOf/rVMZRngDBJ7dTQAYJTO7ad2fmGOaiuJmAYhQWVcAj3/AMmpTsEYQDA65A9qqXkmAiAcZ3ZHtQBLaJtTc4DRINoUjqakjfzF2E7pOm7/ABp3mJHbo2Nny5xySSaijYHln4Veo6E5/nQBWvH2spVcbTgkip7JGMef753cj0qLUQNiEk+3r+NWLYYhTnGFGP5mlYCATeVlQCW+7jrz7U4Zgtj8pbJ4Pt3ppJVo224H3iSMUjuVjy3II555pkDQnmzCUEA4BCju1Wg7qCME5+XI7+4qrbvGrLu4BORxn2qy1ykb+Xnfj0FBZI52Lt5I5BBHX3piMGGCvPpgYNPmJk6qMHgHH9adCVI8gY8wfxYoAF8wR4RAFPGAT+fFNeORNo3KMnAYLnNIUdersFB5IpzqjLh5GUk8c9PegAuYnUqyy7TkHKgZPFMklwqCSQkYxjPWmF4j8u/JPoM5pxkxIwCEAdyMZNAHV/D3XT4f1xpk5DwsuSSAMc/ia7/4dvc+MvE0FtGDIpkHyj+LmvGY3ZTuGE+g5NfVH7Iel2Fuz6hebUd9yxu3Y4xXoYaT+EwqJbn1t8FfC4srS61BiPnxbJgdk6n8yfyr1Ce7EYAAGB6muN+Hd4kHgqIQ4Z45HQgHoc5/rUlxa3N+czzvt6eXEcD8a9WppJrsc8dVcq+KfE8GieLfDOuGXfDbXDWN2B0WGcBdx7YDhDzWV8VPFQ8P3ukeIILdpl0xpNOvD0xby42v34DBCfqfStK68D2mqWt3aXQBt7iJo3UEk4Ix/n6VU8NWMfifwZHp2p5nuo5JNF1AtxuZMhWI9WGD/wACrgre61UXodENVylP+07/AFxwqL5aMvLk9u1Yuq2n2NSJGEkmcV0HgJpbbRZdJuvmv9Hmk06Zsff2H5G5H8SFTSz6NHJqDz3G0IR8qnv7muncysetzN+7P6V558UL4x6Otup+aVtuK9AuW+WvLvGoOpeJrG0U5VDuIregryTfQzlsQW9kbHRYIwMfLk1xHiUbIZCcCvSNXGyMIOwxXm/itNsTljnile7uKx4froErX0h7tgGvKfEU3k5iX7zHFes6uv8AokrD/lpMa8l1OI3OtTEj5UOBU09bscuxc0RRbxovevQPDN+ba5hkBwUYHNefWjYcV12kThBuPAAzQxo+sfArx6t4buf4iSevuK8U1iJl0u5gRMOkrqT+Nd1+z9r7X8V1bS/Krcx/SsrW9OW1v9XVuQlwx5964o6TkdD+FHhN7pTwszykqp9ap6PfQW2rsExwMmuh8dybY229K8wtLphqT4YjjrVXMz0u+8Sq6eWj4HQgVgavc+ZaEKC24gdazLeUeYDnNWbiYSPBGeFLZzWMjRHFeMtJNtIsxGCw5xXKAKBvx2xivTvHEcdykccaliq5Jrz2SJCh9c4rhaNzOGWiYHqecUzrg9B0qYptJz34qLbtbB4x3pAQuPmzncucGokiG9zn7vvUkvX5PXpTUByUI+Y8kioAQ8Lzkk9Ae9OG4EHJJPBFAQuAM8r706MYUfLk9MGgBkrHgg56fL0HWnFlIwOM9x3psmUcbjnHY+tOXDZJOMdgKAERcqMEMP8A69MsSYreQryWbGO9SKBlcfKM5J7cU1QfIQkAEgnH1oAIpAAxDYLdiMU1X/08ZGN65H4GnhAuQFPXv0pgX/TE4JbDHPPSgCU5iXrkgYHrTY2LRMTx1GB3pGZhGADnnJNKG2Iq8Zb1HFADbbCee53EbsKc+1WEfMTHgkDBqtb4e2k5BJYkEdqki4hLFuRg89TQBXgHl3LArjBGPcHtU0r7SME/L24x+tNiXfdrn5RjsMZ59Kc+4uWC/LzQAzaJGBIKgc8EY/SopXD3UYGcDLZzx+NTAqVbI2n+6c1WSNvtCu4J+U5X6nigCaNCw6gMRjHUCpHYRbQO3U0kAWPcQGIzwKDEoZjuG3BOKAFJJYfL6cDoabu2SgjhiM5ApYl8wHC5PY//AKqfI29yOTt7ZHpQBG20ltyljtz1pBHl8sDjIwF7D3Ip4OMFvpxxS5G3fnnHPI5oAJWaRMBvTigOAnHIHXJ7/rTELyMGLEAHJ7Yp8aBFBJwBxkd8n2oAFYqOFGB6Dn8acqbW+fngc7gcU1jnCf5601RhDk4wDznoKAE3AsrLkA9+aLJd7zORlh8oz0BxUb/MpA4GAOvX2pdOO2EFicsWbbkUAS+aQv38MBk/XP61HNKPLJIznPHccVIuFYlRkDhRUF0CLcgew3Z96AHogitwBkkDGSKkUrGCQCVxwemTUqrtTP3VXsR0qFPndj0+YfdPIoAqyHMsQB2kt90jsKvsT0YDPpVPaJr5T0KLnd7k1ek+T+MkkADJ46570ANP7pQrEk564NQW436nKSM7VAycHBqyrBS2fmzzkCoLJkNxcOrDJfGcgDp16UATqqqzZByuBjGaQmOLjLZzznnHGe9I0qrG5OQTkDHOfpUdxOqxlxkhMnGOR2oAXShi3y4Chs5OMHGaWQgbQG5xk0ttuW2RcqfQHFMdSjH+E5BA6DP9aAFdmEbMMgcDn060yyBW2hDtsDEuBjr3p9w3lWLFwSZAxHY+nUUyFStrGhXBCD7tADtpKhSMAg89D+GKGdQcemeOpqTcqqrMDuJPbkgfSow+XPybmVfyzQAxcYD7iygdAOvvz0pqsQMvnBzjJpzqXK5OcHJ5/wAaV0Dh8HaCAmPUUAIgAmDEFsehwP8ACq8rFruABj1LEdwvTNWiCzPnKHJwRxiq8XGoM2cFUyQKAJWlwspY7e/y8VHGm+PgkccY7/jTnYhGDZcgjp79KADs4X5QeT1NACMH35IDE8/T2pVXlSxzgdOopCN6Bnwe6jPfNRr8hwpZiWx7CgBUGZmLdCcYY5H609fnwSpGOg9voaZkIWZtxJ/Wn4YRZQYOT16UARQndqmB0SPnPr3p5JyfvLj5c4/Wm2RLXM0rAk9OBwOfWnM2WZtoGW6ge1AAuY2JHPAABqhcYe7Xpzydvqash2kZApPzA8nnHpVSFMXYTBDBwD+FQBqTLuhC4G1mznp0/pUMIDYQsAO/Pcj3qSfDRxgZJcbufrUMYxNlVyOTjHSrAq3WC6xBcdAcGrjHAEa5wcndjFVGYy3ynaRt5OTVty2dgBOFGe/WgCmzbz8wPGPl9Kbe5Yqp6E8VOBv8xlz0JHp1qB/mljT/AJ5gnPeoIJmQGMquSzEYA6kCoYlwcE455APSpcFZO4KjAwetRQlo255AOcH+dAFmNXhG3bgHnBp4ZoZvMDMDyCaUyhkBD/K3HXGKW7xJbBfT5jgdassmKjy1beCRz1qs8glm3gNIfQUIyLHHwc46AZ5/zimqzbztQLg/eJz+lAEjFnHyR49dx6flTFY+UnmOFJHQDGeaJEK7Xd2UHovTPvSKY8gKhl9GNBA9ECuCqMT1z2Fe/wDwd8SDTPCyqRKNpP3YywJz7Cvn7cUwrsSeoVe1dNoniuex0prBZGKNJkIDXRRnyyuKSuj9Gv2e/E41rTtQtt52sPMVGUjDDhhg+xBr05bpYZdhbk/pXzz+zeJ9C8B6Nq9yGAnvJUO487MKvU/jX0CtiZLx2wSoPJNe225RjJ9TktZtGk1yscYOfmxXPaTbS2XxFuoPuWmu2fmrk8LdQ45HuUI/74rZJigcCQ73zwvtWH45updLttL18HadIvY7l8nH7k/JIM/7rk/hWM488Wi4OzG61croHxNjkCeXb+IbASAqvH2qDIcfUoR/3xVTxFcTXIwp8tQe3U1e+NfkWnhkatHIpn0S9j1SJAeXiPEi/ipeuJvvFB10Y0yBrmJjnf0UDqMVFCXNBFzVme93L7FJbgYrzDTT/ani6+uj92L5VrvvEl0LPS7iUnBCHmuI8F2xXTprhh80zk1209ISl8jmlukS6uGYtXmvjHKWtw57Ka9L1fIRucV5Z49fbp0oH8Xy1nfQ06nkOtpssbQY++5avNtXtRDfTEDG45r1TxahSSyhAxhckfhXnHiFMXTVFJ3iOW5hRHbJ9DW1BO5RIkOTIQPwrDPD5rT8OuLjUDIfuRjA+tE3ZBFXPafh34kTwrq2mgjIchCBXeeIoRca3qxVcJMokANeGaVcm71MTKflh4U+9e66ferq5tpsh3e32N9RXNGNrSNW+h4T8QICGkiUdOprySVfK1BABgHgmvePiTpx86UgYrxvWLEW0Im/iU5p9SBPN8grk4J7VNFPm/i3HPGcViG7NxOrH7tWLa4J1BCeBisJ7GkTT1Ate3Uo6BVwK8+1CE295KjDHP512iTtLJN82F3VyWtri+J6nPSuaS0NOplXH31xxgVCR82KmnYHJxxULdV44PesgK0qjc3HOcgUq88nrT5FCOxOTiq7sSmR8uagsfE7AnaRyadwGOTz2FMtn+cbT36U5h+84Pck0ANuB8pYnbn0p+Ap+9kGmum5wBjBHOelPK/INuGYUAJKAobPRV456mkdcKg4X5RxSThjA2R8xGcilfiJBwR6n0oAbuDlh94E9jxUCj/TY1BONp5z2zU+8BQpBHrUNtl75mIJ2pgbTwM0ATlRkE/KAetI4+5hhkDNI7BSyksD1HfFNlYNGdw6g4x1PFACw8WSYyc9Ae/NSK+0MvY88Z4NCx/ux0UKueKYCAuCATjj1oAdbAyXWSMYQHANK7Bg6jhs5X3pIConmbIAUDnB9Peo93mSB+Nmcg56UAMBzGW6kA/KKigUvPL6ABee1TFBI20AlehORTbZCfMYhQdxzjPNAEki7IQAwJ9Mc5qVVJAJOO+M80kkZQg5+bjdmjcZOCc478UAIUdN2MjtnHWo1HG1gy/UVKxwoJHIP5/lTVy8g75PUcgUAJhNq7gSeSOlSMqkBiM9BgmkbIT5hnHQ5pBhwCc+pwc0ADLjIC5DLjpnFKcbjsIJ5HA71HgEn5hkn+KkbJzksgwF4/OgCQnG0Biew54NIPusOQzD0pXkVkUqCp/iOOPakRixySDnvmgCG4l2x5HJ5PB9Kl2glFYZbAGRkZNRTOPJG1cP9xj9TUmWWTr8q56Dr+RoAVvlkbBGSSQOtV7sDMcfGWZQfUYyalZWUMTnjtjP86h2tNdxBAWcbm5PGMemaANEIfICADjmqiHypWBGdo69Me9TwsBKVLb16Edyap36MRu2jb3wOozjigCewAHmydC2T8xqZXLRM/yjacDdwM1BGpa3A6fT9aWFd8Pl4I4yQKAHytsQDGMkfNUWnDZb4wNpcscEZPP50533kgkjA4IPoKmtiq2qRrkRqMg55z60ARStliQxGMYDH/GopgxiwAA7jbx6E8/pUsh3SqT8wHvURbzLhG68l8DsOgoAsFiIkULkDhdtNZyJWG48njt7VPIw+Y9N+Dg5qsQyzByc9+P/AK1AEeoOvkBOemz5mx35q0qKu3J27AADj/Cq15lrmEbR98cZx+v1qe5G8YHKdMk5oAYfn+cZ2gEg9c1G5BXaQSCep64HTrUh5yoIUY6k/wCNJ8iIx2kcHAPr+NADZCBuHQ4z7YNLhg6DqATgZ4xSx4yVYnOPvZ2jApgbau9WBGO3+NACSKGDfK2Dzxxn60y0CPPO5bgDaOO3pTkQIzMDzwOefwptsT5MjA8SN81AC4EkjsxOGboR1GO1IxITauV6kbTnFO3NiIM2QM4DY701dwdgx44HBzmgBZFKNyMAYGPX60udigR4Dnls/wANKVAYsp9ck5/Dikj43AAkrjOR+fSgBI13Kw4C5AwO9PBBhOTwWyfQAVFG5kYnAx6dqWcKYiTnbswSOetADLBfKtWAByzYOepHWn4C555PbrxTQoit1A+fgsT1yTwKjc5G3OflxgdKABGEcjOy/MuO/QVBZ/vL0s3OSTz9DUm790QrEYBPPIqK0cRtEenc8ZyKggtTsxbPAGQACf8APFRQvuTHJ4IGTip533R/OoyKoPJ+4CAjjjJoAntMTzTTMxB4A49aldz5pJy3Jx74pLGPbCCP4vm/pUdy7Hy4uhxzgfpVgSRp5OWDBkHHeqcCGaaRiB1xirE86rale56sOlQWkZZQ2D0JyDigsc4YZL+/SlJHk7yvHXH8qScBlVeQRx161E8v7goTuPbNBBasUdidoDKPXgVakUiEkKQAxO79KitikMB3v8xUKo7g0i3BIZY1Zs8ls8ChAJExKEqpKg8Z4pQGXYQdgx0UcD2zRAxjkCysPkyOD0NOeIMN7Njbzsz+tBZDIF8zcFJPqf8APFOZwVyp8tD3HXFDL+8K4zG3IZh2pC4PblRw2OKAEZhHGCrYU85J5Nej/Af4X3nxN8WWltDEFgSTLyEZAxyT+ArzCZy3Ct9PcV9qf8E9tRsr6TxDp8m37baxJIuRyUYkE/mFrelFSkkRJ2Vz6cu/Bll4U+GUGnWiEQ6ftYEckn+I/iTWpoevDUtKtJ9/JQKxbjkcH+Wa6DVoEm0e5gkKkSRlcE8HI61434Tub6Se90dVMTo5dC31w2P0/Ovfik6Vuxxfav3O/wBS8S2OlsXeQOy9FXkmue1rxDfeLNNurGO2KWlxE0TGTuCMVK+gw2YBmbzJieWc9PwqwjR28DiIAE8DPFYlmT8P9LTxToyP4kuGu3tWfSblJXPO0YU49wR/31VHwa8djpN7oYIjuNIunsm4G5kU5jbj1Qr+VWNDnax8e3Ont/x6a9aiSNj0FzFwfxK7T/wGqPjCJvD/AI+sNWmJistatTbXBUcLPECyk/Vdw6fw1yw9yo49zd+9G56z8Qr0RaM0QPzSsFApmjWottMhjHHy5rN8bSfbNcsLMcjduIroI4QsYBOABjmvRl7tOK7nItZNnP6yvmOf7q15R43b7Vf2lmvG+TJ+gr1bXGwzIpry26iF54qkd+Vt4+PY1zVHaDZpBXkeb+MEB1l1/wCeaYrzTxGmZcivT/ERFxqN/IBld23NebeIFw1VSVopBPVnH3zmGNiPvHgVe02T+zrDP8b1TuI/tN8kfVV5NDymW9jhHKpyaym7ysVHa53Hh5/JgUdzya9Y8B6sReW0LE7ScfnXjekzcAV3PhrUGtruFw2NrA5rVIk634g6ZlpCFyTXz/4sgISeLHOK+ofFEH23S1nXksmc/hXz74p00GeQdc5zWEtGUeY2sf7pWP0qeaURzw4x6VIYfIaSIj7rGqkg3Kzn+E5FZTRUWWIpMSSrjPNY2uqu8E8N6VoRy4uSR0Zc1V1aATwM38Q5Brma0NepgBBI2AM+1QSoTIOg56VLnHcgio5QuB71zmhXuATkA4+hqvgDqf8A69WnC8nriqy4GeDxyKliZJGVQNnA9MdTT0GzJ6moV3ebnaPqKsR5KucZPWkMYqFySVxzT3QpIMjGeaUtkbh1HvUfzMTkk44zQAk2SwHRQM5PShSZApJ5A69aZdSkj1I4HPHNDSJGoUjGMe1AEDSqkzR4AJX72eT9KW2IxI4LAMeKfex/JuAUnBwMU20bMK5xk9vSgB8MZTcc84zTLh9tuxwSf5c1KjylzuOQQBjHHTrVe8G2AsWUcjkfUUAWGkxHGoXORzjmkjXJ3d+2BUke14wW5B6ZqnmSCQ8kE9M9KAJYxlZQPmDNgDPNId3lrzsU5G3uaVojDaquctnLD1OKeoAtzkYyRgenvQBDMzkEhhtAzg96fAm+OIMu0AZOcdajuH8uNsg52nqMCrKqVhjycjjOCPyoAY4O8Fs+o7ZoUEDdnIOOTilkPP8Ae4xnvUeSW5IIA4WgCXOYydpLDimxFSuGGMZPBz3oJ4bjHZiACDxTcKdu3G4YJ5x/OgB7bQ2ck/hSBMHJb24HNCkOQHTaMeg9adLH5rBEACqcncRz6daAI5ORt6EAk5PNAXbGRtIGMjApwIikCZBI4xzQI8l84GBwQevvQA3AXkgt2AxTVY8NyFx0Jx1+tO80GQAjfkdeDmmu2fkK/IDxkdvWgBuDNMpwERfm44z6e1SB1JKgg9BxTICDcSFRlQoU9eT+FOWQhhuHIJwMigB0hQqME5z2zioLXP2iZvl2p8p6A8CnzfKMMAASBuzzx1qOyO2FiuNrEtnPP40AWmXa2Msc9zggVXvmU2rKox8uSzHqfappDlgMjJwcMR0qtfl1iZAuOMDt3HNAE6jbaRs+Seo3A81Kf3KknIJAAzg5pcNLCgKZcdTiosL5oPBUZ4/rQBXuF8uDAYZ29+oJ4xVuO4EUcZZcqOD6cVUnzNLEn3cuBkewzVy7bcgLk/KAMH86AI7iMB2YklgN20cZptmwmJcgjOMY4wB2xUsxPy4UYxj7vUZqOycYmCnAVjx05oAfKF5ZiGKgk8n8qSJFllRSQWwDx1/OhmeZUXaykgFmH68daTdhQw4PJBoAJ2E15blSQqKcj15qVSxl2AHecA+30qG2IMksYAdlAwMdPX3qQk71Ge5JyfT1oAZhd3XGwk4b/wCvSNtjQDA25HBOCe/NKzGRFiH38Ak46An3605QoLAZAz97G2gBuEVSWOODkn09qQIw4LbeBwo701wTIS2OFAHHA9elB5A2g8t8xOOnSgAaQJC779wyc/gMVHar/oyknLMGbJ9qbKwWAhsAKAowepzUrr+5RenygAg/pQAhwHDkEFsAL6HimqAHODgBSRt60McFU5XqAfxpMbVAx7EjHU9qAHMxk2Rr3wSenFI8mI9gy2fvZxk8cZ704lldTu5OMnIzimNtkRtw5A5GOKAFA4RdpKleccYyaiuf3cckaHKqAOuRj2/KpdwdtqlgOAMfrUFym3y14ILYZvX2oAkVgkCgtxwGwce9ErKkpHHXJXFOKfvZCy/KHyf9n/PFQZZ3UdeBy3PJPSgCK6JjiVWbLHAINSWiDyA2BuPp2HSodRDecFB7+vU1bA8mLaSDgYx6YFADYSfJbzCNwOACfpVXUU8vaMDJ546VPbgmNRncxOTn61FqGZbiPGeuKAJVTaifMeMLg9qfI4admBwSOMjgetOGUiLMCVUbgKYjp5h3DKdTjr0oIK11mOIAgZbtT7YB7XHIPTBHv2plxuuJEAHB6/SnxsIpcbdq9OP5igBtwc3KqQPc+9RQ5kkJIzg8euamussrEYbA64qO2Gckcf0oAtiESQ/P90Hv1+tTfZxwyHB7Z9u9VVLRgbsnfx16nHWh55I1IU4wO/UUAPkgU+YWwzsdw9M0ecjKrsPmHUdajiTBDEfe5Zu4NGXaU4AxnI9BQAszl9rvlE6Y60zoDlfl/hUdTT5cg5kfkchRxzUUhbBDn5gOT6UFkUi7mJP0Hvivff2IfFX/AAjXx70u0f8A1WrxS2UowCOV3L+qj868BZt3zLgMf5V6x+y7YyyfF/w7egHbb30QyD0yf/r1tTb5lYh7H6uTrBFbEsCcDAB714x4p1BvDvjqK/QBYJ+W56Z4P+NeqahIzRAR/MSMnJrzb4h6A+p6f5zOFaA7yF67T1r3qTs7ProcctjU+0G5kJU7yO46VZttLD5ebJOM4qDwtqlo3h61ZSvm7NjseuRx0/CprjW1WTCrvPpjpUNNOw7md44sfsGjW2uRRf6Rotwl+oHdFOJF/FC1X/if4fg8ceEbqxtZV3SSRX9nIOwY845HYt+dOvrh7mxlSZSYpYyjDpwRgj8jWD8PNTlfw6baUFptDnewlA5Zo/8AlmT9RsP51zVla010NqbveJ1lh/xNPGk8/wB5IRgGuqvpFSI5A4rmvBUG/wC2XbdZHODWpqUxkUxr+Jrvq/Fbsc0drnN6jcebO5/h9a4OzG2DUr5gDvZsH2Fdj4hlFlYTPnBCnH1rl9Ti+weDXYjDMnT1JrirPRR7m9Nbs8xv42WxdyPmdixNebeIAA9er61D/okcecELzXlHij5Lnb7Gt1sZs5KP9zFcXDfhVTTwSWmb7zn9Kt6mD/Z0cY/ibmqyv5YUY6VhHV3NPI6PTJMYx1rqIb7yYAF4kbgVx2kSjgnpXS6Iv9oagrf8s0P51vEzZ7j4c3aj4YjSWTLqvINeXeLrBba7kyuRmvS/BbAxyQHoV4rnvH2lc7scD0FZTWpSPnrW7cxao5Iwrjise9iKQsMda7LxbaYuYZMYGcGua1OLI+WsJFowVYhI2H8Jwalv42+zgg9uacsQTeh6NyPaq19dhbcJnkcVzM13MNv9Y2PTFRNINnI5zxUjEb2P4VAwJT6GuZmhE0h2YGPvZ4qJifMAxwB+tPYqDj+lJg7zz16VLAQbhjjnOfwqeIYQjG3I5OaYq5POalUBjj14FICOQg/KAKaAWRONuc8mnSrsfORjpmlJZgigjHAzQBWlAaREUgjf6c8CkkJaYgt/wGpI0LXh6gqnYdaYgDy7sfM3AwOaAIZneQ5I+UdBinWi/wCiqTywzkdKJ1MaZDcZySTSxMFso2JyD2/rQAu4KFUEBs5Pf8KhudhtwqqDyMkZOOakMY37tp5JIx0xUUhAkj/iyw4z9360AXSTGUXoFx+NVbwszliQSvO057dqsTMfMwTz2z6ZprFcMNobII/SgAmB8iIrnB56U5gQhzwc9DTY5d9rHu6dPm4pIzkkEfLnpQBC+WRABuLHHPPGeasNKBu4/PNRsQHiXGcZ4GDkCnrGu8k5A4AyOtACEZOeDknjFNGflJBB9jjFOYkLgYc8g9M9aSMbSeDg5OVGcflQAI6iAs6gsegPrnrRnrnI6n0p0kmzy0PzDIOWpVK7umxTxxQA0OcHK/U9/wBKZMSZcAlgB1//AF1KXXltq5JI9TUY+8OcbjjnjpQA7OABypPsaYyNuZiMjOQzc9BT5AI0DH5ifvH0H4U1MsN4+6Ox5xzQA1gW2rnk8EYxj86JCNxfOSvYdOtOZivG4HqfTNNdQhycMRjoP8KAEtQ5ErdRuwWxngUu1i24sCwA/D86IEC26AODuBJHpz+ZqZjhdqkHgnDf/XoApXEjQI7YBfk8D9asQKvkquCFxwDmq9yh2xBjyzAZHH44q3NI0caoAQ2QQQKBIjOEzucqAc5zz096gmUy7cbsF1AAPI79qkVs9MMPc+p96RCs90uOFA3frigZZlbEixouMeg9utRsfnYAE8DoeP1pz/NKDkMBux0P+TQ0ncfLwScdhQBDGga9j55wTg59fSp5mLSbRyCSOnWoLVQty2MNtQchfx9amfIAY8Zx0HcCgBZWWaMgKSucE596j09SFuGwSpJGccn/AOtTwxSLJO4hui9TSaXj7P3G4kbuuOaAJAjEJ1GCwx1psgUv5eM7R0z6+1PmkEMeFIzx8n8qY2FZiMDbydw68UAQWpzDKxYBnckL2GKmZfkTqF5yDwPypkWYrBOMt5eTuOMfnUzsdqgAAMwXI7n/ADxQAwnCuylQpbgjjp+lMwscPHzA9dooBKBtuTtzgjikVzk45w3X/wDVQA6JAwznIUk7SM1GC0m7IJPJzQQFic7gxIJ6dKYBtQKRgjB6cn60ARXw3RRKSdzOOlWZh++HzbSOR/LNRSjzbqCPoN2/8MVNNMomxwQFyWFADWY5LDGAep60w4+fcO4469qU7WY/xtkH6DHahuYyFOCQepoAadpR9w+bacEcFc0KpWHJXlsbcdePpTtvyFc7enI5BpkKgtuLZbJY+woAfEoJ3cjOT9eKqSbRcQnd8qjJqeRMMC3HHAzxUcW2S8lyuf4KCCSRiqMccOOucD60ikNlMjr+dPZhuIxlev8A9amIPN3gAqwUgntmgsqOfNu0VckLjOTmrcoEp8xgQdvOO2TVSEA3DNweDj+VWro7SRkjdyMew70EEcTgMGx8uetRFd90AASVXJHQ5qa3UEnKnjoBxRZYlmmlYnOcKPU1ADrg4CxBsA/dGPzpgQhVDZwwPPSpVmDSuxwWHQbailmMkkZYEkZyCMACrLIoTunOAXUHgn86RiHmHc8GktXCq5BAHNKzL5qlVwD3HU0EDpQDbZOAcZwtMtwRH9wsDx1okcBWjHf5QamjTYiNgDB70AKE86QKBnb1HtTzOBkksNo6EZPNG1Qc5+cknAz+dRTzGVACccjGf50FkjXSxqAI1J6Bj2zTCXmR40QDjJC8A0zyQAofk5xyP1pZiwbgbFxz9KCBVCwAhFyzHqTTJE2EHcW4LMTSiISOoRgT6noBRtDgopVSDzQBWmO5ckfN1ODXvn7MtlJHr2hyxqQVvUlkf23YArwS4PJ6cnp7V9Wfs56X5Wi2Vwo/e48/gddoyB+ldVD4rsmW1j7quppEgVxjPbmuY1KCfUleKT/VOCrYPUGulluke2Rtw+ZQVJHUGs2d1D4HXPY161znPM/BoOma5e6JMTksWjJ7lev5jmu/h0sgfcCe7Vx/i5U0PXLLWI15LAsAOTj/ABH8q7r+1o/JWbcCGG5fpiuip71prqZx00LMlqrW6g7QAOM9TXnV3qq+EPiJHcO/l6frNsYZmI+UTRZZT+K5H4CuuvPEKOu0cqR2rz3x3o7eLdNayVmjbeJElHVCD/gSPxrLk5lZlqVnc9k8PQm20aBcYyMmm3UgMpx0qwk/k2ioB91Bg1l3b+XEW6kmhu7bFY5fxe32preyQ/NPKAQPSs74lyrZ6fZafGAWkkAx7Cr0f+meL4d3SFCwHvWF46uftHimKPHEMW8Z9TXJL3qqXY3WkGzjddZim3HzYryLxeu26T1Jr2DVFEdvPKeWxXkniqLLxSE5LNXUtznOQuxmBB3DVlTtsPvWrenCD/erGvuCTWK2Zoy/ZXbBVjU/MxxXo/heMQRxgDnua8m02Yi9T2r1Pw3cltnWrTEet+F5zFNG3Tsa0fGdqksAbrkVzFnMyQwohwZCOfSuv1NBLpaeZ8xVcZolqNHgPji02wjaOQ1cjfW37pT0NekeL4lmgn4xtbiuF1OMCFSOwrnktDRbnG6qvl4Ycba5W/mDXmQcr6V0PiW6MUOAOtccZNsmDyc5zXDUZrEuhcsTnimPkPgDNLnfx0yKRx0BJwaxLKzhhIVPy47U0ttO4DJPtSyKoLYzTGYq+ByPegCZQcLu4x1qUdMkYx+lRRncM/3jipXY9MkYGRilcCByWJBxyQfwpWOVXaOBzxSlME/4UFvmI9QaTAhgbDyH8M+vFRSuVcspIKk8+lSQEyNOTxjpj6VGQyAtngdqQDLhh5R3gEYOAP609JCtmikgtt4GOtI4DRknrznipC4aIsRwAMAUAMhyo5wDzjimA4vY1yCc9foKfGwjJOM4G78aIcGWBuedxOaAJWP7zgHnv6UycCPsOQckY9KUgqQc1A6hA4yfmyevSgCysQSKPIDHGeP60hQxqcDPvxUkP7s4HIXpmoEbedh568nmgCGIk3LDjCqTjsMn3qyQ+MEgk/McCmQkRSSkjOWA447U+6mVWywzu5OAOPpQAwoQQOO3UkZpsI6HGQR14z1pyw+YQASAcnrSFvI+UE8HH6UAOHTkfOMgKMjP50KxjkHB9ckY6D1FNjywXGMtjk/n/SldsBdxyWyc7R1oARd8hHQHgc0BSB0zyc5GP1p5y7KvHOWB9MU2OMum0H7x5z+dAAu4RyYXhfm4AIpRvwA3XqxPQcdMGmtMzRjb8u4fWpZWaRQHYnAyOaAIlj2na20jHGOBVeeXEUhjG3JxuwDg1ZWMMhZeeuc8fyqncMAyQPkpvGcHr+NAFlFaNYlyGYKOQfT61I6lNoZiQV547k8inSblOM/Lt4HpmosB7gKc479qAILj5nhGeAxIFXSjSnBUdO/NZ09wDdqCPkRd2ABnmrySgkLt6rjOaAK0JLNLuBGBjOc5/wAiiyVWkeQAFR0IHoP88028TJAX5d4xx+f9KkhdlhOTgMAQF7f5xQBI2eBjH15pkhXZgZMoXIVRjg1KVZXG5ssORgcU5423FvlPGMHpx7UAQwAF5m4xkgEDjt3p7bGLFR3yQOT7VFpziS33EYJ549zU7qQgL4brztwetAENy5WNzgE4PX16A1KihbdcLtPXJHOegNQXUqjMeCQW2H6davHMceMnCquKAIhAolIPzbcZBOelV5mcW744Zug+pqzIhSVlY8lv4Txiqt2gLIo+VAR069aALXlkER/TKkbfrUe13LFsZBLLgYNPkysiKMdc+namQsZCVBzg9xj+VAEf3pCQcLnaSB/hTlA8ssoAyT15zTYVMkmVO05Jb3oP72NA3GQOhzQAMm5SNwAICg/55pmR5qKuADkHkjAH6VJNJgA4BQHhTUUah1UnJYD6CgBsPF9K237iDBPr/k09w3nk+4yT2X0xSWzfvrmRucOFwOOOtKOSGJP3gR37UAJJzvA92XOM5pPmMYzlcqOvuaVgDuc9CucDjrmmpukkUMxLbwD6YoAeoztLfIecY5qJF555Qjjn1qad8beBzkDjpmkjVjIVUgBeelAESr87qAeo2gDio7As0csn8eTnHUVIF35Ys3U9OtOtB5dm8nU4LfrQBEGI+VQMEE8cnmpHxGvyFtxXJUt1A6802OE+ao4I681FKzABeNwyD3BzQBHpwIZznHy5H0qxeJlFk/iHSobOEDEh5HTb9eK0J4/9GYjAJTHT/PpQBQWY+QSQSR1b8aWzk2Qsy4yOemepqGfdGqx5+9xmrGRGhBGVztx+HFJEDGcAtj5cnPHFF0CsLseG4Uj+Ypxj52g4J4J9qiuVItyxYnLCmA6FFjh59sio1wznC8HnHU1JCQsXTJ9/p/8AWqOEhWbcM4GOKgB10UMkQQ/d5OB371MzFIQx6Z/GqcUfmzFSeCcflWiFMm5ycDOSgHBNWBHxcPkHGSAGPUe9V7gMJI4jjap4NSSMV5IBCjGPXNNkTbdImSSq5yaAJDk/N04IC9c1BIzOQG4yckGp5cKowMgHbgmljZc7VQHcMksMkfSgBvyxRgKpAIzn2pjq20spCoD1FPkfj5hn5T0qDaVCqGPBIwRxTQCXI4yx6AYxX3F+zHZQiy8OiRVMUwVDkcYMbZzXwxIhTaufvV92/s+T/Z/BOiXm0E28tqduOuXVT+jGuqgrtryJl0PoTwvIZNAitZ8Pd6bI9jKevzRsVz+KgH8am1GZ0bCMijGaxdVv/wCyfF94Ik2pqNit08an5RNE3lM3/Ahs/wC+ayptVabcrAjAxxXpwd4pmElZ2LXiQQ6pod0shMsoXKbRjkf5/Wsnwb4nGo6QtlHb7ri3Oz5uTt7f4VcVMxwAEgynr6cVi2UY8P8AjuGK2AEd2NpHpu5/mK6oe9Fx+Zk9Hc7tLFxAC6hWP6Gq06ragP8A6xzxg1ZvHvERh5iHGcZBpvhnT2udTWS4k8wKGIAHtj+tJaasNz//2Q=="/>
  <p:tag name="MMPROD_11587LOGO" val="/9j/4AAQSkZJRgABAQAAAQABAAD/2wBDAAMCAgMCAgMDAwMEAwMEBQgFBQQEBQoHBwYIDAoMDAsKCwsNDhIQDQ4RDgsLEBYQERMUFRUVDA8XGBYUGBIUFRT/2wBDAQMEBAUEBQkFBQkUDQsNFBQUFBQUFBQUFBQUFBQUFBQUFBQUFBQUFBQUFBQUFBQUFBQUFBQUFBQUFBQUFBQUFBT/wAARCABqAY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KACiikoAWiiigAooooAKKKKACiiigAooooAKKKKACiiigAooooAKKKKACiiigAooooAKKKKACiiigAooooAKKKKACiiigAooooAKKKKACiiigAooooAKKKKACiiigAopM1Xu7qCxt3nuJUghT7zu21RQBNTqbTs0AZ39s2Q1UaZ9ri+3+V532fd8+zON1XhwTXKHVdTPj86f/YJ/sr7Fv/tvzV+/v/1O3r711Z71Ulyowp1OfmJKKZVe0vLe9gSa3lSeF/uyI29ak3LdFFFABRRRQAUUUUAFFFFABRRRQAUUUUAFFFFABRRRQAUUUUAFFFFABRRRQAUUUUAFFFFABRRRQAUUUUAFFFFABRRRQAUUUUAFFFFABRRRQAUh6UtFADBxVTU9NtdYtHtb23iurZx88UyblardFFxNcxwb+IdV8N6l4hvvFFxpemeFIdhsLrzirjj5/NzwOa6zTtRttUs4bq1mWe3lXdFKjbldfWsbx54F0j4i+HZ9F1qJprKV0c7G2Mrr0YGvEfGXx1/4Uv420b4faRoKy6PbRW8IdpW80q/HyeuK9Ghhnjfco/H+h4GKxn9lvnxEv3X/AJNzS/Q9FXRvHp+M7aidWt/+EI+zbP7Px+837P8A4r+KvRL++ttLs57u8mjt7WFN0kzttVF9a+dR8OvieP2hD4ibUZT4ZM/nbvtfyfZ9n+p8n+9nvSeC/jx/wu7xlrPgHWfDywaTcxXEJdXbzQicfP6Zrvr4CdXlnCcZRhGPNy9P/tjzMNmkaEpUqsJRlOUuXm+1/wDansKeItV8U6t4fvPDM+mal4Tn8031z5m5/wDY2Y4rqtN0q10izW1s7eK2tk4SKFNir+FYngbwHpXw50CHRtFjaGxjdn2u25izHk5rpQT83INeJUceblh8J9Nh4z5ear8X9bEw6UtMp1ZHaLRXmv7Q/wAUB8FPgt4v8aBYXudJsXkt45fuPMflhQ/8DdK+L/2P/wDgoZ47+Mvxz0jwV43sdGtdP1W3m+zTWVu8L+cib0++/wDsPQB+jVFMooAfRXzz488WfHey/aH8P6T4Y8K6ZffCqZ7f+0dXmdRPCP8Alts+f/2SvNviR+1t408I/t0+Ffg5ZW2mN4Y1P7GJZpYXNyPNR3fD7/8AYoA+z6KZRQA+imVieMPF+j+BPDGp+INevYtL0bTIWubq8m+5Eg/ioA3qK83+CHxw8NfH3wfL4m8JtdT6Kt7NZJcXUPlea8eNzKp6rzXkv7VnxJ/aC8EeKdLh+Engqx8S6A+nPNfXV0m/ypg/3Pvp/BQB9RUV+Wvwz/bx/af+NFzqdv4H8FaB4hn09Ee7SG0dPK3/AHPvzV+kXw7v9d1TwH4eu/E1omn+IZ7GF9RtU+5FcbBvUf8AAqAOooplFAD6K+Qf+CgP7VHjD9mHQvB194Tt9MuG1e5uYLgajC7/AHERk2bGH9+vqTwtqcuseGdIv7jZ595aRTsE+5uZA9AG1RTKKAH0UyvP/jz421D4bfBjxj4p0pIZNT0fTJr23W5Xcm9EyN1AHodFfOn7Dnx68R/tFfBZ/FXieKyh1FdTmstmnxMibU2ev+/X0RQA+imb6KAH0V89eKPFnx3tP2ktI0bRPC2l3XwgkaH7brbsn2lPk/e8b/7/APsV9BUAPoplFAD6KZT6ACiiigAooooAKKKKACiiigDI1i8vrKKFrGz+3SPKiOhk2bUz8z1k/wBua6fG0mmtov8AxIltPOXVfN6y5+5srq+TTcGnGS/lMJU5S+0eSeAPHHjfXZvGC634XOnf2a7/ANmA7l+1/f8Al/2uifOP79effs9+NPFPxM8a6m/jPw9Cx0+Lfb3c2n+U9tNv/wBSjn8/wr6RvLmGxheeeZIIU+88jbVUV84/FeH4q3Xxj0qXwnJcv4ePleW9syfZ/wDb86vdwUqdf2sFGMeb7Xax8hmdGphPYVpzlV5JfD/Nzf8AyJ9K7FyrY6Divmn4/wDjXxV8L/GunHwdoVuiaiu+4vIdPDvcy7/9W7j/ADzXR/8ADTtlJ8X/APhB10i4B+0fYftu4Y87/c/u+9YHwkh+K1r8XtVl8Wtdf8I9+98x7l0+z/7Hk+1bYLCzwc5Vq8Y/DzcsvtGWY5hSzGMKGFlL4uXmj9k7zx9468b6JJ4QTQ/C51P+0nQany3+jfc+X/Z6v85/uV2Met64fGq6adGzoRs/O/tTzv8Altu/1ez6c10FrdW9/Ck1vKk0L/ddG3K1T89jXhTqRty8p9XChK/N7W5m6NeXl5FM19YixdJnjRPND70B+V/+BVrHrS4ozzWJ2x90+B/+CuPxFOjfCLw54Ltpf9L17UftMqbsfuYf/s3Q/wDAa+Yv2iNK0z9nT4tfATxX4dv7G6/svQ9N+3SafcJN/pNs/wC+37P76PXsX7Wnws8TftM/t0+F/DFx4f1tPAenJDp9xqyWjpD5f+uuXSb7v+xVT9r3/gm74V+Gnwgk8QfDDTPEOqa7DfQpcWby/a3e2f5H2Iif7lI1O7/4Kg/G/wASeF/B3w90bwbrN1pEXih3uJ7vT5vKklgTy9ib1/gPm1458ZLH4jfs5/tIfCLwJF8VfFOu6LcPYTf6VfOn37nZMj7Pvp/v1f8Ajp8KPiZ8b/2Tvgh4gsPCurXPibwik2manpE9s6XhRHREm8l/ndP3Kf8Afdcb+0N8QfFnxL/au+DOueL/AAPd+AJ2OnQ2+l6g++ZkW9y83+wm/wC5QB7j+0N8R/FWjf8ABSX4ceHbHxNq1loFxLpv2jTILt1tpg7vv3p9ysH45/8AKWv4ff72m/8Aomat79oX4e+KNV/4KUfDjxBZeHdUu9Bt5dN83VIbRntodjvv3vSfGf4d+KNU/wCCongPxFa+HdUuvD0DWHnapBau1sm2Gb77/dFAHCftH/HC7+In7ZOq+AvFfxS1L4Y/DLQne3ebTJ3hBkSDf8+z7zO7/wAddN+wP8ftevviv8RPhjdeNrvx74Xs7K7vdD1a7leR9kMm0Ojv8+xlcfL2rH+Nvw/134D/ALcuofFDVPh1f/EHwBre+Z1srEXi73h2Omzojq/9+vX/ANjuf4o+O/EnjfxZ4k8B6V4F8Fva3EOh2SeHYbHUHDyfIm9E3uiJx/tvQB8nfBA/EX42fCD41axqHxa8X2SeEbRNQhsk1F3S4dPOf53+/s+T+Cu/8O654t+O3/BNHxrqHiDxnqzz+EdRuXR/O3vqNskKbLa5f+NP33/jiUn7Hvwv8ZeH/gL+0vY6n4V1jTrrU9G2WMF1Yuj3L7Ln7n9+u0/Zd+DvjTUv+Ce3xc8GSeHb3TvEmqXN4LSw1GJ4XlPkw4+/67KAOr/4JNeAZ7T4Wah4yPiLUp7K+uJrBPD0j/6Hbujo3np/tvn9a+6fEf8AyANU/wCvSX/0A18Uf8Ev9c1/w34D1f4a+IfBOv8Ah290q4m1L+0NUtnhgl811XyU3/xpX2vryNJoWoqi73a3k2j/AIDQSfmb/wAEjblbPxL8XJ2+5FawSP8AhJMa8j0f4zTfHrxF8SfEPxF+Omq/Du5tFeTw3pFldvDDM53lIURP4E2In9/569+/4JZ/DPxN4U8R/FNfEnhvVtChvoII4n1G0eHzf3k2dm+vHvh1ovif9j/xf8TvD/ij4MX/AI4udTXZoOoDSVvrZZkd/Jm3uj/I+9N/+5QUeofAv9s7xu/7CnxM8Q6jqrav4u8J3MOn2OrXXzzf6RsRHf8Avum9/wAq5HwL8Evjj8Q/2etC+MHgn4leL9b8f6jqDn+yTqeyDyUd035d/wDY/wDH69q8PfBf4rfF79iPx9pHi/QdH0LxfrzJdaVpGn6TDprhIXR0WZE/jco/3/UV4d4J+O3xq+H/AOztofwd8E/DnxfonxB06/fOpnTN8YheZ3KfOn3/AJ6AN7/gphqHijUfgP8AA+78aWCaf4tkNydTtd67EufITf8AcrnfiPd+P/2b/wBor4OS6f8AE3xFrw8SWunXN3BfXP7jY8iQvD5P3PK2fcruP+CgXwy+JviP4EfBOy1TTtQ8Y+MbRbl9Zn0uz80pM8KZ4T/vj/gFJ+2R8OfF2v8Ax6+AN7pvhvVtSs7HTNOS7ntbR3S2dLpN+9/4KBkn7SXibxxrf/BRXRPAWjePfEPhXR9TSwhZNMvHRIt8L73RPub6b+xf4v8AF/gj9tjx58Lr7xlrPiXw1p6X6eXq9w8zu8Lpsm+f7j1t/FrwB4n1D/gqL4Q8RW/h3U5/D0TWG/VEtXa2TZC/8f3RUfwB+HXinTv+ClPxJ1y+8O6taaDdyap5WqTWjpazBymzY9BB5v8ADeTx/wDtwfEj4uaxqXxK8Q+F7Tw5BNNpOn6RcPDAnzv5KbP7mxPn/jrsP2evjr4p+Ln7DPxw0rxZqk2tal4d06SGLULl98zwzQvsR3/j2bHri/hr/wAJ1+w/8R/i/pGq/DjxF4ktfEdvNbaRqGkWjywv87+S+/8AufP/AL9d5+zL+zz40+Hv7Efxqn1zQ72y1/xXau1lpDw5uWRINqZT/bd3+Sgoyv2cvizqvwV/4Jo+L/FGhSeTrMesz29pcbd/kyTPDHv/AOAZP5V5vrmhfErwP+yv4U/aDtfi74sfxLqep7ZrKe+d4ER3dE/3/uf7nz1678FP2fvF/jr/AIJv+MPBH9i32l+KpNWmvbTTtQie2eV0eF9vz/39j/nXjeu+I/iL41/ZV8K/s+Wfwp8WR+JtL1XfNcz2LJAyI7ui/wDfb/8AjlAz1L9sz9pnxp4v+EXwJtNB1i58PXfjWxS81SfTJXheZ/kh2b0/g3u77PYVgfEGDx/8Av2wvhN8Ov8AhZ/inxD4ee5011S9vn3ujzfOj7Pvpv8A79db+1v+yh4/0v4S/AybwpokvifVfBFilnqNlp673R/km3on8ab0dPxFeYfFjx74o+I37dHwe1/xV4Ou/AtzcXOlpbaTqMoebZ5/3nx9zc+8UAezfFv4jeK9P/4KheEfDNn4m1aDw9LJYebpMV3Its++B9+U+7XB/tD/ABxuviT+2XrfgTxb8UdT+GHwz0F3tnm0y5eDfMkO/wDg++7u9d78W/h74o1D/gqL4O8R23h3VJ9Biaw3amlpI1smyF9/z/dFcl8ZvAWu/AD9uPV/ibq3w3v/AIheANbLzFbKxF4u+WHY6bP76un8frQQXP2Hf2iPGk3jL4s/D6w8VXPxGstL0m/1Dwxe3r+c8zwvsTZv+fY+9PkrxD4a+NfEHxli1r+3fjrr3g341Jqif2dBruqTWGkun8afInyP/sfJX1x+yZN8ZvG918RvFc/gvQ/AGmSWFzD4WtW8P29pdNcyfPDvfajtGnyb9/36+Xfivrnjb4y+Bta8P/Ej4IaxdfGr+0E/szxBougfZkSH5N6TbP8AXfx/99pQWfq38ILbxXa/DLw5B44vbLUPFkVqiahe2Lb4bhwfvp/vLXcV4v8Asj+CPFHw5/Zz8D+HvGLSP4isrPZcrLL5jwrvdo4S3fYmxPwr2iggKKKKACiiigAooooAKKKKAEHSmMaeOlZWt6SmtadLZvcXFqj7P31tKUkHzdmpoiR53410e2+NMXiPwXqGn6rpNpZSwsuo7Nkdw/3/AN3/AHsV3PhPwzB4R8O2Gj27SSW9lAkMbytudgvHP5VuKgA4pcVrKtKUfZfZOWnhoxqe1l8R4uniPwT/AMNBton/AAjP/FWfZ/P/ALY+z/L9z1/3P4q9L8X+G7fxj4a1DRrppUt72JoXkhbY6g+lZpuNW/4WG0J0KD+xfsO/+2/MXzfO3/6nbjPvXVjHQZIzV16l5QlHpH+a/wDwxy4TDrkqwl9qUvs8v/7X+I8w8F6Tb/BePw54L0+w1XVbO6aZjqOzfHbn7/7w/wAOc16iCeSBmkdQ4AJ4rO0TR10bTY7JLm4uhEMCa6kLyN9WrOpP2vvS+I6qFD6v+7h8P5GrT6ZT6yO0KZT6KAPn/wDa1/Zdf9prwnpllY+Kb3wlrGlXDz2l9au+xt4w6OiOmeleP+Fv2EvGfif40eF/iB8YfiRB4zm8OJCljZ6fYeSJfJ+dPMf/AH/n/wBrvX3BRQAyin0UAMop9FADKKfRQAUyn0UAFFFFADKfRRQAyin0UAMop9FADKKfRQAyin0UAfOv7XP7K8/7SmhaMNK8W33g/X9GleS0vrZ3MUu/G9JUR0z9xea8v8DfsMeLtZ+O+ifFD4vfESDxnqmiLCLG20+w8iNvJ+5v/H5v9qvtqigBlFPooAZT6KKACiiigAooooAKKKKACiiigAooooAKKKKACkpaKAMUadL/AG79u+33P2fyPJ+x5Xyd+/O//e7Vr4pc+1OoIjHlExRS0UFhRRRQAUUUUAFFFFABRRRQAUUUUAFFFFABRRRQAUUUUAFFFFABRRRQAUUUUAFFFFABRRRQAUUUUAFFFFABRRRQAUUUUAFFFFABRRRQAUUUUAFFFFABRRRQAUUUUAFFFFABRRRQAUUUUAFFFFABRRRQAUUUUAFFFFABRRRQAUUUUAFFFFABRRRQAUUUUAFFFFABRRRQAUUUUAFFFFABRRRQAUUUUAFFFFABRRRQAUUUUAf/2Q=="/>
  <p:tag name="MMPROD_THEME_BG_IMAGE" val=""/>
  <p:tag name="MMPROD_TAG_VCONFIG" val="PD94bWwgdmVyc2lvbj0iMS4wIj8+DQo8Y29uZmlndXJhdGlvbj4NCgk8Y29sb3JzPg0KCQk8dWljb2xvciBuYW1lPSJwcmltYXJ5IiB2YWx1ZT0iMHgwMDg1RDUiLz4NCgkJPHVpY29sb3IgbmFtZT0iZ2xvdyIgdmFsdWU9IjB4RkZGRjAwIi8+DQoJCTx1aWNvbG9yIG5hbWU9InRleHQiIHZhbHVlPSIweEZGRkZGRiIvPg0KCQk8dWljb2xvciBuYW1lPSJsaWdodCIgdmFsdWU9IjB4NEU1RDYwIi8+DQoJCTx1aWNvbG9yIG5hbWU9InNoYWRvdyIgdmFsdWU9IjB4MDAwMDAwIi8+DQoJCTx1aWNvbG9yIG5hbWU9ImJhY2tncm91bmQiIHZhbHVlPSIweDgwODA4MC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pbml0aWFsZGlzcGxheW1vZGVpc25vcm1hbCIgdmFsdWU9InRydWUiLz4NCgkJPHVpcmVwbGFjZSBuYW1lPSJsb2dvIiB2YWx1ZT0iIi8+DQoJCTx1aXJlcGxhY2UgbmFtZT0iYmdpbWFnZSIgdmFsdWU9IiIvPg0KCQk8dWlyZXBsYWNlIG5hbWU9ImluaXRpYWx0YWIiIHZhbHVlPSJvdXRsaW5lIi8+DQoJCTx1aXNob3cgbmFtZT0icXVpeiIgdmFsdWU9InRydWUiLz4NCgkJPHVpc2hvdyBuYW1lPSJhbHdheXNTY3J1bmNoIiB2YWx1ZT0iZmFsc2UiLz4NCgk8L2xheW91dD4NCgk8YnJhbmRpbmcv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+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+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+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+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+DQoJCTx1aXRleHQgbmFtZT0iTVVURSIgdmFsdWU9IlNlc3NpeiIvPg0KCQk8dWl0ZXh0IG5hbWU9IkRPQ1dSQVBfVElUTEUiIHZhbHVlPSJQcmVzZW50ZXIgRG9zeWEgRWtpIi8+DQoJCTx1aXRleHQgbmFtZT0iRE9DV1JBUF9NU0ciIHZhbHVlPSJCaWxnaXNheWFyxLFtYSBLYXlkZXQiLz4NCgkJPHVpdGV4dCBuYW1lPSJET0NXUkFQX1BST01QVCIgdmFsdWU9IsSwbmRpcm1layBpw6dpbiBUxLFrbGF0xLFuIi8+DQoJPC9sYW5ndWFnZT4NCgk8bGFuZ3VhZ2UgaWQ9InJ1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+Ii8+DQoJCTx1aXRleHQgbmFtZT0iU0NSVUJCQVJTVEFUVVNfUExBWUlORyIgdmFsdWU9ItCS0L7RgdC/0YDQvtC40LfQstC10LTQtdC90LjQtSIvPg0KCQk8dWl0ZXh0IG5hbWU9IlNDUlVCQkFSU1RBVFVTX05PQVVESU8iIHZhbHVlPSLQndC10YIg0LDRg9C00LjQviIvPg0KCQk8dWl0ZXh0IG5hbWU9IlNDUlVCQkFSU1RBVFVTX1ZJRFBMQVlJTkciIHZhbHVlPSLQktC+0YHQv9GA0L7QuNC30LLQtdC00LXQvdC40LUg0LLQuNC00LXQviIvPg0KCQk8dWl0ZXh0IG5hbWU9IlNDUlVCQkFSU1RBVFVTX0xPQURJTkciIHZhbHVlPSLQl9Cw0LPRgNGD0LfQutCwIi8+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+0L/RgNC+0YHQsCIvPg0KCQk8IS0tIHN1YnN0aXR1dGlvbjogJW0gPT0gbWludXRlcyByZW1haW5pbmcgLS0+DQoJCTwhLS0gc3Vic3RpdHV0aW9uOiAlcyA9PSBzZWNvbmRzIHJlbWFpbmluZyAtLT4NCgkJPHVpdGV4dCBuYW1lPSJFTEFQU0VEIiB2YWx1ZT0i0J7RgdGC0LDQu9C+0YHRjCAlbSDQvNC40L0uICVzINGBIi8+DQoJCTx1aXRleHQgbmFtZT0iTk9URk9VTkQiIHZhbHVlPSLQndC40YfQtdCz0L4g0L3QtSDQvdCw0LnQtNC10L3QviIvPg0KCQk8dWl0ZXh0IG5hbWU9IkFUVEFDSE1FTlRTIiB2YWx1ZT0i0JLQu9C+0LbQtdC90LjRjyIvPg0KCQk8IS0tIHN1YnN0aXR1dGlvbjogJXAgPT0gY3VycmVudCBzcGVha2VyJ3MgdGl0bGUgLS0+DQoJCTx1aXRleHQgbmFtZT0iQklPV0lOX1RJVExFIiB2YWx1ZT0i0JHQuNC+0LPRgNCw0YTQuNGPOiAlcCIvPg0KCQk8dWl0ZXh0IG5hbWU9IkJJT0JUTl9USVRMRSIgdmFsdWU9ItCR0LjQvtCz0YDQsNGE0LjRjyIvPg0KCQk8dWl0ZXh0IG5hbWU9IkRJVklERVJCVE5fVElUTEUiIHZhbHVlPSJ8Ii8+DQoJCTx1aXRleHQgbmFtZT0iQ09OVEFDVEJUTl9USVRMRSIgdmFsdWU9ItCa0L7QvdGC0LDQutGCIi8+DQoJCTx1aXRleHQgbmFtZT0iVEFCX1FVSVoiIHZhbHVlPSLQntC/0YDQvtGBIi8+DQoJCTx1aXRleHQgbmFtZT0iVEFCX09VVExJTkUiIHZhbHVlPSLQodGF0LXQvNCwIi8+DQoJCTx1aXRleHQgbmFtZT0iVEFCX1RIVU1CIiB2YWx1ZT0i0JHQtdCz0YPQvdC+0LoiLz4NCgkJPHVpdGV4dCBuYW1lPSJUQUJfTk9URVMiIHZhbHVlPSLQl9Cw0LzQtdGC0LrQuCIvPg0KCQk8dWl0ZXh0IG5hbWU9IlRBQl9TRUFSQ0giIHZhbHVlPSLQn9C+0LjRgdC6Ii8+DQoJCTx1aXRleHQgbmFtZT0iU0xJREVfSEVBRElORyIgdmFsdWU9ItCX0LDQs9C+0LvQvtCy0L7QuiDRgdC70LDQudC00LAiLz4NCgkJPHVpdGV4dCBuYW1lPSJEVVJBVElPTl9IRUFESU5HIiB2YWx1ZT0i0JTQu9C40YIt0YHRgtGMIi8+DQoJCTx1aXRleHQgbmFtZT0iU0VBUkNIX0hFQURJTkciIHZhbHVlPSLQn9C+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="/>
  <p:tag name="MMPROD_UIDATA" val="&lt;database version=&quot;7.0&quot;&gt;&lt;object type=&quot;1&quot; unique_id=&quot;10001&quot;&gt;&lt;property id=&quot;20139&quot; value=&quot;%n. %s&quot;/&gt;&lt;property id=&quot;20141&quot; value=&quot;Serial Bus Applications&quot;/&gt;&lt;property id=&quot;20144&quot; value=&quot;1&quot;/&gt;&lt;property id=&quot;20146&quot; value=&quot;0&quot;/&gt;&lt;property id=&quot;20147&quot; value=&quot;0&quot;/&gt;&lt;property id=&quot;20148&quot; value=&quot;5&quot;/&gt;&lt;property id=&quot;20184&quot; value=&quot;7&quot;/&gt;&lt;property id=&quot;20193&quot; value=&quot;-1&quot;/&gt;&lt;property id=&quot;20221&quot; value=&quot;C:\data\ms\word\Bio &amp;amp; Pics\&quot;/&gt;&lt;property id=&quot;20225&quot; value=&quot;C:\data\ms\word\Lincoln\Lincoln Plus\Apps Quick Fact Sheet\&quot;/&gt;&lt;property id=&quot;20226&quot; value=&quot;C:\data\ms\word\Jackal\Education Program\Professor Slide-set\Using Oscilloscopes.pptx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Oscilloscope Fundamentals&amp;#x0D;&amp;#x0A;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Agenda&amp;quot;&quot;/&gt;&lt;property id=&quot;20307&quot; value=&quot;317&quot;/&gt;&lt;/object&gt;&lt;object type=&quot;3&quot; unique_id=&quot;12764&quot;&gt;&lt;property id=&quot;20148&quot; value=&quot;5&quot;/&gt;&lt;property id=&quot;20300&quot; value=&quot;Slide 29 - &amp;quot;Questions and Answers&amp;quot;&quot;/&gt;&lt;property id=&quot;20307&quot; value=&quot;390&quot;/&gt;&lt;/object&gt;&lt;object type=&quot;3&quot; unique_id=&quot;12807&quot;&gt;&lt;property id=&quot;20148&quot; value=&quot;5&quot;/&gt;&lt;property id=&quot;20300&quot; value=&quot;Slide 3 - &amp;quot;What is an oscilloscope?&amp;quot;&quot;/&gt;&lt;property id=&quot;20307&quot; value=&quot;391&quot;/&gt;&lt;/object&gt;&lt;object type=&quot;3&quot; unique_id=&quot;12890&quot;&gt;&lt;property id=&quot;20148&quot; value=&quot;5&quot;/&gt;&lt;property id=&quot;20300&quot; value=&quot;Slide 4 - &amp;quot;Terms of Endearment (what they are called)&amp;quot;&quot;/&gt;&lt;property id=&quot;20307&quot; value=&quot;392&quot;/&gt;&lt;/object&gt;&lt;object type=&quot;3&quot; unique_id=&quot;12891&quot;&gt;&lt;property id=&quot;20148&quot; value=&quot;5&quot;/&gt;&lt;property id=&quot;20300&quot; value=&quot;Slide 5 - &amp;quot;Probing Basics&amp;quot;&quot;/&gt;&lt;property id=&quot;20307&quot; value=&quot;393&quot;/&gt;&lt;/object&gt;&lt;object type=&quot;3&quot; unique_id=&quot;13098&quot;&gt;&lt;property id=&quot;20148&quot; value=&quot;5&quot;/&gt;&lt;property id=&quot;20300&quot; value=&quot;Slide 8 - &amp;quot;Understanding the Scope’s Display&amp;quot;&quot;/&gt;&lt;property id=&quot;20307&quot; value=&quot;395&quot;/&gt;&lt;/object&gt;&lt;object type=&quot;3&quot; unique_id=&quot;13228&quot;&gt;&lt;property id=&quot;20148&quot; value=&quot;5&quot;/&gt;&lt;property id=&quot;20300&quot; value=&quot;Slide 9 - &amp;quot;Making Measurements – by visual estimation&amp;quot;&quot;/&gt;&lt;property id=&quot;20307&quot; value=&quot;396&quot;/&gt;&lt;/object&gt;&lt;object type=&quot;3&quot; unique_id=&quot;13405&quot;&gt;&lt;property id=&quot;20148&quot; value=&quot;5&quot;/&gt;&lt;property id=&quot;20300&quot; value=&quot;Slide 10 - &amp;quot;Making Measurements – using cursors&amp;quot;&quot;/&gt;&lt;property id=&quot;20307&quot; value=&quot;397&quot;/&gt;&lt;/object&gt;&lt;object type=&quot;3&quot; unique_id=&quot;13406&quot;&gt;&lt;property id=&quot;20148&quot; value=&quot;5&quot;/&gt;&lt;property id=&quot;20300&quot; value=&quot;Slide 11 - &amp;quot;Making Measurements – using the scope’s &amp;amp;#x09;&amp;amp;#x09;&amp;amp;#x09;automatic parametric measurements&amp;quot;&quot;/&gt;&lt;property id=&quot;20307&quot; value=&quot;398&quot;/&gt;&lt;/object&gt;&lt;object type=&quot;3&quot; unique_id=&quot;13591&quot;&gt;&lt;property id=&quot;20148&quot; value=&quot;5&quot;/&gt;&lt;property id=&quot;20300&quot; value=&quot;Slide 12 - &amp;quot;Primary Oscilloscope Setup Controls&amp;quot;&quot;/&gt;&lt;property id=&quot;20307&quot; value=&quot;400&quot;/&gt;&lt;/object&gt;&lt;object type=&quot;3&quot; unique_id=&quot;13592&quot;&gt;&lt;property id=&quot;20148&quot; value=&quot;5&quot;/&gt;&lt;property id=&quot;20300&quot; value=&quot;Slide 13 - &amp;quot;Properly Scaling the Waveform&amp;quot;&quot;/&gt;&lt;property id=&quot;20307&quot; value=&quot;399&quot;/&gt;&lt;/object&gt;&lt;object type=&quot;3&quot; unique_id=&quot;13931&quot;&gt;&lt;property id=&quot;20148&quot; value=&quot;5&quot;/&gt;&lt;property id=&quot;20300&quot; value=&quot;Slide 16 - &amp;quot;Advanced Oscilloscope Triggering&amp;quot;&quot;/&gt;&lt;property id=&quot;20307&quot; value=&quot;403&quot;/&gt;&lt;/object&gt;&lt;object type=&quot;3&quot; unique_id=&quot;14336&quot;&gt;&lt;property id=&quot;20148&quot; value=&quot;5&quot;/&gt;&lt;property id=&quot;20300&quot; value=&quot;Slide 14 - &amp;quot;Understanding Oscilloscope Triggering&amp;quot;&quot;/&gt;&lt;property id=&quot;20307&quot; value=&quot;406&quot;/&gt;&lt;/object&gt;&lt;object type=&quot;3&quot; unique_id=&quot;14337&quot;&gt;&lt;property id=&quot;20148&quot; value=&quot;5&quot;/&gt;&lt;property id=&quot;20300&quot; value=&quot;Slide 17 - &amp;quot;Oscilloscope Theory of Operation&amp;quot;&quot;/&gt;&lt;property id=&quot;20307&quot; value=&quot;407&quot;/&gt;&lt;/object&gt;&lt;object type=&quot;3&quot; unique_id=&quot;14338&quot;&gt;&lt;property id=&quot;20148&quot; value=&quot;5&quot;/&gt;&lt;property id=&quot;20300&quot; value=&quot;Slide 25 - &amp;quot;Using the Oscilloscope Lab Guide and Tutorial&amp;quot;&quot;/&gt;&lt;property id=&quot;20307&quot; value=&quot;409&quot;/&gt;&lt;/object&gt;&lt;object type=&quot;3&quot; unique_id=&quot;14339&quot;&gt;&lt;property id=&quot;20148&quot; value=&quot;5&quot;/&gt;&lt;property id=&quot;20300&quot; value=&quot;Slide 26 - &amp;quot;Hints on how to follow lab guide instructions&amp;quot;&quot;/&gt;&lt;property id=&quot;20307&quot; value=&quot;408&quot;/&gt;&lt;/object&gt;&lt;object type=&quot;3&quot; unique_id=&quot;14340&quot;&gt;&lt;property id=&quot;20148&quot; value=&quot;5&quot;/&gt;&lt;property id=&quot;20300&quot; value=&quot;Slide 27 - &amp;quot;Accessing the Built-in Training Signals&amp;quot;&quot;/&gt;&lt;property id=&quot;20307&quot; value=&quot;410&quot;/&gt;&lt;/object&gt;&lt;object type=&quot;3&quot; unique_id=&quot;14625&quot;&gt;&lt;property id=&quot;20148&quot; value=&quot;5&quot;/&gt;&lt;property id=&quot;20300&quot; value=&quot;Slide 28 - &amp;quot;Additional Technical Resources Available from Agilent Technologies&amp;quot;&quot;/&gt;&lt;property id=&quot;20307&quot; value=&quot;411&quot;/&gt;&lt;/object&gt;&lt;object type=&quot;3&quot; unique_id=&quot;14746&quot;&gt;&lt;property id=&quot;20148&quot; value=&quot;5&quot;/&gt;&lt;property id=&quot;20300&quot; value=&quot;Slide 15 - &amp;quot;Triggering Examples&amp;quot;&quot;/&gt;&lt;property id=&quot;20307&quot; value=&quot;415&quot;/&gt;&lt;/object&gt;&lt;object type=&quot;3&quot; unique_id=&quot;14747&quot;&gt;&lt;property id=&quot;20148&quot; value=&quot;5&quot;/&gt;&lt;property id=&quot;20300&quot; value=&quot;Slide 18 - &amp;quot;Oscilloscope Performance Specifications&amp;quot;&quot;/&gt;&lt;property id=&quot;20307&quot; value=&quot;412&quot;/&gt;&lt;/object&gt;&lt;object type=&quot;3&quot; unique_id=&quot;14748&quot;&gt;&lt;property id=&quot;20148&quot; value=&quot;5&quot;/&gt;&lt;property id=&quot;20300&quot; value=&quot;Slide 19 - &amp;quot;Selecting the Right Bandwidth&amp;quot;&quot;/&gt;&lt;property id=&quot;20307&quot; value=&quot;413&quot;/&gt;&lt;/object&gt;&lt;object type=&quot;3&quot; unique_id=&quot;14749&quot;&gt;&lt;property id=&quot;20148&quot; value=&quot;5&quot;/&gt;&lt;property id=&quot;20300&quot; value=&quot;Slide 20 - &amp;quot;Other Important Oscilloscope Specifications&amp;quot;&quot;/&gt;&lt;property id=&quot;20307&quot; value=&quot;414&quot;/&gt;&lt;/object&gt;&lt;object type=&quot;3&quot; unique_id=&quot;14971&quot;&gt;&lt;property id=&quot;20148&quot; value=&quot;5&quot;/&gt;&lt;property id=&quot;20300&quot; value=&quot;Slide 21 - &amp;quot;Probing Revisited - Dynamic/AC Probe Model&amp;quot;&quot;/&gt;&lt;property id=&quot;20307&quot; value=&quot;416&quot;/&gt;&lt;/object&gt;&lt;object type=&quot;3&quot; unique_id=&quot;15260&quot;&gt;&lt;property id=&quot;20148&quot; value=&quot;5&quot;/&gt;&lt;property id=&quot;20300&quot; value=&quot;Slide 22 - &amp;quot;Compensating the Probes&amp;quot;&quot;/&gt;&lt;property id=&quot;20307&quot; value=&quot;417&quot;/&gt;&lt;/object&gt;&lt;object type=&quot;3&quot; unique_id=&quot;15556&quot;&gt;&lt;property id=&quot;20148&quot; value=&quot;5&quot;/&gt;&lt;property id=&quot;20300&quot; value=&quot;Slide 23 - &amp;quot;Probe Loading&amp;quot;&quot;/&gt;&lt;property id=&quot;20307&quot; value=&quot;418&quot;/&gt;&lt;/object&gt;&lt;object type=&quot;3&quot; unique_id=&quot;15656&quot;&gt;&lt;property id=&quot;20148&quot; value=&quot;5&quot;/&gt;&lt;property id=&quot;20300&quot; value=&quot;Slide 24 - &amp;quot;Assignment&amp;quot;&quot;/&gt;&lt;property id=&quot;20307&quot; value=&quot;419&quot;/&gt;&lt;/object&gt;&lt;object type=&quot;3&quot; unique_id=&quot;15941&quot;&gt;&lt;property id=&quot;20148&quot; value=&quot;5&quot;/&gt;&lt;property id=&quot;20300&quot; value=&quot;Slide 6 - &amp;quot;Passive 10:1 Voltage Divider Probe&amp;quot;&quot;/&gt;&lt;property id=&quot;20307&quot; value=&quot;421&quot;/&gt;&lt;/object&gt;&lt;object type=&quot;3&quot; unique_id=&quot;15942&quot;&gt;&lt;property id=&quot;20148&quot; value=&quot;5&quot;/&gt;&lt;property id=&quot;20300&quot; value=&quot;Slide 7 - &amp;quot;Low-frequency/DC Model&amp;quot;&quot;/&gt;&lt;property id=&quot;20307&quot; value=&quot;422&quot;/&gt;&lt;/object&gt;&lt;/object&gt;&lt;object type=&quot;10&quot; unique_id=&quot;11555&quot;&gt;&lt;object type=&quot;11&quot; unique_id=&quot;11556&quot;&gt;&lt;property id=&quot;20180&quot; value=&quot;0&quot;/&gt;&lt;property id=&quot;20181&quot; value=&quot;1&quot;/&gt;&lt;property id=&quot;20182&quot; value=&quot;0&quot;/&gt;&lt;property id=&quot;20183&quot; value=&quot;1&quot;/&gt;&lt;/object&gt;&lt;object type=&quot;12&quot; unique_id=&quot;11746&quot;&gt;&lt;/object&gt;&lt;/object&gt;&lt;object type=&quot;4&quot; unique_id=&quot;1158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Agilent_template">
  <a:themeElements>
    <a:clrScheme name="Agilent_template 1">
      <a:dk1>
        <a:srgbClr val="000000"/>
      </a:dk1>
      <a:lt1>
        <a:srgbClr val="FFFFFF"/>
      </a:lt1>
      <a:dk2>
        <a:srgbClr val="0099CC"/>
      </a:dk2>
      <a:lt2>
        <a:srgbClr val="999999"/>
      </a:lt2>
      <a:accent1>
        <a:srgbClr val="0099CC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CAE2"/>
      </a:accent5>
      <a:accent6>
        <a:srgbClr val="E78A00"/>
      </a:accent6>
      <a:hlink>
        <a:srgbClr val="99CC33"/>
      </a:hlink>
      <a:folHlink>
        <a:srgbClr val="990066"/>
      </a:folHlink>
    </a:clrScheme>
    <a:fontScheme name="Agile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gilent_template 1">
        <a:dk1>
          <a:srgbClr val="000000"/>
        </a:dk1>
        <a:lt1>
          <a:srgbClr val="FFFFFF"/>
        </a:lt1>
        <a:dk2>
          <a:srgbClr val="0099CC"/>
        </a:dk2>
        <a:lt2>
          <a:srgbClr val="999999"/>
        </a:lt2>
        <a:accent1>
          <a:srgbClr val="0099CC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ilent_template 2">
        <a:dk1>
          <a:srgbClr val="999999"/>
        </a:dk1>
        <a:lt1>
          <a:srgbClr val="FFFFFF"/>
        </a:lt1>
        <a:dk2>
          <a:srgbClr val="000000"/>
        </a:dk2>
        <a:lt2>
          <a:srgbClr val="0099CC"/>
        </a:lt2>
        <a:accent1>
          <a:srgbClr val="0099CC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3">
        <a:dk1>
          <a:srgbClr val="999999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4">
        <a:dk1>
          <a:srgbClr val="999999"/>
        </a:dk1>
        <a:lt1>
          <a:srgbClr val="FFFFFF"/>
        </a:lt1>
        <a:dk2>
          <a:srgbClr val="FF9900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FFCAAA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5">
        <a:dk1>
          <a:srgbClr val="999999"/>
        </a:dk1>
        <a:lt1>
          <a:srgbClr val="FFFFFF"/>
        </a:lt1>
        <a:dk2>
          <a:srgbClr val="669933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B8CAAD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6">
        <a:dk1>
          <a:srgbClr val="999999"/>
        </a:dk1>
        <a:lt1>
          <a:srgbClr val="FFFFFF"/>
        </a:lt1>
        <a:dk2>
          <a:srgbClr val="663366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B8ADB8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7">
        <a:dk1>
          <a:srgbClr val="000000"/>
        </a:dk1>
        <a:lt1>
          <a:srgbClr val="FFCC00"/>
        </a:lt1>
        <a:dk2>
          <a:srgbClr val="000000"/>
        </a:dk2>
        <a:lt2>
          <a:srgbClr val="999999"/>
        </a:lt2>
        <a:accent1>
          <a:srgbClr val="0099CC"/>
        </a:accent1>
        <a:accent2>
          <a:srgbClr val="FF9900"/>
        </a:accent2>
        <a:accent3>
          <a:srgbClr val="FFE2AA"/>
        </a:accent3>
        <a:accent4>
          <a:srgbClr val="000000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ilent_template 8">
        <a:dk1>
          <a:srgbClr val="999999"/>
        </a:dk1>
        <a:lt1>
          <a:srgbClr val="FFFFFF"/>
        </a:lt1>
        <a:dk2>
          <a:srgbClr val="99CC33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CAE2AD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9">
        <a:dk1>
          <a:srgbClr val="999999"/>
        </a:dk1>
        <a:lt1>
          <a:srgbClr val="FFFFFF"/>
        </a:lt1>
        <a:dk2>
          <a:srgbClr val="990066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CAAAB8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10">
        <a:dk1>
          <a:srgbClr val="999999"/>
        </a:dk1>
        <a:lt1>
          <a:srgbClr val="FFFFFF"/>
        </a:lt1>
        <a:dk2>
          <a:srgbClr val="996600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CAB8AA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11">
        <a:dk1>
          <a:srgbClr val="999999"/>
        </a:dk1>
        <a:lt1>
          <a:srgbClr val="FFFFFF"/>
        </a:lt1>
        <a:dk2>
          <a:srgbClr val="999900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CACAAA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12">
        <a:dk1>
          <a:srgbClr val="999999"/>
        </a:dk1>
        <a:lt1>
          <a:srgbClr val="FFFFFF"/>
        </a:lt1>
        <a:dk2>
          <a:srgbClr val="663333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B8ADAD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13">
        <a:dk1>
          <a:srgbClr val="000000"/>
        </a:dk1>
        <a:lt1>
          <a:srgbClr val="66CCFF"/>
        </a:lt1>
        <a:dk2>
          <a:srgbClr val="000000"/>
        </a:dk2>
        <a:lt2>
          <a:srgbClr val="999999"/>
        </a:lt2>
        <a:accent1>
          <a:srgbClr val="0099CC"/>
        </a:accent1>
        <a:accent2>
          <a:srgbClr val="FF9900"/>
        </a:accent2>
        <a:accent3>
          <a:srgbClr val="B8E2FF"/>
        </a:accent3>
        <a:accent4>
          <a:srgbClr val="000000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ilent_template 14">
        <a:dk1>
          <a:srgbClr val="999999"/>
        </a:dk1>
        <a:lt1>
          <a:srgbClr val="FFFFFF"/>
        </a:lt1>
        <a:dk2>
          <a:srgbClr val="CC9933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E2CAAD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15">
        <a:dk1>
          <a:srgbClr val="999999"/>
        </a:dk1>
        <a:lt1>
          <a:srgbClr val="FFFFFF"/>
        </a:lt1>
        <a:dk2>
          <a:srgbClr val="990000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CAAAAA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ilent_template 16">
        <a:dk1>
          <a:srgbClr val="999999"/>
        </a:dk1>
        <a:lt1>
          <a:srgbClr val="FFFFFF"/>
        </a:lt1>
        <a:dk2>
          <a:srgbClr val="999999"/>
        </a:dk2>
        <a:lt2>
          <a:srgbClr val="FFFFFF"/>
        </a:lt2>
        <a:accent1>
          <a:srgbClr val="0099CC"/>
        </a:accent1>
        <a:accent2>
          <a:srgbClr val="FF9900"/>
        </a:accent2>
        <a:accent3>
          <a:srgbClr val="CACACA"/>
        </a:accent3>
        <a:accent4>
          <a:srgbClr val="DADADA"/>
        </a:accent4>
        <a:accent5>
          <a:srgbClr val="AACAE2"/>
        </a:accent5>
        <a:accent6>
          <a:srgbClr val="E78A00"/>
        </a:accent6>
        <a:hlink>
          <a:srgbClr val="99CC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Agilent_template</Template>
  <TotalTime>18216</TotalTime>
  <Words>8791</Words>
  <Application>Microsoft Office PowerPoint</Application>
  <PresentationFormat>Papel A4 (210 x 297 mm)</PresentationFormat>
  <Paragraphs>413</Paragraphs>
  <Slides>29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Agilent_template</vt:lpstr>
      <vt:lpstr>Introdução ao osciloscópio </vt:lpstr>
      <vt:lpstr>Pauta</vt:lpstr>
      <vt:lpstr>O que é um osciloscópio?</vt:lpstr>
      <vt:lpstr>Apelidos carinhosos (como são chamados)</vt:lpstr>
      <vt:lpstr>Noções básicas de teste</vt:lpstr>
      <vt:lpstr>Ponta de prova passiva 10:1 divisora de tensão</vt:lpstr>
      <vt:lpstr>Modelo de baixa frequência/CC</vt:lpstr>
      <vt:lpstr>Compreender o visor do osciloscópio</vt:lpstr>
      <vt:lpstr>Realizar medições – por estimativa visual</vt:lpstr>
      <vt:lpstr>Realizar medições – usando cursores</vt:lpstr>
      <vt:lpstr>Realizar medições – usando medições    paramétricas automáticas do osciloscópio</vt:lpstr>
      <vt:lpstr>Principais controles de configuração do osciloscópio</vt:lpstr>
      <vt:lpstr>Configurar a escala das formas de onda adequadamente</vt:lpstr>
      <vt:lpstr>Compreender o disparo do osciloscópio</vt:lpstr>
      <vt:lpstr>Exemplos de disparo</vt:lpstr>
      <vt:lpstr>Disparo avançado do osciloscópio</vt:lpstr>
      <vt:lpstr>Teoria de operação do osciloscópio</vt:lpstr>
      <vt:lpstr>Especificações de desempenho do osciloscópio</vt:lpstr>
      <vt:lpstr>Selecionar a largura de banda correta</vt:lpstr>
      <vt:lpstr>Outras especificações importantes do osciloscópio</vt:lpstr>
      <vt:lpstr>Testes revisitados - Modelo de teste dinâmico/CA</vt:lpstr>
      <vt:lpstr>Compensar as pontas de prova</vt:lpstr>
      <vt:lpstr>Carregar pontas de prova</vt:lpstr>
      <vt:lpstr>Atribuições</vt:lpstr>
      <vt:lpstr>Usar o Tutorial e Guia de laboratório do osciloscópio</vt:lpstr>
      <vt:lpstr>Dicas sobre como seguir as instruções do guia de laboratório</vt:lpstr>
      <vt:lpstr>Acessar os sinais de treinamento integrados</vt:lpstr>
      <vt:lpstr>Recursos técnicos adicionais disponibilizados pela Agilent Technologies</vt:lpstr>
      <vt:lpstr>Perguntas e respostas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IVANBB</dc:creator>
  <cp:lastModifiedBy>Luciani</cp:lastModifiedBy>
  <cp:revision>300</cp:revision>
  <cp:lastPrinted>1601-01-01T00:00:00Z</cp:lastPrinted>
  <dcterms:created xsi:type="dcterms:W3CDTF">1601-01-01T00:00:00Z</dcterms:created>
  <dcterms:modified xsi:type="dcterms:W3CDTF">2011-02-03T21:02:20Z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